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4" r:id="rId2"/>
    <p:sldId id="257" r:id="rId3"/>
    <p:sldId id="258" r:id="rId4"/>
    <p:sldId id="259" r:id="rId5"/>
    <p:sldId id="260" r:id="rId6"/>
    <p:sldId id="261" r:id="rId7"/>
    <p:sldId id="262" r:id="rId8"/>
    <p:sldId id="263" r:id="rId9"/>
    <p:sldId id="265" r:id="rId10"/>
    <p:sldId id="266" r:id="rId11"/>
    <p:sldId id="267" r:id="rId12"/>
    <p:sldId id="268"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135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3.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1.wmf"/><Relationship Id="rId7" Type="http://schemas.openxmlformats.org/officeDocument/2006/relationships/image" Target="../media/image15.wmf"/><Relationship Id="rId2" Type="http://schemas.openxmlformats.org/officeDocument/2006/relationships/image" Target="../media/image10.wmf"/><Relationship Id="rId1" Type="http://schemas.openxmlformats.org/officeDocument/2006/relationships/image" Target="../media/image7.wmf"/><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8.wmf"/><Relationship Id="rId7" Type="http://schemas.openxmlformats.org/officeDocument/2006/relationships/image" Target="../media/image22.wmf"/><Relationship Id="rId2" Type="http://schemas.openxmlformats.org/officeDocument/2006/relationships/image" Target="../media/image17.wmf"/><Relationship Id="rId1" Type="http://schemas.openxmlformats.org/officeDocument/2006/relationships/image" Target="../media/image16.wmf"/><Relationship Id="rId6" Type="http://schemas.openxmlformats.org/officeDocument/2006/relationships/image" Target="../media/image21.wmf"/><Relationship Id="rId5" Type="http://schemas.openxmlformats.org/officeDocument/2006/relationships/image" Target="../media/image20.wmf"/><Relationship Id="rId4" Type="http://schemas.openxmlformats.org/officeDocument/2006/relationships/image" Target="../media/image19.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 Id="rId4"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5" Type="http://schemas.openxmlformats.org/officeDocument/2006/relationships/image" Target="../media/image31.wmf"/><Relationship Id="rId4" Type="http://schemas.openxmlformats.org/officeDocument/2006/relationships/image" Target="../media/image3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3B2A52D-166F-414C-AB9B-9ED86C7716ED}" type="datetimeFigureOut">
              <a:rPr lang="en-US" smtClean="0"/>
              <a:t>6/3/2020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6A11B6-5466-449D-81DD-357B69C2B806}" type="slidenum">
              <a:rPr lang="en-US" smtClean="0"/>
              <a:t>‹#›</a:t>
            </a:fld>
            <a:endParaRPr lang="en-US"/>
          </a:p>
        </p:txBody>
      </p:sp>
    </p:spTree>
    <p:extLst>
      <p:ext uri="{BB962C8B-B14F-4D97-AF65-F5344CB8AC3E}">
        <p14:creationId xmlns:p14="http://schemas.microsoft.com/office/powerpoint/2010/main" val="585746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B2A52D-166F-414C-AB9B-9ED86C7716ED}" type="datetimeFigureOut">
              <a:rPr lang="en-US" smtClean="0"/>
              <a:t>6/3/2020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6A11B6-5466-449D-81DD-357B69C2B806}" type="slidenum">
              <a:rPr lang="en-US" smtClean="0"/>
              <a:t>‹#›</a:t>
            </a:fld>
            <a:endParaRPr lang="en-US"/>
          </a:p>
        </p:txBody>
      </p:sp>
    </p:spTree>
    <p:extLst>
      <p:ext uri="{BB962C8B-B14F-4D97-AF65-F5344CB8AC3E}">
        <p14:creationId xmlns:p14="http://schemas.microsoft.com/office/powerpoint/2010/main" val="3553571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B2A52D-166F-414C-AB9B-9ED86C7716ED}" type="datetimeFigureOut">
              <a:rPr lang="en-US" smtClean="0"/>
              <a:t>6/3/2020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6A11B6-5466-449D-81DD-357B69C2B806}" type="slidenum">
              <a:rPr lang="en-US" smtClean="0"/>
              <a:t>‹#›</a:t>
            </a:fld>
            <a:endParaRPr lang="en-US"/>
          </a:p>
        </p:txBody>
      </p:sp>
    </p:spTree>
    <p:extLst>
      <p:ext uri="{BB962C8B-B14F-4D97-AF65-F5344CB8AC3E}">
        <p14:creationId xmlns:p14="http://schemas.microsoft.com/office/powerpoint/2010/main" val="928591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B2A52D-166F-414C-AB9B-9ED86C7716ED}" type="datetimeFigureOut">
              <a:rPr lang="en-US" smtClean="0"/>
              <a:t>6/3/2020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6A11B6-5466-449D-81DD-357B69C2B806}" type="slidenum">
              <a:rPr lang="en-US" smtClean="0"/>
              <a:t>‹#›</a:t>
            </a:fld>
            <a:endParaRPr lang="en-US"/>
          </a:p>
        </p:txBody>
      </p:sp>
    </p:spTree>
    <p:extLst>
      <p:ext uri="{BB962C8B-B14F-4D97-AF65-F5344CB8AC3E}">
        <p14:creationId xmlns:p14="http://schemas.microsoft.com/office/powerpoint/2010/main" val="34841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3B2A52D-166F-414C-AB9B-9ED86C7716ED}" type="datetimeFigureOut">
              <a:rPr lang="en-US" smtClean="0"/>
              <a:t>6/3/2020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6A11B6-5466-449D-81DD-357B69C2B806}" type="slidenum">
              <a:rPr lang="en-US" smtClean="0"/>
              <a:t>‹#›</a:t>
            </a:fld>
            <a:endParaRPr lang="en-US"/>
          </a:p>
        </p:txBody>
      </p:sp>
    </p:spTree>
    <p:extLst>
      <p:ext uri="{BB962C8B-B14F-4D97-AF65-F5344CB8AC3E}">
        <p14:creationId xmlns:p14="http://schemas.microsoft.com/office/powerpoint/2010/main" val="1732099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3B2A52D-166F-414C-AB9B-9ED86C7716ED}" type="datetimeFigureOut">
              <a:rPr lang="en-US" smtClean="0"/>
              <a:t>6/3/2020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6A11B6-5466-449D-81DD-357B69C2B806}" type="slidenum">
              <a:rPr lang="en-US" smtClean="0"/>
              <a:t>‹#›</a:t>
            </a:fld>
            <a:endParaRPr lang="en-US"/>
          </a:p>
        </p:txBody>
      </p:sp>
    </p:spTree>
    <p:extLst>
      <p:ext uri="{BB962C8B-B14F-4D97-AF65-F5344CB8AC3E}">
        <p14:creationId xmlns:p14="http://schemas.microsoft.com/office/powerpoint/2010/main" val="20600256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3B2A52D-166F-414C-AB9B-9ED86C7716ED}" type="datetimeFigureOut">
              <a:rPr lang="en-US" smtClean="0"/>
              <a:t>6/3/2020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6A11B6-5466-449D-81DD-357B69C2B806}" type="slidenum">
              <a:rPr lang="en-US" smtClean="0"/>
              <a:t>‹#›</a:t>
            </a:fld>
            <a:endParaRPr lang="en-US"/>
          </a:p>
        </p:txBody>
      </p:sp>
    </p:spTree>
    <p:extLst>
      <p:ext uri="{BB962C8B-B14F-4D97-AF65-F5344CB8AC3E}">
        <p14:creationId xmlns:p14="http://schemas.microsoft.com/office/powerpoint/2010/main" val="2708938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3B2A52D-166F-414C-AB9B-9ED86C7716ED}" type="datetimeFigureOut">
              <a:rPr lang="en-US" smtClean="0"/>
              <a:t>6/3/2020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6A11B6-5466-449D-81DD-357B69C2B806}" type="slidenum">
              <a:rPr lang="en-US" smtClean="0"/>
              <a:t>‹#›</a:t>
            </a:fld>
            <a:endParaRPr lang="en-US"/>
          </a:p>
        </p:txBody>
      </p:sp>
    </p:spTree>
    <p:extLst>
      <p:ext uri="{BB962C8B-B14F-4D97-AF65-F5344CB8AC3E}">
        <p14:creationId xmlns:p14="http://schemas.microsoft.com/office/powerpoint/2010/main" val="3994357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B2A52D-166F-414C-AB9B-9ED86C7716ED}" type="datetimeFigureOut">
              <a:rPr lang="en-US" smtClean="0"/>
              <a:t>6/3/2020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6A11B6-5466-449D-81DD-357B69C2B806}" type="slidenum">
              <a:rPr lang="en-US" smtClean="0"/>
              <a:t>‹#›</a:t>
            </a:fld>
            <a:endParaRPr lang="en-US"/>
          </a:p>
        </p:txBody>
      </p:sp>
    </p:spTree>
    <p:extLst>
      <p:ext uri="{BB962C8B-B14F-4D97-AF65-F5344CB8AC3E}">
        <p14:creationId xmlns:p14="http://schemas.microsoft.com/office/powerpoint/2010/main" val="1183559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3B2A52D-166F-414C-AB9B-9ED86C7716ED}" type="datetimeFigureOut">
              <a:rPr lang="en-US" smtClean="0"/>
              <a:t>6/3/2020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6A11B6-5466-449D-81DD-357B69C2B806}" type="slidenum">
              <a:rPr lang="en-US" smtClean="0"/>
              <a:t>‹#›</a:t>
            </a:fld>
            <a:endParaRPr lang="en-US"/>
          </a:p>
        </p:txBody>
      </p:sp>
    </p:spTree>
    <p:extLst>
      <p:ext uri="{BB962C8B-B14F-4D97-AF65-F5344CB8AC3E}">
        <p14:creationId xmlns:p14="http://schemas.microsoft.com/office/powerpoint/2010/main" val="793577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3B2A52D-166F-414C-AB9B-9ED86C7716ED}" type="datetimeFigureOut">
              <a:rPr lang="en-US" smtClean="0"/>
              <a:t>6/3/2020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6A11B6-5466-449D-81DD-357B69C2B806}" type="slidenum">
              <a:rPr lang="en-US" smtClean="0"/>
              <a:t>‹#›</a:t>
            </a:fld>
            <a:endParaRPr lang="en-US"/>
          </a:p>
        </p:txBody>
      </p:sp>
    </p:spTree>
    <p:extLst>
      <p:ext uri="{BB962C8B-B14F-4D97-AF65-F5344CB8AC3E}">
        <p14:creationId xmlns:p14="http://schemas.microsoft.com/office/powerpoint/2010/main" val="217250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B2A52D-166F-414C-AB9B-9ED86C7716ED}" type="datetimeFigureOut">
              <a:rPr lang="en-US" smtClean="0"/>
              <a:t>6/3/2020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6A11B6-5466-449D-81DD-357B69C2B806}" type="slidenum">
              <a:rPr lang="en-US" smtClean="0"/>
              <a:t>‹#›</a:t>
            </a:fld>
            <a:endParaRPr lang="en-US"/>
          </a:p>
        </p:txBody>
      </p:sp>
    </p:spTree>
    <p:extLst>
      <p:ext uri="{BB962C8B-B14F-4D97-AF65-F5344CB8AC3E}">
        <p14:creationId xmlns:p14="http://schemas.microsoft.com/office/powerpoint/2010/main" val="31675694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image" Target="../media/image32.png"/><Relationship Id="rId3" Type="http://schemas.openxmlformats.org/officeDocument/2006/relationships/oleObject" Target="../embeddings/oleObject27.bin"/><Relationship Id="rId7" Type="http://schemas.openxmlformats.org/officeDocument/2006/relationships/oleObject" Target="../embeddings/oleObject29.bin"/><Relationship Id="rId12" Type="http://schemas.openxmlformats.org/officeDocument/2006/relationships/image" Target="../media/image31.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8.wmf"/><Relationship Id="rId11" Type="http://schemas.openxmlformats.org/officeDocument/2006/relationships/oleObject" Target="../embeddings/oleObject31.bin"/><Relationship Id="rId5" Type="http://schemas.openxmlformats.org/officeDocument/2006/relationships/oleObject" Target="../embeddings/oleObject28.bin"/><Relationship Id="rId10" Type="http://schemas.openxmlformats.org/officeDocument/2006/relationships/image" Target="../media/image30.wmf"/><Relationship Id="rId4" Type="http://schemas.openxmlformats.org/officeDocument/2006/relationships/image" Target="../media/image27.wmf"/><Relationship Id="rId9" Type="http://schemas.openxmlformats.org/officeDocument/2006/relationships/oleObject" Target="../embeddings/oleObject30.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33.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image" Target="../media/image1.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7.bin"/><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7.wmf"/><Relationship Id="rId2" Type="http://schemas.openxmlformats.org/officeDocument/2006/relationships/slideLayout" Target="../slideLayouts/slideLayout2.xml"/><Relationship Id="rId16" Type="http://schemas.openxmlformats.org/officeDocument/2006/relationships/image" Target="../media/image9.wmf"/><Relationship Id="rId1" Type="http://schemas.openxmlformats.org/officeDocument/2006/relationships/vmlDrawing" Target="../drawings/vmlDrawing2.vml"/><Relationship Id="rId6" Type="http://schemas.openxmlformats.org/officeDocument/2006/relationships/image" Target="../media/image4.wmf"/><Relationship Id="rId11" Type="http://schemas.openxmlformats.org/officeDocument/2006/relationships/oleObject" Target="../embeddings/oleObject6.bin"/><Relationship Id="rId5" Type="http://schemas.openxmlformats.org/officeDocument/2006/relationships/oleObject" Target="../embeddings/oleObject3.bin"/><Relationship Id="rId15" Type="http://schemas.openxmlformats.org/officeDocument/2006/relationships/oleObject" Target="../embeddings/oleObject8.bin"/><Relationship Id="rId10" Type="http://schemas.openxmlformats.org/officeDocument/2006/relationships/image" Target="../media/image6.wmf"/><Relationship Id="rId4" Type="http://schemas.openxmlformats.org/officeDocument/2006/relationships/image" Target="../media/image3.wmf"/><Relationship Id="rId9" Type="http://schemas.openxmlformats.org/officeDocument/2006/relationships/oleObject" Target="../embeddings/oleObject5.bin"/><Relationship Id="rId14" Type="http://schemas.openxmlformats.org/officeDocument/2006/relationships/image" Target="../media/image8.wmf"/></Relationships>
</file>

<file path=ppt/slides/_rels/slide7.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14.bin"/><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13.wmf"/><Relationship Id="rId2" Type="http://schemas.openxmlformats.org/officeDocument/2006/relationships/slideLayout" Target="../slideLayouts/slideLayout2.xml"/><Relationship Id="rId16" Type="http://schemas.openxmlformats.org/officeDocument/2006/relationships/image" Target="../media/image15.wmf"/><Relationship Id="rId1" Type="http://schemas.openxmlformats.org/officeDocument/2006/relationships/vmlDrawing" Target="../drawings/vmlDrawing3.vml"/><Relationship Id="rId6" Type="http://schemas.openxmlformats.org/officeDocument/2006/relationships/image" Target="../media/image10.wmf"/><Relationship Id="rId11" Type="http://schemas.openxmlformats.org/officeDocument/2006/relationships/oleObject" Target="../embeddings/oleObject13.bin"/><Relationship Id="rId5" Type="http://schemas.openxmlformats.org/officeDocument/2006/relationships/oleObject" Target="../embeddings/oleObject10.bin"/><Relationship Id="rId15" Type="http://schemas.openxmlformats.org/officeDocument/2006/relationships/oleObject" Target="../embeddings/oleObject15.bin"/><Relationship Id="rId10" Type="http://schemas.openxmlformats.org/officeDocument/2006/relationships/image" Target="../media/image12.wmf"/><Relationship Id="rId4" Type="http://schemas.openxmlformats.org/officeDocument/2006/relationships/image" Target="../media/image7.wmf"/><Relationship Id="rId9" Type="http://schemas.openxmlformats.org/officeDocument/2006/relationships/oleObject" Target="../embeddings/oleObject12.bin"/><Relationship Id="rId14" Type="http://schemas.openxmlformats.org/officeDocument/2006/relationships/image" Target="../media/image14.wmf"/></Relationships>
</file>

<file path=ppt/slides/_rels/slide8.x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oleObject" Target="../embeddings/oleObject21.bin"/><Relationship Id="rId3" Type="http://schemas.openxmlformats.org/officeDocument/2006/relationships/oleObject" Target="../embeddings/oleObject16.bin"/><Relationship Id="rId7" Type="http://schemas.openxmlformats.org/officeDocument/2006/relationships/oleObject" Target="../embeddings/oleObject18.bin"/><Relationship Id="rId12" Type="http://schemas.openxmlformats.org/officeDocument/2006/relationships/image" Target="../media/image20.wmf"/><Relationship Id="rId2" Type="http://schemas.openxmlformats.org/officeDocument/2006/relationships/slideLayout" Target="../slideLayouts/slideLayout2.xml"/><Relationship Id="rId16" Type="http://schemas.openxmlformats.org/officeDocument/2006/relationships/image" Target="../media/image22.wmf"/><Relationship Id="rId1" Type="http://schemas.openxmlformats.org/officeDocument/2006/relationships/vmlDrawing" Target="../drawings/vmlDrawing4.vml"/><Relationship Id="rId6" Type="http://schemas.openxmlformats.org/officeDocument/2006/relationships/image" Target="../media/image17.wmf"/><Relationship Id="rId11" Type="http://schemas.openxmlformats.org/officeDocument/2006/relationships/oleObject" Target="../embeddings/oleObject20.bin"/><Relationship Id="rId5" Type="http://schemas.openxmlformats.org/officeDocument/2006/relationships/oleObject" Target="../embeddings/oleObject17.bin"/><Relationship Id="rId15" Type="http://schemas.openxmlformats.org/officeDocument/2006/relationships/oleObject" Target="../embeddings/oleObject22.bin"/><Relationship Id="rId10" Type="http://schemas.openxmlformats.org/officeDocument/2006/relationships/image" Target="../media/image19.emf"/><Relationship Id="rId4" Type="http://schemas.openxmlformats.org/officeDocument/2006/relationships/image" Target="../media/image16.wmf"/><Relationship Id="rId9" Type="http://schemas.openxmlformats.org/officeDocument/2006/relationships/oleObject" Target="../embeddings/oleObject19.bin"/><Relationship Id="rId14" Type="http://schemas.openxmlformats.org/officeDocument/2006/relationships/image" Target="../media/image21.wmf"/></Relationships>
</file>

<file path=ppt/slides/_rels/slide9.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23.bin"/><Relationship Id="rId7"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4.wmf"/><Relationship Id="rId5" Type="http://schemas.openxmlformats.org/officeDocument/2006/relationships/oleObject" Target="../embeddings/oleObject24.bin"/><Relationship Id="rId10" Type="http://schemas.openxmlformats.org/officeDocument/2006/relationships/image" Target="../media/image26.wmf"/><Relationship Id="rId4" Type="http://schemas.openxmlformats.org/officeDocument/2006/relationships/image" Target="../media/image23.wmf"/><Relationship Id="rId9" Type="http://schemas.openxmlformats.org/officeDocument/2006/relationships/oleObject" Target="../embeddings/oleObject2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0012F8B-5210-41C6-B2BD-45BBE85E0491}"/>
              </a:ext>
            </a:extLst>
          </p:cNvPr>
          <p:cNvSpPr>
            <a:spLocks noGrp="1"/>
          </p:cNvSpPr>
          <p:nvPr>
            <p:ph type="subTitle" idx="1"/>
          </p:nvPr>
        </p:nvSpPr>
        <p:spPr>
          <a:xfrm>
            <a:off x="0" y="265043"/>
            <a:ext cx="9144000" cy="6592957"/>
          </a:xfrm>
        </p:spPr>
        <p:txBody>
          <a:bodyPr/>
          <a:lstStyle/>
          <a:p>
            <a:r>
              <a:rPr lang="en-US" dirty="0">
                <a:latin typeface="Times New Roman" panose="02020603050405020304" pitchFamily="18" charset="0"/>
                <a:cs typeface="Times New Roman" panose="02020603050405020304" pitchFamily="18" charset="0"/>
              </a:rPr>
              <a:t>BỘ GIÁO DỤC VÀ ĐÀO TẠO</a:t>
            </a:r>
          </a:p>
          <a:p>
            <a:r>
              <a:rPr lang="en-US" dirty="0">
                <a:latin typeface="Times New Roman" panose="02020603050405020304" pitchFamily="18" charset="0"/>
                <a:cs typeface="Times New Roman" panose="02020603050405020304" pitchFamily="18" charset="0"/>
              </a:rPr>
              <a:t>TRƯỜNG ĐẠI HỌC MỎ - ĐỊA CHẤT</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BÁO CÁO HỌC THUẬT</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solidFill>
                  <a:srgbClr val="0070C0"/>
                </a:solidFill>
                <a:latin typeface="Times New Roman" panose="02020603050405020304" pitchFamily="18" charset="0"/>
                <a:cs typeface="Times New Roman" panose="02020603050405020304" pitchFamily="18" charset="0"/>
              </a:rPr>
              <a:t>MỘT SỐ PHÂN PHỐI XÁC SUẤT LIÊN TỤC</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TH.S NGUYỄN THẾ LÂM</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HÀ NỘI, THÁNG 06 / 2020</a:t>
            </a:r>
          </a:p>
        </p:txBody>
      </p:sp>
    </p:spTree>
    <p:extLst>
      <p:ext uri="{BB962C8B-B14F-4D97-AF65-F5344CB8AC3E}">
        <p14:creationId xmlns:p14="http://schemas.microsoft.com/office/powerpoint/2010/main" val="169456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anim calcmode="lin" valueType="num">
                                      <p:cBhvr>
                                        <p:cTn id="2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animEffect transition="in" filter="fade">
                                      <p:cBhvr>
                                        <p:cTn id="29" dur="1000"/>
                                        <p:tgtEl>
                                          <p:spTgt spid="3">
                                            <p:txEl>
                                              <p:pRg st="11" end="11"/>
                                            </p:txEl>
                                          </p:spTgt>
                                        </p:tgtEl>
                                      </p:cBhvr>
                                    </p:animEffect>
                                    <p:anim calcmode="lin" valueType="num">
                                      <p:cBhvr>
                                        <p:cTn id="30"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fade">
                                      <p:cBhvr>
                                        <p:cTn id="34" dur="1000"/>
                                        <p:tgtEl>
                                          <p:spTgt spid="3">
                                            <p:txEl>
                                              <p:pRg st="13" end="13"/>
                                            </p:txEl>
                                          </p:spTgt>
                                        </p:tgtEl>
                                      </p:cBhvr>
                                    </p:animEffect>
                                    <p:anim calcmode="lin" valueType="num">
                                      <p:cBhvr>
                                        <p:cTn id="35"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BECF5B-D209-4AEA-8899-F3CEFEB0A00E}"/>
              </a:ext>
            </a:extLst>
          </p:cNvPr>
          <p:cNvSpPr>
            <a:spLocks noGrp="1"/>
          </p:cNvSpPr>
          <p:nvPr>
            <p:ph idx="1"/>
          </p:nvPr>
        </p:nvSpPr>
        <p:spPr>
          <a:xfrm>
            <a:off x="0" y="185530"/>
            <a:ext cx="9144000" cy="6672470"/>
          </a:xfrm>
        </p:spPr>
        <p:txBody>
          <a:bodyPr/>
          <a:lstStyle/>
          <a:p>
            <a:pPr marL="0" indent="0">
              <a:buNone/>
            </a:pPr>
            <a:r>
              <a:rPr lang="en-US" dirty="0">
                <a:solidFill>
                  <a:srgbClr val="0070C0"/>
                </a:solidFill>
                <a:latin typeface="Times New Roman" panose="02020603050405020304" pitchFamily="18" charset="0"/>
                <a:cs typeface="Times New Roman" panose="02020603050405020304" pitchFamily="18" charset="0"/>
              </a:rPr>
              <a:t>1.5. P</a:t>
            </a:r>
            <a:r>
              <a:rPr lang="vi-VN" dirty="0">
                <a:solidFill>
                  <a:srgbClr val="0070C0"/>
                </a:solidFill>
                <a:latin typeface="Times New Roman" panose="02020603050405020304" pitchFamily="18" charset="0"/>
                <a:cs typeface="Times New Roman" panose="02020603050405020304" pitchFamily="18" charset="0"/>
              </a:rPr>
              <a:t>hân phối Weibull</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vi-VN" dirty="0">
                <a:latin typeface="Times New Roman" panose="02020603050405020304" pitchFamily="18" charset="0"/>
                <a:cs typeface="Times New Roman" panose="02020603050405020304" pitchFamily="18" charset="0"/>
              </a:rPr>
              <a:t> tìm thấy bởi nhà vật lý Waloddi</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Weibull vào năm 1939.</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Biến ngẫu nhiên liên tục </a:t>
            </a:r>
            <a:r>
              <a:rPr lang="en-US" dirty="0">
                <a:latin typeface="Times New Roman" panose="02020603050405020304" pitchFamily="18" charset="0"/>
                <a:cs typeface="Times New Roman" panose="02020603050405020304" pitchFamily="18" charset="0"/>
              </a:rPr>
              <a:t>X</a:t>
            </a:r>
            <a:r>
              <a:rPr lang="vi-VN" dirty="0">
                <a:latin typeface="Times New Roman" panose="02020603050405020304" pitchFamily="18" charset="0"/>
                <a:cs typeface="Times New Roman" panose="02020603050405020304" pitchFamily="18" charset="0"/>
              </a:rPr>
              <a:t>  có </a:t>
            </a:r>
            <a:r>
              <a:rPr lang="vi-VN" b="1" dirty="0">
                <a:latin typeface="Times New Roman" panose="02020603050405020304" pitchFamily="18" charset="0"/>
                <a:cs typeface="Times New Roman" panose="02020603050405020304" pitchFamily="18" charset="0"/>
              </a:rPr>
              <a:t>phân phối Weibull</a:t>
            </a:r>
            <a:r>
              <a:rPr lang="vi-VN" dirty="0">
                <a:latin typeface="Times New Roman" panose="02020603050405020304" pitchFamily="18" charset="0"/>
                <a:cs typeface="Times New Roman" panose="02020603050405020304" pitchFamily="18" charset="0"/>
              </a:rPr>
              <a:t>, với các</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 tham số</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và </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nếu hàm mật độ của nó được cho bởi</a:t>
            </a:r>
            <a:r>
              <a:rPr lang="en-US" dirty="0">
                <a:latin typeface="Times New Roman" panose="02020603050405020304" pitchFamily="18" charset="0"/>
                <a:cs typeface="Times New Roman" panose="02020603050405020304" pitchFamily="18" charset="0"/>
              </a:rPr>
              <a:t>:</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ở </a:t>
            </a:r>
            <a:r>
              <a:rPr lang="en-US" dirty="0" err="1">
                <a:latin typeface="Times New Roman" panose="02020603050405020304" pitchFamily="18" charset="0"/>
                <a:cs typeface="Times New Roman" panose="02020603050405020304" pitchFamily="18" charset="0"/>
              </a:rPr>
              <a:t>đó</a:t>
            </a:r>
            <a:r>
              <a:rPr lang="en-US" dirty="0">
                <a:latin typeface="Times New Roman" panose="02020603050405020304" pitchFamily="18" charset="0"/>
                <a:cs typeface="Times New Roman" panose="02020603050405020304" pitchFamily="18" charset="0"/>
              </a:rPr>
              <a:t>             và  </a:t>
            </a:r>
          </a:p>
          <a:p>
            <a:pPr marL="0" indent="0">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Đồ</a:t>
            </a:r>
            <a:r>
              <a:rPr lang="en-US" dirty="0">
                <a:latin typeface="Times New Roman" panose="02020603050405020304" pitchFamily="18" charset="0"/>
                <a:cs typeface="Times New Roman" panose="02020603050405020304" pitchFamily="18" charset="0"/>
              </a:rPr>
              <a:t> thị: </a:t>
            </a:r>
          </a:p>
        </p:txBody>
      </p:sp>
      <p:graphicFrame>
        <p:nvGraphicFramePr>
          <p:cNvPr id="4" name="Object 3">
            <a:extLst>
              <a:ext uri="{FF2B5EF4-FFF2-40B4-BE49-F238E27FC236}">
                <a16:creationId xmlns:a16="http://schemas.microsoft.com/office/drawing/2014/main" id="{E080E47B-3F4F-47B9-B176-EC3C77752549}"/>
              </a:ext>
            </a:extLst>
          </p:cNvPr>
          <p:cNvGraphicFramePr>
            <a:graphicFrameLocks noChangeAspect="1"/>
          </p:cNvGraphicFramePr>
          <p:nvPr>
            <p:extLst>
              <p:ext uri="{D42A27DB-BD31-4B8C-83A1-F6EECF244321}">
                <p14:modId xmlns:p14="http://schemas.microsoft.com/office/powerpoint/2010/main" val="196208700"/>
              </p:ext>
            </p:extLst>
          </p:nvPr>
        </p:nvGraphicFramePr>
        <p:xfrm>
          <a:off x="1716698" y="1839980"/>
          <a:ext cx="279400" cy="241300"/>
        </p:xfrm>
        <a:graphic>
          <a:graphicData uri="http://schemas.openxmlformats.org/presentationml/2006/ole">
            <mc:AlternateContent xmlns:mc="http://schemas.openxmlformats.org/markup-compatibility/2006">
              <mc:Choice xmlns:v="urn:schemas-microsoft-com:vml" Requires="v">
                <p:oleObj spid="_x0000_s6166" name="Equation" r:id="rId3" imgW="279360" imgH="241200" progId="Equation.DSMT4">
                  <p:embed/>
                </p:oleObj>
              </mc:Choice>
              <mc:Fallback>
                <p:oleObj name="Equation" r:id="rId3" imgW="279360" imgH="241200" progId="Equation.DSMT4">
                  <p:embed/>
                  <p:pic>
                    <p:nvPicPr>
                      <p:cNvPr id="0" name=""/>
                      <p:cNvPicPr/>
                      <p:nvPr/>
                    </p:nvPicPr>
                    <p:blipFill>
                      <a:blip r:embed="rId4"/>
                      <a:stretch>
                        <a:fillRect/>
                      </a:stretch>
                    </p:blipFill>
                    <p:spPr>
                      <a:xfrm>
                        <a:off x="1716698" y="1839980"/>
                        <a:ext cx="279400" cy="2413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B0A20EF6-56FD-4429-A205-B08D4A94941F}"/>
              </a:ext>
            </a:extLst>
          </p:cNvPr>
          <p:cNvGraphicFramePr>
            <a:graphicFrameLocks noChangeAspect="1"/>
          </p:cNvGraphicFramePr>
          <p:nvPr>
            <p:extLst>
              <p:ext uri="{D42A27DB-BD31-4B8C-83A1-F6EECF244321}">
                <p14:modId xmlns:p14="http://schemas.microsoft.com/office/powerpoint/2010/main" val="1885795079"/>
              </p:ext>
            </p:extLst>
          </p:nvPr>
        </p:nvGraphicFramePr>
        <p:xfrm>
          <a:off x="2511839" y="1783383"/>
          <a:ext cx="279400" cy="381000"/>
        </p:xfrm>
        <a:graphic>
          <a:graphicData uri="http://schemas.openxmlformats.org/presentationml/2006/ole">
            <mc:AlternateContent xmlns:mc="http://schemas.openxmlformats.org/markup-compatibility/2006">
              <mc:Choice xmlns:v="urn:schemas-microsoft-com:vml" Requires="v">
                <p:oleObj spid="_x0000_s6167" name="Equation" r:id="rId5" imgW="279360" imgH="380880" progId="Equation.DSMT4">
                  <p:embed/>
                </p:oleObj>
              </mc:Choice>
              <mc:Fallback>
                <p:oleObj name="Equation" r:id="rId5" imgW="279360" imgH="380880" progId="Equation.DSMT4">
                  <p:embed/>
                  <p:pic>
                    <p:nvPicPr>
                      <p:cNvPr id="0" name=""/>
                      <p:cNvPicPr/>
                      <p:nvPr/>
                    </p:nvPicPr>
                    <p:blipFill>
                      <a:blip r:embed="rId6"/>
                      <a:stretch>
                        <a:fillRect/>
                      </a:stretch>
                    </p:blipFill>
                    <p:spPr>
                      <a:xfrm>
                        <a:off x="2511839" y="1783383"/>
                        <a:ext cx="279400" cy="3810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6A14F565-2B67-40F8-8037-0FC1B13114C2}"/>
              </a:ext>
            </a:extLst>
          </p:cNvPr>
          <p:cNvGraphicFramePr>
            <a:graphicFrameLocks noChangeAspect="1"/>
          </p:cNvGraphicFramePr>
          <p:nvPr>
            <p:extLst>
              <p:ext uri="{D42A27DB-BD31-4B8C-83A1-F6EECF244321}">
                <p14:modId xmlns:p14="http://schemas.microsoft.com/office/powerpoint/2010/main" val="4257890641"/>
              </p:ext>
            </p:extLst>
          </p:nvPr>
        </p:nvGraphicFramePr>
        <p:xfrm>
          <a:off x="1529798" y="2246797"/>
          <a:ext cx="4229100" cy="1092200"/>
        </p:xfrm>
        <a:graphic>
          <a:graphicData uri="http://schemas.openxmlformats.org/presentationml/2006/ole">
            <mc:AlternateContent xmlns:mc="http://schemas.openxmlformats.org/markup-compatibility/2006">
              <mc:Choice xmlns:v="urn:schemas-microsoft-com:vml" Requires="v">
                <p:oleObj spid="_x0000_s6168" name="Equation" r:id="rId7" imgW="4228920" imgH="1091880" progId="Equation.DSMT4">
                  <p:embed/>
                </p:oleObj>
              </mc:Choice>
              <mc:Fallback>
                <p:oleObj name="Equation" r:id="rId7" imgW="4228920" imgH="1091880" progId="Equation.DSMT4">
                  <p:embed/>
                  <p:pic>
                    <p:nvPicPr>
                      <p:cNvPr id="0" name=""/>
                      <p:cNvPicPr/>
                      <p:nvPr/>
                    </p:nvPicPr>
                    <p:blipFill>
                      <a:blip r:embed="rId8"/>
                      <a:stretch>
                        <a:fillRect/>
                      </a:stretch>
                    </p:blipFill>
                    <p:spPr>
                      <a:xfrm>
                        <a:off x="1529798" y="2246797"/>
                        <a:ext cx="4229100" cy="10922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F049E8F6-0350-40F3-86F7-325FE29DCC4E}"/>
              </a:ext>
            </a:extLst>
          </p:cNvPr>
          <p:cNvGraphicFramePr>
            <a:graphicFrameLocks noChangeAspect="1"/>
          </p:cNvGraphicFramePr>
          <p:nvPr>
            <p:extLst>
              <p:ext uri="{D42A27DB-BD31-4B8C-83A1-F6EECF244321}">
                <p14:modId xmlns:p14="http://schemas.microsoft.com/office/powerpoint/2010/main" val="3364813455"/>
              </p:ext>
            </p:extLst>
          </p:nvPr>
        </p:nvGraphicFramePr>
        <p:xfrm>
          <a:off x="1337088" y="3829462"/>
          <a:ext cx="800100" cy="317500"/>
        </p:xfrm>
        <a:graphic>
          <a:graphicData uri="http://schemas.openxmlformats.org/presentationml/2006/ole">
            <mc:AlternateContent xmlns:mc="http://schemas.openxmlformats.org/markup-compatibility/2006">
              <mc:Choice xmlns:v="urn:schemas-microsoft-com:vml" Requires="v">
                <p:oleObj spid="_x0000_s6169" name="Equation" r:id="rId9" imgW="799920" imgH="317160" progId="Equation.DSMT4">
                  <p:embed/>
                </p:oleObj>
              </mc:Choice>
              <mc:Fallback>
                <p:oleObj name="Equation" r:id="rId9" imgW="799920" imgH="317160" progId="Equation.DSMT4">
                  <p:embed/>
                  <p:pic>
                    <p:nvPicPr>
                      <p:cNvPr id="0" name=""/>
                      <p:cNvPicPr/>
                      <p:nvPr/>
                    </p:nvPicPr>
                    <p:blipFill>
                      <a:blip r:embed="rId10"/>
                      <a:stretch>
                        <a:fillRect/>
                      </a:stretch>
                    </p:blipFill>
                    <p:spPr>
                      <a:xfrm>
                        <a:off x="1337088" y="3829462"/>
                        <a:ext cx="800100" cy="3175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238314D1-CB4A-4461-9AF4-04FE8C6A56D0}"/>
              </a:ext>
            </a:extLst>
          </p:cNvPr>
          <p:cNvGraphicFramePr>
            <a:graphicFrameLocks noChangeAspect="1"/>
          </p:cNvGraphicFramePr>
          <p:nvPr>
            <p:extLst>
              <p:ext uri="{D42A27DB-BD31-4B8C-83A1-F6EECF244321}">
                <p14:modId xmlns:p14="http://schemas.microsoft.com/office/powerpoint/2010/main" val="3313112653"/>
              </p:ext>
            </p:extLst>
          </p:nvPr>
        </p:nvGraphicFramePr>
        <p:xfrm>
          <a:off x="2867990" y="3824218"/>
          <a:ext cx="812800" cy="381000"/>
        </p:xfrm>
        <a:graphic>
          <a:graphicData uri="http://schemas.openxmlformats.org/presentationml/2006/ole">
            <mc:AlternateContent xmlns:mc="http://schemas.openxmlformats.org/markup-compatibility/2006">
              <mc:Choice xmlns:v="urn:schemas-microsoft-com:vml" Requires="v">
                <p:oleObj spid="_x0000_s6170" name="Equation" r:id="rId11" imgW="812520" imgH="380880" progId="Equation.DSMT4">
                  <p:embed/>
                </p:oleObj>
              </mc:Choice>
              <mc:Fallback>
                <p:oleObj name="Equation" r:id="rId11" imgW="812520" imgH="380880" progId="Equation.DSMT4">
                  <p:embed/>
                  <p:pic>
                    <p:nvPicPr>
                      <p:cNvPr id="0" name=""/>
                      <p:cNvPicPr/>
                      <p:nvPr/>
                    </p:nvPicPr>
                    <p:blipFill>
                      <a:blip r:embed="rId12"/>
                      <a:stretch>
                        <a:fillRect/>
                      </a:stretch>
                    </p:blipFill>
                    <p:spPr>
                      <a:xfrm>
                        <a:off x="2867990" y="3824218"/>
                        <a:ext cx="812800" cy="381000"/>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AD9049CE-641F-47CF-B0CB-8399F0B3C00E}"/>
              </a:ext>
            </a:extLst>
          </p:cNvPr>
          <p:cNvPicPr/>
          <p:nvPr/>
        </p:nvPicPr>
        <p:blipFill>
          <a:blip r:embed="rId13" cstate="print">
            <a:extLst>
              <a:ext uri="{28A0092B-C50C-407E-A947-70E740481C1C}">
                <a14:useLocalDpi xmlns:a14="http://schemas.microsoft.com/office/drawing/2010/main" val="0"/>
              </a:ext>
            </a:extLst>
          </a:blip>
          <a:stretch>
            <a:fillRect/>
          </a:stretch>
        </p:blipFill>
        <p:spPr>
          <a:xfrm>
            <a:off x="4200939" y="3519004"/>
            <a:ext cx="3909391" cy="3153466"/>
          </a:xfrm>
          <a:prstGeom prst="rect">
            <a:avLst/>
          </a:prstGeom>
        </p:spPr>
      </p:pic>
    </p:spTree>
    <p:extLst>
      <p:ext uri="{BB962C8B-B14F-4D97-AF65-F5344CB8AC3E}">
        <p14:creationId xmlns:p14="http://schemas.microsoft.com/office/powerpoint/2010/main" val="1448040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Effect transition="in" filter="fade">
                                      <p:cBhvr>
                                        <p:cTn id="50" dur="1000"/>
                                        <p:tgtEl>
                                          <p:spTgt spid="3">
                                            <p:txEl>
                                              <p:pRg st="7" end="7"/>
                                            </p:txEl>
                                          </p:spTgt>
                                        </p:tgtEl>
                                      </p:cBhvr>
                                    </p:animEffect>
                                    <p:anim calcmode="lin" valueType="num">
                                      <p:cBhvr>
                                        <p:cTn id="5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1000"/>
                                        <p:tgtEl>
                                          <p:spTgt spid="7"/>
                                        </p:tgtEl>
                                      </p:cBhvr>
                                    </p:animEffect>
                                    <p:anim calcmode="lin" valueType="num">
                                      <p:cBhvr>
                                        <p:cTn id="56" dur="1000" fill="hold"/>
                                        <p:tgtEl>
                                          <p:spTgt spid="7"/>
                                        </p:tgtEl>
                                        <p:attrNameLst>
                                          <p:attrName>ppt_x</p:attrName>
                                        </p:attrNameLst>
                                      </p:cBhvr>
                                      <p:tavLst>
                                        <p:tav tm="0">
                                          <p:val>
                                            <p:strVal val="#ppt_x"/>
                                          </p:val>
                                        </p:tav>
                                        <p:tav tm="100000">
                                          <p:val>
                                            <p:strVal val="#ppt_x"/>
                                          </p:val>
                                        </p:tav>
                                      </p:tavLst>
                                    </p:anim>
                                    <p:anim calcmode="lin" valueType="num">
                                      <p:cBhvr>
                                        <p:cTn id="57" dur="1000" fill="hold"/>
                                        <p:tgtEl>
                                          <p:spTgt spid="7"/>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1000"/>
                                        <p:tgtEl>
                                          <p:spTgt spid="8"/>
                                        </p:tgtEl>
                                      </p:cBhvr>
                                    </p:animEffect>
                                    <p:anim calcmode="lin" valueType="num">
                                      <p:cBhvr>
                                        <p:cTn id="61" dur="1000" fill="hold"/>
                                        <p:tgtEl>
                                          <p:spTgt spid="8"/>
                                        </p:tgtEl>
                                        <p:attrNameLst>
                                          <p:attrName>ppt_x</p:attrName>
                                        </p:attrNameLst>
                                      </p:cBhvr>
                                      <p:tavLst>
                                        <p:tav tm="0">
                                          <p:val>
                                            <p:strVal val="#ppt_x"/>
                                          </p:val>
                                        </p:tav>
                                        <p:tav tm="100000">
                                          <p:val>
                                            <p:strVal val="#ppt_x"/>
                                          </p:val>
                                        </p:tav>
                                      </p:tavLst>
                                    </p:anim>
                                    <p:anim calcmode="lin" valueType="num">
                                      <p:cBhvr>
                                        <p:cTn id="6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3">
                                            <p:txEl>
                                              <p:pRg st="8" end="8"/>
                                            </p:txEl>
                                          </p:spTgt>
                                        </p:tgtEl>
                                        <p:attrNameLst>
                                          <p:attrName>style.visibility</p:attrName>
                                        </p:attrNameLst>
                                      </p:cBhvr>
                                      <p:to>
                                        <p:strVal val="visible"/>
                                      </p:to>
                                    </p:set>
                                    <p:animEffect transition="in" filter="fade">
                                      <p:cBhvr>
                                        <p:cTn id="67" dur="1000"/>
                                        <p:tgtEl>
                                          <p:spTgt spid="3">
                                            <p:txEl>
                                              <p:pRg st="8" end="8"/>
                                            </p:txEl>
                                          </p:spTgt>
                                        </p:tgtEl>
                                      </p:cBhvr>
                                    </p:animEffect>
                                    <p:anim calcmode="lin" valueType="num">
                                      <p:cBhvr>
                                        <p:cTn id="6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9"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1000"/>
                                        <p:tgtEl>
                                          <p:spTgt spid="9"/>
                                        </p:tgtEl>
                                      </p:cBhvr>
                                    </p:animEffect>
                                    <p:anim calcmode="lin" valueType="num">
                                      <p:cBhvr>
                                        <p:cTn id="75" dur="1000" fill="hold"/>
                                        <p:tgtEl>
                                          <p:spTgt spid="9"/>
                                        </p:tgtEl>
                                        <p:attrNameLst>
                                          <p:attrName>ppt_x</p:attrName>
                                        </p:attrNameLst>
                                      </p:cBhvr>
                                      <p:tavLst>
                                        <p:tav tm="0">
                                          <p:val>
                                            <p:strVal val="#ppt_x"/>
                                          </p:val>
                                        </p:tav>
                                        <p:tav tm="100000">
                                          <p:val>
                                            <p:strVal val="#ppt_x"/>
                                          </p:val>
                                        </p:tav>
                                      </p:tavLst>
                                    </p:anim>
                                    <p:anim calcmode="lin" valueType="num">
                                      <p:cBhvr>
                                        <p:cTn id="7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2F5F6A-6002-4A01-9035-7BB83BE7C7A9}"/>
              </a:ext>
            </a:extLst>
          </p:cNvPr>
          <p:cNvSpPr>
            <a:spLocks noGrp="1"/>
          </p:cNvSpPr>
          <p:nvPr>
            <p:ph idx="1"/>
          </p:nvPr>
        </p:nvSpPr>
        <p:spPr>
          <a:xfrm>
            <a:off x="0" y="198782"/>
            <a:ext cx="9144000" cy="6659217"/>
          </a:xfrm>
        </p:spPr>
        <p:txBody>
          <a:bodyPr/>
          <a:lstStyle/>
          <a:p>
            <a:pPr marL="0" indent="0">
              <a:buNone/>
            </a:pPr>
            <a:r>
              <a:rPr lang="en-US" dirty="0">
                <a:latin typeface="Times New Roman" panose="02020603050405020304" pitchFamily="18" charset="0"/>
                <a:cs typeface="Times New Roman" panose="02020603050405020304" pitchFamily="18" charset="0"/>
              </a:rPr>
              <a:t>+)</a:t>
            </a:r>
            <a:r>
              <a:rPr lang="vi-VN" dirty="0">
                <a:latin typeface="Times New Roman" panose="02020603050405020304" pitchFamily="18" charset="0"/>
                <a:cs typeface="Times New Roman" panose="02020603050405020304" pitchFamily="18" charset="0"/>
              </a:rPr>
              <a:t>Trung bình và phương sai của phân phối Weibull là</a:t>
            </a:r>
            <a:r>
              <a:rPr lang="en-US" dirty="0">
                <a:latin typeface="Times New Roman" panose="02020603050405020304" pitchFamily="18" charset="0"/>
                <a:cs typeface="Times New Roman" panose="02020603050405020304" pitchFamily="18" charset="0"/>
              </a:rPr>
              <a:t>:</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Giống như phân phối gamma và phân phối mũ, phân phối Weibull cũng được áp dụng trong các bài toán độ tin cậy và bài toán kiểm định thời gian sống, chẳng hạn như </a:t>
            </a:r>
            <a:r>
              <a:rPr lang="vi-VN" b="1" dirty="0">
                <a:latin typeface="Times New Roman" panose="02020603050405020304" pitchFamily="18" charset="0"/>
                <a:cs typeface="Times New Roman" panose="02020603050405020304" pitchFamily="18" charset="0"/>
              </a:rPr>
              <a:t>thời gian tới lúc hỏng </a:t>
            </a:r>
            <a:r>
              <a:rPr lang="vi-VN" dirty="0">
                <a:latin typeface="Times New Roman" panose="02020603050405020304" pitchFamily="18" charset="0"/>
                <a:cs typeface="Times New Roman" panose="02020603050405020304" pitchFamily="18" charset="0"/>
              </a:rPr>
              <a:t>hay </a:t>
            </a:r>
            <a:r>
              <a:rPr lang="vi-VN" b="1" dirty="0">
                <a:latin typeface="Times New Roman" panose="02020603050405020304" pitchFamily="18" charset="0"/>
                <a:cs typeface="Times New Roman" panose="02020603050405020304" pitchFamily="18" charset="0"/>
              </a:rPr>
              <a:t>quãng thời gian sống </a:t>
            </a:r>
            <a:r>
              <a:rPr lang="vi-VN" dirty="0">
                <a:latin typeface="Times New Roman" panose="02020603050405020304" pitchFamily="18" charset="0"/>
                <a:cs typeface="Times New Roman" panose="02020603050405020304" pitchFamily="18" charset="0"/>
              </a:rPr>
              <a:t>của một loại vật liệu, được đo từ một thời điểm xác định cho đến khi nó bị hỏng. Chúng ta sẽ miêu tả khoảng thời gian đến lúc nó bị hỏng bởi một biến ngẫu nhiên</a:t>
            </a:r>
            <a:r>
              <a:rPr lang="en-US" dirty="0">
                <a:latin typeface="Times New Roman" panose="02020603050405020304" pitchFamily="18" charset="0"/>
                <a:cs typeface="Times New Roman" panose="02020603050405020304" pitchFamily="18" charset="0"/>
              </a:rPr>
              <a:t> T</a:t>
            </a:r>
            <a:r>
              <a:rPr lang="vi-VN" dirty="0">
                <a:latin typeface="Times New Roman" panose="02020603050405020304" pitchFamily="18" charset="0"/>
                <a:cs typeface="Times New Roman" panose="02020603050405020304" pitchFamily="18" charset="0"/>
              </a:rPr>
              <a:t> , với hàm mật độ xác suất</a:t>
            </a:r>
            <a:r>
              <a:rPr lang="en-US" dirty="0">
                <a:latin typeface="Times New Roman" panose="02020603050405020304" pitchFamily="18" charset="0"/>
                <a:cs typeface="Times New Roman" panose="02020603050405020304" pitchFamily="18" charset="0"/>
              </a:rPr>
              <a:t> f(t)</a:t>
            </a:r>
            <a:r>
              <a:rPr lang="vi-VN" dirty="0">
                <a:latin typeface="Times New Roman" panose="02020603050405020304" pitchFamily="18" charset="0"/>
                <a:cs typeface="Times New Roman" panose="02020603050405020304" pitchFamily="18" charset="0"/>
              </a:rPr>
              <a:t> , ở đó</a:t>
            </a:r>
            <a:r>
              <a:rPr lang="en-US" dirty="0">
                <a:latin typeface="Times New Roman" panose="02020603050405020304" pitchFamily="18" charset="0"/>
                <a:cs typeface="Times New Roman" panose="02020603050405020304" pitchFamily="18" charset="0"/>
              </a:rPr>
              <a:t> f(t)</a:t>
            </a:r>
            <a:r>
              <a:rPr lang="vi-VN" dirty="0">
                <a:latin typeface="Times New Roman" panose="02020603050405020304" pitchFamily="18" charset="0"/>
                <a:cs typeface="Times New Roman" panose="02020603050405020304" pitchFamily="18" charset="0"/>
              </a:rPr>
              <a:t> là phân phối Weibull.</a:t>
            </a:r>
            <a:endParaRPr lang="en-US" dirty="0">
              <a:latin typeface="Times New Roman" panose="02020603050405020304" pitchFamily="18" charset="0"/>
              <a:cs typeface="Times New Roman" panose="02020603050405020304" pitchFamily="18" charset="0"/>
            </a:endParaRPr>
          </a:p>
        </p:txBody>
      </p:sp>
      <p:graphicFrame>
        <p:nvGraphicFramePr>
          <p:cNvPr id="4" name="Object 3">
            <a:extLst>
              <a:ext uri="{FF2B5EF4-FFF2-40B4-BE49-F238E27FC236}">
                <a16:creationId xmlns:a16="http://schemas.microsoft.com/office/drawing/2014/main" id="{5A450935-402B-4E92-88AA-F61EE7576516}"/>
              </a:ext>
            </a:extLst>
          </p:cNvPr>
          <p:cNvGraphicFramePr>
            <a:graphicFrameLocks noChangeAspect="1"/>
          </p:cNvGraphicFramePr>
          <p:nvPr>
            <p:extLst>
              <p:ext uri="{D42A27DB-BD31-4B8C-83A1-F6EECF244321}">
                <p14:modId xmlns:p14="http://schemas.microsoft.com/office/powerpoint/2010/main" val="3238939163"/>
              </p:ext>
            </p:extLst>
          </p:nvPr>
        </p:nvGraphicFramePr>
        <p:xfrm>
          <a:off x="143568" y="739366"/>
          <a:ext cx="8432800" cy="1244600"/>
        </p:xfrm>
        <a:graphic>
          <a:graphicData uri="http://schemas.openxmlformats.org/presentationml/2006/ole">
            <mc:AlternateContent xmlns:mc="http://schemas.openxmlformats.org/markup-compatibility/2006">
              <mc:Choice xmlns:v="urn:schemas-microsoft-com:vml" Requires="v">
                <p:oleObj spid="_x0000_s7172" name="Equation" r:id="rId3" imgW="8432640" imgH="1244520" progId="Equation.DSMT4">
                  <p:embed/>
                </p:oleObj>
              </mc:Choice>
              <mc:Fallback>
                <p:oleObj name="Equation" r:id="rId3" imgW="8432640" imgH="1244520" progId="Equation.DSMT4">
                  <p:embed/>
                  <p:pic>
                    <p:nvPicPr>
                      <p:cNvPr id="0" name=""/>
                      <p:cNvPicPr/>
                      <p:nvPr/>
                    </p:nvPicPr>
                    <p:blipFill>
                      <a:blip r:embed="rId4"/>
                      <a:stretch>
                        <a:fillRect/>
                      </a:stretch>
                    </p:blipFill>
                    <p:spPr>
                      <a:xfrm>
                        <a:off x="143568" y="739366"/>
                        <a:ext cx="8432800" cy="1244600"/>
                      </a:xfrm>
                      <a:prstGeom prst="rect">
                        <a:avLst/>
                      </a:prstGeom>
                    </p:spPr>
                  </p:pic>
                </p:oleObj>
              </mc:Fallback>
            </mc:AlternateContent>
          </a:graphicData>
        </a:graphic>
      </p:graphicFrame>
    </p:spTree>
    <p:extLst>
      <p:ext uri="{BB962C8B-B14F-4D97-AF65-F5344CB8AC3E}">
        <p14:creationId xmlns:p14="http://schemas.microsoft.com/office/powerpoint/2010/main" val="3970670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424D95E-893C-426E-A435-CF15B55C0D04}"/>
              </a:ext>
            </a:extLst>
          </p:cNvPr>
          <p:cNvSpPr>
            <a:spLocks noGrp="1"/>
          </p:cNvSpPr>
          <p:nvPr>
            <p:ph idx="1"/>
          </p:nvPr>
        </p:nvSpPr>
        <p:spPr>
          <a:xfrm>
            <a:off x="0" y="212034"/>
            <a:ext cx="9144000" cy="6645965"/>
          </a:xfrm>
        </p:spPr>
        <p:txBody>
          <a:bodyPr/>
          <a:lstStyle/>
          <a:p>
            <a:pPr marL="0" marR="0" indent="0" algn="ctr">
              <a:lnSpc>
                <a:spcPct val="150000"/>
              </a:lnSpc>
              <a:spcBef>
                <a:spcPts val="0"/>
              </a:spcBef>
              <a:spcAft>
                <a:spcPts val="0"/>
              </a:spcAft>
              <a:buNone/>
            </a:pPr>
            <a:r>
              <a:rPr lang="en-US" b="1" kern="0" dirty="0">
                <a:solidFill>
                  <a:srgbClr val="365F91"/>
                </a:solidFill>
                <a:latin typeface="Times New Roman" panose="02020603050405020304" pitchFamily="18" charset="0"/>
                <a:ea typeface="Times New Roman" panose="02020603050405020304" pitchFamily="18" charset="0"/>
                <a:cs typeface="Times New Roman" panose="02020603050405020304" pitchFamily="18" charset="0"/>
              </a:rPr>
              <a:t>TÀI LIỆU THAM KHẢO</a:t>
            </a:r>
            <a:endParaRPr lang="en-US" b="1" kern="0" dirty="0">
              <a:solidFill>
                <a:srgbClr val="365F91"/>
              </a:solidFill>
              <a:latin typeface="Cambria" panose="02040503050406030204" pitchFamily="18" charset="0"/>
              <a:ea typeface="宋体" panose="02010600030101010101" pitchFamily="2" charset="-122"/>
              <a:cs typeface="Times New Roman" panose="02020603050405020304" pitchFamily="18" charset="0"/>
            </a:endParaRPr>
          </a:p>
          <a:p>
            <a:pPr marL="0" marR="0" indent="0">
              <a:lnSpc>
                <a:spcPct val="150000"/>
              </a:lnSpc>
              <a:spcBef>
                <a:spcPts val="0"/>
              </a:spcBef>
              <a:spcAft>
                <a:spcPts val="0"/>
              </a:spcAft>
              <a:buNone/>
              <a:tabLst>
                <a:tab pos="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 1.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Đào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Hữu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Hồ</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suất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kê</a:t>
            </a:r>
            <a:r>
              <a:rPr lang="en-US" dirty="0">
                <a:latin typeface="Times New Roman" panose="02020603050405020304" pitchFamily="18" charset="0"/>
                <a:ea typeface="Times New Roman" panose="02020603050405020304" pitchFamily="18" charset="0"/>
                <a:cs typeface="Times New Roman" panose="02020603050405020304" pitchFamily="18" charset="0"/>
              </a:rPr>
              <a:t>, NXB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Đại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Quốc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p>
          <a:p>
            <a:pPr marL="0" marR="0" indent="0">
              <a:lnSpc>
                <a:spcPct val="150000"/>
              </a:lnSpc>
              <a:spcBef>
                <a:spcPts val="0"/>
              </a:spcBef>
              <a:spcAft>
                <a:spcPts val="0"/>
              </a:spcAft>
              <a:buNone/>
              <a:tabLst>
                <a:tab pos="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bản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lần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thứ</a:t>
            </a:r>
            <a:r>
              <a:rPr lang="en-US" dirty="0">
                <a:latin typeface="Times New Roman" panose="02020603050405020304" pitchFamily="18" charset="0"/>
                <a:ea typeface="Times New Roman" panose="02020603050405020304" pitchFamily="18" charset="0"/>
                <a:cs typeface="Times New Roman" panose="02020603050405020304" pitchFamily="18" charset="0"/>
              </a:rPr>
              <a:t>  6, 2001.</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50000"/>
              </a:lnSpc>
              <a:spcBef>
                <a:spcPts val="0"/>
              </a:spcBef>
              <a:spcAft>
                <a:spcPts val="0"/>
              </a:spcAft>
              <a:buNone/>
              <a:tabLst>
                <a:tab pos="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 2.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môn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toán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Đại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Thủy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Lợi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suất</a:t>
            </a:r>
            <a:r>
              <a:rPr lang="en-US" dirty="0">
                <a:latin typeface="Times New Roman" panose="02020603050405020304" pitchFamily="18" charset="0"/>
                <a:ea typeface="Times New Roman" panose="02020603050405020304" pitchFamily="18" charset="0"/>
                <a:cs typeface="Times New Roman" panose="02020603050405020304" pitchFamily="18" charset="0"/>
              </a:rPr>
              <a:t> và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thống</a:t>
            </a: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150000"/>
              </a:lnSpc>
              <a:spcBef>
                <a:spcPts val="0"/>
              </a:spcBef>
              <a:spcAft>
                <a:spcPts val="0"/>
              </a:spcAft>
              <a:buNone/>
              <a:tabLst>
                <a:tab pos="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kê</a:t>
            </a:r>
            <a:r>
              <a:rPr lang="en-US" dirty="0">
                <a:latin typeface="Times New Roman" panose="02020603050405020304" pitchFamily="18" charset="0"/>
                <a:ea typeface="Times New Roman" panose="02020603050405020304" pitchFamily="18" charset="0"/>
                <a:cs typeface="Times New Roman" panose="02020603050405020304" pitchFamily="18" charset="0"/>
              </a:rPr>
              <a:t>, NXB Khoa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Tự</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Nhiên</a:t>
            </a:r>
            <a:r>
              <a:rPr lang="en-US" dirty="0">
                <a:latin typeface="Times New Roman" panose="02020603050405020304" pitchFamily="18" charset="0"/>
                <a:ea typeface="Times New Roman" panose="02020603050405020304" pitchFamily="18" charset="0"/>
                <a:cs typeface="Times New Roman" panose="02020603050405020304" pitchFamily="18" charset="0"/>
              </a:rPr>
              <a:t> Và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Nghệ</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dirty="0">
                <a:latin typeface="Times New Roman" panose="02020603050405020304" pitchFamily="18" charset="0"/>
                <a:ea typeface="Times New Roman" panose="02020603050405020304" pitchFamily="18" charset="0"/>
                <a:cs typeface="Times New Roman" panose="02020603050405020304" pitchFamily="18" charset="0"/>
              </a:rPr>
              <a:t>, 2010.</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spcBef>
                <a:spcPts val="0"/>
              </a:spcBef>
              <a:buNone/>
              <a:tabLst>
                <a:tab pos="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 3. Walpole- Raymond. H. Myers and Sharon L. Myers,   </a:t>
            </a:r>
          </a:p>
          <a:p>
            <a:pPr marL="0" indent="0">
              <a:lnSpc>
                <a:spcPct val="150000"/>
              </a:lnSpc>
              <a:spcBef>
                <a:spcPts val="0"/>
              </a:spcBef>
              <a:buNone/>
              <a:tabLst>
                <a:tab pos="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     Probability and statistics for  Engineers and scientists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p>
          <a:p>
            <a:pPr marL="0" indent="0">
              <a:lnSpc>
                <a:spcPct val="150000"/>
              </a:lnSpc>
              <a:spcBef>
                <a:spcPts val="0"/>
              </a:spcBef>
              <a:buNone/>
              <a:tabLst>
                <a:tab pos="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bản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lần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thứ</a:t>
            </a:r>
            <a:r>
              <a:rPr lang="en-US" dirty="0">
                <a:latin typeface="Times New Roman" panose="02020603050405020304" pitchFamily="18" charset="0"/>
                <a:ea typeface="Times New Roman" panose="02020603050405020304" pitchFamily="18" charset="0"/>
                <a:cs typeface="Times New Roman" panose="02020603050405020304" pitchFamily="18" charset="0"/>
              </a:rPr>
              <a:t> 6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tại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Hoa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Kỳ</a:t>
            </a:r>
            <a:r>
              <a:rPr lang="en-US" dirty="0">
                <a:latin typeface="Times New Roman" panose="02020603050405020304" pitchFamily="18" charset="0"/>
                <a:ea typeface="Times New Roman" panose="02020603050405020304" pitchFamily="18" charset="0"/>
                <a:cs typeface="Times New Roman" panose="02020603050405020304" pitchFamily="18" charset="0"/>
              </a:rPr>
              <a:t>).</a:t>
            </a:r>
          </a:p>
          <a:p>
            <a:pPr marL="0" indent="0">
              <a:lnSpc>
                <a:spcPct val="150000"/>
              </a:lnSpc>
              <a:spcBef>
                <a:spcPts val="0"/>
              </a:spcBef>
              <a:buNone/>
              <a:tabLst>
                <a:tab pos="0" algn="l"/>
              </a:tabLst>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lnSpc>
                <a:spcPct val="150000"/>
              </a:lnSpc>
              <a:spcBef>
                <a:spcPts val="0"/>
              </a:spcBef>
              <a:buNone/>
              <a:tabLst>
                <a:tab pos="0" algn="l"/>
              </a:tabLst>
            </a:pPr>
            <a:r>
              <a:rPr lang="en-US" dirty="0">
                <a:latin typeface="Times New Roman" panose="02020603050405020304" pitchFamily="18" charset="0"/>
                <a:ea typeface="Calibri" panose="020F0502020204030204" pitchFamily="34" charset="0"/>
                <a:cs typeface="Times New Roman" panose="02020603050405020304" pitchFamily="18" charset="0"/>
              </a:rPr>
              <a:t>    XIN CHÂN THÀNH CẢM </a:t>
            </a:r>
            <a:r>
              <a:rPr lang="vi-VN" dirty="0">
                <a:latin typeface="Times New Roman" panose="02020603050405020304" pitchFamily="18" charset="0"/>
                <a:ea typeface="Calibri" panose="020F0502020204030204" pitchFamily="34" charset="0"/>
                <a:cs typeface="Times New Roman" panose="02020603050405020304" pitchFamily="18" charset="0"/>
              </a:rPr>
              <a:t>Ơ</a:t>
            </a:r>
            <a:r>
              <a:rPr lang="en-US" dirty="0">
                <a:latin typeface="Times New Roman" panose="02020603050405020304" pitchFamily="18" charset="0"/>
                <a:ea typeface="Calibri" panose="020F0502020204030204" pitchFamily="34" charset="0"/>
                <a:cs typeface="Times New Roman" panose="02020603050405020304" pitchFamily="18" charset="0"/>
              </a:rPr>
              <a:t>N CÁC THẦY CÔ    </a:t>
            </a:r>
          </a:p>
          <a:p>
            <a:pPr marL="0" indent="0">
              <a:buNone/>
            </a:pPr>
            <a:endParaRPr lang="en-US" dirty="0"/>
          </a:p>
        </p:txBody>
      </p:sp>
    </p:spTree>
    <p:extLst>
      <p:ext uri="{BB962C8B-B14F-4D97-AF65-F5344CB8AC3E}">
        <p14:creationId xmlns:p14="http://schemas.microsoft.com/office/powerpoint/2010/main" val="1412342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fade">
                                      <p:cBhvr>
                                        <p:cTn id="48" dur="1000"/>
                                        <p:tgtEl>
                                          <p:spTgt spid="3">
                                            <p:txEl>
                                              <p:pRg st="7" end="7"/>
                                            </p:txEl>
                                          </p:spTgt>
                                        </p:tgtEl>
                                      </p:cBhvr>
                                    </p:animEffect>
                                    <p:anim calcmode="lin" valueType="num">
                                      <p:cBhvr>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Effect transition="in" filter="fade">
                                      <p:cBhvr>
                                        <p:cTn id="55" dur="1000"/>
                                        <p:tgtEl>
                                          <p:spTgt spid="3">
                                            <p:txEl>
                                              <p:pRg st="9" end="9"/>
                                            </p:txEl>
                                          </p:spTgt>
                                        </p:tgtEl>
                                      </p:cBhvr>
                                    </p:animEffect>
                                    <p:anim calcmode="lin" valueType="num">
                                      <p:cBhvr>
                                        <p:cTn id="56"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C4AD07-593A-4CC8-8DB1-0F962C2B91F3}"/>
              </a:ext>
            </a:extLst>
          </p:cNvPr>
          <p:cNvSpPr>
            <a:spLocks noGrp="1"/>
          </p:cNvSpPr>
          <p:nvPr>
            <p:ph idx="1"/>
          </p:nvPr>
        </p:nvSpPr>
        <p:spPr>
          <a:xfrm>
            <a:off x="0" y="238538"/>
            <a:ext cx="9144000" cy="6619461"/>
          </a:xfrm>
        </p:spPr>
        <p:txBody>
          <a:bodyPr/>
          <a:lstStyle/>
          <a:p>
            <a:pPr marL="0" marR="0" indent="215900" algn="just">
              <a:lnSpc>
                <a:spcPct val="150000"/>
              </a:lnSpc>
              <a:spcBef>
                <a:spcPts val="0"/>
              </a:spcBef>
              <a:spcAft>
                <a:spcPts val="0"/>
              </a:spcAft>
            </a:pPr>
            <a:r>
              <a:rPr lang="en-US" dirty="0" err="1">
                <a:latin typeface="Times New Roman" panose="02020603050405020304" pitchFamily="18" charset="0"/>
                <a:ea typeface="Calibri" panose="020F0502020204030204" pitchFamily="34" charset="0"/>
                <a:cs typeface="Times New Roman" panose="02020603050405020304" pitchFamily="18" charset="0"/>
              </a:rPr>
              <a:t>Chúng</a:t>
            </a:r>
            <a:r>
              <a:rPr lang="en-US" dirty="0">
                <a:latin typeface="Times New Roman" panose="02020603050405020304" pitchFamily="18" charset="0"/>
                <a:ea typeface="Calibri" panose="020F0502020204030204" pitchFamily="34" charset="0"/>
                <a:cs typeface="Times New Roman" panose="02020603050405020304" pitchFamily="18" charset="0"/>
              </a:rPr>
              <a:t> ta </a:t>
            </a:r>
            <a:r>
              <a:rPr lang="en-US" dirty="0" err="1">
                <a:latin typeface="Times New Roman" panose="02020603050405020304" pitchFamily="18" charset="0"/>
                <a:ea typeface="Calibri" panose="020F0502020204030204" pitchFamily="34" charset="0"/>
                <a:cs typeface="Times New Roman" panose="02020603050405020304" pitchFamily="18" charset="0"/>
              </a:rPr>
              <a:t>đã</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biết</a:t>
            </a:r>
            <a:r>
              <a:rPr lang="en-US" dirty="0">
                <a:latin typeface="Times New Roman" panose="02020603050405020304" pitchFamily="18" charset="0"/>
                <a:ea typeface="Calibri" panose="020F0502020204030204" pitchFamily="34" charset="0"/>
                <a:cs typeface="Times New Roman" panose="02020603050405020304" pitchFamily="18" charset="0"/>
              </a:rPr>
              <a:t> hàm </a:t>
            </a:r>
            <a:r>
              <a:rPr lang="en-US" dirty="0" err="1">
                <a:latin typeface="Times New Roman" panose="02020603050405020304" pitchFamily="18" charset="0"/>
                <a:ea typeface="Calibri" panose="020F0502020204030204" pitchFamily="34" charset="0"/>
                <a:cs typeface="Times New Roman" panose="02020603050405020304" pitchFamily="18" charset="0"/>
              </a:rPr>
              <a:t>mật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độ</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của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phân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phối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chuẩn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Mặc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dù</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phân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phối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chuẩn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có</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thể</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được</a:t>
            </a:r>
            <a:r>
              <a:rPr lang="en-US" dirty="0">
                <a:latin typeface="Times New Roman" panose="02020603050405020304" pitchFamily="18" charset="0"/>
                <a:ea typeface="Calibri" panose="020F0502020204030204" pitchFamily="34" charset="0"/>
                <a:cs typeface="Times New Roman" panose="02020603050405020304" pitchFamily="18" charset="0"/>
              </a:rPr>
              <a:t> sử </a:t>
            </a:r>
            <a:r>
              <a:rPr lang="en-US" dirty="0" err="1">
                <a:latin typeface="Times New Roman" panose="02020603050405020304" pitchFamily="18" charset="0"/>
                <a:ea typeface="Calibri" panose="020F0502020204030204" pitchFamily="34" charset="0"/>
                <a:cs typeface="Times New Roman" panose="02020603050405020304" pitchFamily="18" charset="0"/>
              </a:rPr>
              <a:t>dụng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để</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giải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quyết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nhiều</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bài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toán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trong</a:t>
            </a:r>
            <a:r>
              <a:rPr lang="en-US" dirty="0">
                <a:latin typeface="Times New Roman" panose="02020603050405020304" pitchFamily="18" charset="0"/>
                <a:ea typeface="Calibri" panose="020F0502020204030204" pitchFamily="34" charset="0"/>
                <a:cs typeface="Times New Roman" panose="02020603050405020304" pitchFamily="18" charset="0"/>
              </a:rPr>
              <a:t> khoa </a:t>
            </a:r>
            <a:r>
              <a:rPr lang="en-US" dirty="0" err="1">
                <a:latin typeface="Times New Roman" panose="02020603050405020304" pitchFamily="18" charset="0"/>
                <a:ea typeface="Calibri" panose="020F0502020204030204" pitchFamily="34" charset="0"/>
                <a:cs typeface="Times New Roman" panose="02020603050405020304" pitchFamily="18" charset="0"/>
              </a:rPr>
              <a:t>học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kỹ</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thuật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nhưng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vẫn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có</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một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số</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tình</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huống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đòi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hỏi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dạng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khác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của</a:t>
            </a:r>
            <a:r>
              <a:rPr lang="en-US" dirty="0">
                <a:latin typeface="Times New Roman" panose="02020603050405020304" pitchFamily="18" charset="0"/>
                <a:ea typeface="Calibri" panose="020F0502020204030204" pitchFamily="34" charset="0"/>
                <a:cs typeface="Times New Roman" panose="02020603050405020304" pitchFamily="18" charset="0"/>
              </a:rPr>
              <a:t> hàm </a:t>
            </a:r>
            <a:r>
              <a:rPr lang="en-US" dirty="0" err="1">
                <a:latin typeface="Times New Roman" panose="02020603050405020304" pitchFamily="18" charset="0"/>
                <a:ea typeface="Calibri" panose="020F0502020204030204" pitchFamily="34" charset="0"/>
                <a:cs typeface="Times New Roman" panose="02020603050405020304" pitchFamily="18" charset="0"/>
              </a:rPr>
              <a:t>mật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độ</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Trong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báo</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cáo</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này</a:t>
            </a:r>
            <a:r>
              <a:rPr lang="en-US" dirty="0">
                <a:latin typeface="Times New Roman" panose="02020603050405020304" pitchFamily="18" charset="0"/>
                <a:ea typeface="Calibri" panose="020F0502020204030204" pitchFamily="34" charset="0"/>
                <a:cs typeface="Times New Roman" panose="02020603050405020304" pitchFamily="18" charset="0"/>
              </a:rPr>
              <a:t> ta </a:t>
            </a:r>
            <a:r>
              <a:rPr lang="en-US" dirty="0" err="1">
                <a:latin typeface="Times New Roman" panose="02020603050405020304" pitchFamily="18" charset="0"/>
                <a:ea typeface="Calibri" panose="020F0502020204030204" pitchFamily="34" charset="0"/>
                <a:cs typeface="Times New Roman" panose="02020603050405020304" pitchFamily="18" charset="0"/>
              </a:rPr>
              <a:t>sẽ</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nghiên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cứu</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một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số</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phân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phối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xác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suất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liên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tục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khác</a:t>
            </a:r>
            <a:r>
              <a:rPr lang="en-US" dirty="0">
                <a:latin typeface="Times New Roman" panose="02020603050405020304" pitchFamily="18"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Bef>
                <a:spcPts val="0"/>
              </a:spcBef>
              <a:spcAft>
                <a:spcPts val="0"/>
              </a:spcAft>
            </a:pPr>
            <a:r>
              <a:rPr lang="vi-VN" dirty="0">
                <a:latin typeface="Times New Roman" panose="02020603050405020304" pitchFamily="18" charset="0"/>
                <a:ea typeface="Calibri" panose="020F0502020204030204" pitchFamily="34" charset="0"/>
                <a:cs typeface="Times New Roman" panose="02020603050405020304" pitchFamily="18" charset="0"/>
              </a:rPr>
              <a:t> Báo cáo gồm 2 phần:</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 Phần 1:Trình bày về một số phân phối xác suất liên tục.</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0"/>
              </a:spcAft>
              <a:buNone/>
            </a:pPr>
            <a:r>
              <a:rPr lang="vi-VN"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 Phần 2: Bài tập áp dụng.</a:t>
            </a:r>
            <a:endParaRPr lang="en-US" dirty="0"/>
          </a:p>
        </p:txBody>
      </p:sp>
    </p:spTree>
    <p:extLst>
      <p:ext uri="{BB962C8B-B14F-4D97-AF65-F5344CB8AC3E}">
        <p14:creationId xmlns:p14="http://schemas.microsoft.com/office/powerpoint/2010/main" val="310424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5D51813-E7BF-4BBC-A317-089D47204536}"/>
              </a:ext>
            </a:extLst>
          </p:cNvPr>
          <p:cNvSpPr>
            <a:spLocks noGrp="1"/>
          </p:cNvSpPr>
          <p:nvPr>
            <p:ph idx="1"/>
          </p:nvPr>
        </p:nvSpPr>
        <p:spPr>
          <a:xfrm>
            <a:off x="0" y="132522"/>
            <a:ext cx="9144000" cy="6725478"/>
          </a:xfrm>
        </p:spPr>
        <p:txBody>
          <a:bodyPr/>
          <a:lstStyle/>
          <a:p>
            <a:pPr marL="571500" indent="-571500">
              <a:buAutoNum type="romanUcPeriod"/>
            </a:pPr>
            <a:r>
              <a:rPr lang="en-US" sz="3200" dirty="0" err="1">
                <a:solidFill>
                  <a:srgbClr val="0070C0"/>
                </a:solidFill>
                <a:latin typeface="Times New Roman" panose="02020603050405020304" pitchFamily="18" charset="0"/>
                <a:cs typeface="Times New Roman" panose="02020603050405020304" pitchFamily="18" charset="0"/>
              </a:rPr>
              <a:t>Một</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số</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phân</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phối</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xác</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suất</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liên</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tục</a:t>
            </a:r>
            <a:endParaRPr lang="en-US" sz="3200" dirty="0">
              <a:solidFill>
                <a:srgbClr val="0070C0"/>
              </a:solidFill>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1.1.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đều</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1.2.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mũ</a:t>
            </a:r>
            <a:r>
              <a:rPr lang="en-US" dirty="0">
                <a:latin typeface="Times New Roman" panose="02020603050405020304" pitchFamily="18" charset="0"/>
                <a:cs typeface="Times New Roman" panose="02020603050405020304" pitchFamily="18" charset="0"/>
              </a:rPr>
              <a:t> và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gamma</a:t>
            </a:r>
          </a:p>
          <a:p>
            <a:pPr marL="0" indent="0">
              <a:buNone/>
            </a:pPr>
            <a:r>
              <a:rPr lang="en-US" dirty="0">
                <a:latin typeface="Times New Roman" panose="02020603050405020304" pitchFamily="18" charset="0"/>
                <a:cs typeface="Times New Roman" panose="02020603050405020304" pitchFamily="18" charset="0"/>
              </a:rPr>
              <a:t>	1.3.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phương</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1.4.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loga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chuẩn</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1.5.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Weibull.</a:t>
            </a:r>
          </a:p>
        </p:txBody>
      </p:sp>
    </p:spTree>
    <p:extLst>
      <p:ext uri="{BB962C8B-B14F-4D97-AF65-F5344CB8AC3E}">
        <p14:creationId xmlns:p14="http://schemas.microsoft.com/office/powerpoint/2010/main" val="1355583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592412A-6601-4C44-87D6-20255AFB3C76}"/>
              </a:ext>
            </a:extLst>
          </p:cNvPr>
          <p:cNvSpPr>
            <a:spLocks noGrp="1"/>
          </p:cNvSpPr>
          <p:nvPr>
            <p:ph idx="1"/>
          </p:nvPr>
        </p:nvSpPr>
        <p:spPr>
          <a:xfrm>
            <a:off x="0" y="198782"/>
            <a:ext cx="9144000" cy="6659217"/>
          </a:xfrm>
        </p:spPr>
        <p:txBody>
          <a:bodyPr>
            <a:normAutofit/>
          </a:bodyPr>
          <a:lstStyle/>
          <a:p>
            <a:pPr marL="0" indent="0">
              <a:buNone/>
            </a:pPr>
            <a:r>
              <a:rPr lang="en-US" dirty="0">
                <a:solidFill>
                  <a:srgbClr val="0070C0"/>
                </a:solidFill>
                <a:latin typeface="Times New Roman" panose="02020603050405020304" pitchFamily="18" charset="0"/>
                <a:cs typeface="Times New Roman" panose="02020603050405020304" pitchFamily="18" charset="0"/>
              </a:rPr>
              <a:t>1.1. </a:t>
            </a:r>
            <a:r>
              <a:rPr lang="en-US" dirty="0" err="1">
                <a:solidFill>
                  <a:srgbClr val="0070C0"/>
                </a:solidFill>
                <a:latin typeface="Times New Roman" panose="02020603050405020304" pitchFamily="18" charset="0"/>
                <a:cs typeface="Times New Roman" panose="02020603050405020304" pitchFamily="18" charset="0"/>
              </a:rPr>
              <a:t>Phân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phối</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liên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tục</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đều</a:t>
            </a: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Hàm </a:t>
            </a:r>
            <a:r>
              <a:rPr lang="en-US" dirty="0" err="1">
                <a:latin typeface="Times New Roman" panose="02020603050405020304" pitchFamily="18" charset="0"/>
                <a:cs typeface="Times New Roman" panose="02020603050405020304" pitchFamily="18" charset="0"/>
              </a:rPr>
              <a:t>mật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ngẫu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đều</a:t>
            </a:r>
            <a:r>
              <a:rPr lang="en-US" dirty="0">
                <a:latin typeface="Times New Roman" panose="02020603050405020304" pitchFamily="18" charset="0"/>
                <a:cs typeface="Times New Roman" panose="02020603050405020304" pitchFamily="18" charset="0"/>
              </a:rPr>
              <a:t> X </a:t>
            </a:r>
            <a:r>
              <a:rPr lang="en-US" dirty="0" err="1">
                <a:latin typeface="Times New Roman" panose="02020603050405020304" pitchFamily="18" charset="0"/>
                <a:cs typeface="Times New Roman" panose="02020603050405020304" pitchFamily="18" charset="0"/>
              </a:rPr>
              <a:t>trên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khoảng</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[A,B]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Hàm </a:t>
            </a:r>
            <a:r>
              <a:rPr lang="en-US" dirty="0" err="1">
                <a:latin typeface="Times New Roman" panose="02020603050405020304" pitchFamily="18" charset="0"/>
                <a:cs typeface="Times New Roman" panose="02020603050405020304" pitchFamily="18" charset="0"/>
              </a:rPr>
              <a:t>mật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chữ</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nhật</a:t>
            </a:r>
            <a:r>
              <a:rPr lang="en-US" dirty="0">
                <a:latin typeface="Times New Roman" panose="02020603050405020304" pitchFamily="18" charset="0"/>
                <a:cs typeface="Times New Roman" panose="02020603050405020304" pitchFamily="18" charset="0"/>
              </a:rPr>
              <a:t> với </a:t>
            </a:r>
            <a:r>
              <a:rPr lang="en-US" dirty="0" err="1">
                <a:latin typeface="Times New Roman" panose="02020603050405020304" pitchFamily="18" charset="0"/>
                <a:cs typeface="Times New Roman" panose="02020603050405020304" pitchFamily="18" charset="0"/>
              </a:rPr>
              <a:t>đáy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B – A và </a:t>
            </a:r>
            <a:r>
              <a:rPr lang="en-US" dirty="0" err="1">
                <a:latin typeface="Times New Roman" panose="02020603050405020304" pitchFamily="18" charset="0"/>
                <a:cs typeface="Times New Roman" panose="02020603050405020304" pitchFamily="18" charset="0"/>
              </a:rPr>
              <a:t>chiều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đổi</a:t>
            </a:r>
            <a:r>
              <a:rPr lang="en-US" dirty="0">
                <a:latin typeface="Times New Roman" panose="02020603050405020304" pitchFamily="18" charset="0"/>
                <a:cs typeface="Times New Roman" panose="02020603050405020304" pitchFamily="18" charset="0"/>
              </a:rPr>
              <a:t> 1/(B - A). Do </a:t>
            </a:r>
            <a:r>
              <a:rPr lang="en-US" dirty="0" err="1">
                <a:latin typeface="Times New Roman" panose="02020603050405020304" pitchFamily="18" charset="0"/>
                <a:cs typeface="Times New Roman" panose="02020603050405020304" pitchFamily="18" charset="0"/>
              </a:rPr>
              <a:t>đó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còn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gọi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chữ</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nhật</a:t>
            </a:r>
            <a:r>
              <a:rPr lang="en-US" dirty="0">
                <a:latin typeface="Times New Roman" panose="02020603050405020304" pitchFamily="18" charset="0"/>
                <a:cs typeface="Times New Roman" panose="02020603050405020304" pitchFamily="18" charset="0"/>
              </a:rPr>
              <a:t>.</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Hàm </a:t>
            </a:r>
            <a:r>
              <a:rPr lang="en-US" dirty="0" err="1">
                <a:latin typeface="Times New Roman" panose="02020603050405020304" pitchFamily="18" charset="0"/>
                <a:cs typeface="Times New Roman" panose="02020603050405020304" pitchFamily="18" charset="0"/>
              </a:rPr>
              <a:t>mật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ngẫu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trên</a:t>
            </a:r>
            <a:r>
              <a:rPr lang="en-US" dirty="0">
                <a:latin typeface="Times New Roman" panose="02020603050405020304" pitchFamily="18" charset="0"/>
                <a:cs typeface="Times New Roman" panose="02020603050405020304" pitchFamily="18" charset="0"/>
              </a:rPr>
              <a:t> [1,3]</a:t>
            </a:r>
          </a:p>
        </p:txBody>
      </p:sp>
      <p:sp>
        <p:nvSpPr>
          <p:cNvPr id="10" name="Rectangle 7">
            <a:extLst>
              <a:ext uri="{FF2B5EF4-FFF2-40B4-BE49-F238E27FC236}">
                <a16:creationId xmlns:a16="http://schemas.microsoft.com/office/drawing/2014/main" id="{DD27456F-61E6-4F2D-965F-E7F5962D092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EBF3A37D-1FD5-4C56-951D-C5F4B44B34C9}"/>
              </a:ext>
            </a:extLst>
          </p:cNvPr>
          <p:cNvGraphicFramePr>
            <a:graphicFrameLocks noChangeAspect="1"/>
          </p:cNvGraphicFramePr>
          <p:nvPr>
            <p:extLst>
              <p:ext uri="{D42A27DB-BD31-4B8C-83A1-F6EECF244321}">
                <p14:modId xmlns:p14="http://schemas.microsoft.com/office/powerpoint/2010/main" val="2039420056"/>
              </p:ext>
            </p:extLst>
          </p:nvPr>
        </p:nvGraphicFramePr>
        <p:xfrm>
          <a:off x="1552160" y="1718293"/>
          <a:ext cx="5594350" cy="1408112"/>
        </p:xfrm>
        <a:graphic>
          <a:graphicData uri="http://schemas.openxmlformats.org/presentationml/2006/ole">
            <mc:AlternateContent xmlns:mc="http://schemas.openxmlformats.org/markup-compatibility/2006">
              <mc:Choice xmlns:v="urn:schemas-microsoft-com:vml" Requires="v">
                <p:oleObj spid="_x0000_s1051" name="Equation" r:id="rId3" imgW="5600520" imgH="1422360" progId="Equation.DSMT4">
                  <p:embed/>
                </p:oleObj>
              </mc:Choice>
              <mc:Fallback>
                <p:oleObj name="Equation" r:id="rId3" imgW="5600520" imgH="1422360" progId="Equation.DSMT4">
                  <p:embed/>
                  <p:pic>
                    <p:nvPicPr>
                      <p:cNvPr id="0" name="Object 6"/>
                      <p:cNvPicPr>
                        <a:picLocks noChangeAspect="1" noChangeArrowheads="1"/>
                      </p:cNvPicPr>
                      <p:nvPr/>
                    </p:nvPicPr>
                    <p:blipFill>
                      <a:blip r:embed="rId4"/>
                      <a:srcRect/>
                      <a:stretch>
                        <a:fillRect/>
                      </a:stretch>
                    </p:blipFill>
                    <p:spPr bwMode="auto">
                      <a:xfrm>
                        <a:off x="1552160" y="1718293"/>
                        <a:ext cx="5594350" cy="1408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3" name="Picture 22">
            <a:extLst>
              <a:ext uri="{FF2B5EF4-FFF2-40B4-BE49-F238E27FC236}">
                <a16:creationId xmlns:a16="http://schemas.microsoft.com/office/drawing/2014/main" id="{6FE1F93A-08AF-4071-80E7-A6A652399351}"/>
              </a:ext>
            </a:extLst>
          </p:cNvPr>
          <p:cNvPicPr/>
          <p:nvPr/>
        </p:nvPicPr>
        <p:blipFill rotWithShape="1">
          <a:blip r:embed="rId5" cstate="print">
            <a:extLst>
              <a:ext uri="{28A0092B-C50C-407E-A947-70E740481C1C}">
                <a14:useLocalDpi xmlns:a14="http://schemas.microsoft.com/office/drawing/2010/main" val="0"/>
              </a:ext>
            </a:extLst>
          </a:blip>
          <a:srcRect l="9807" t="31751" r="5883" b="10265"/>
          <a:stretch/>
        </p:blipFill>
        <p:spPr bwMode="auto">
          <a:xfrm>
            <a:off x="3874826" y="4147934"/>
            <a:ext cx="3718670" cy="190831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1181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anim calcmode="lin" valueType="num">
                                      <p:cBhvr>
                                        <p:cTn id="3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1000"/>
                                        <p:tgtEl>
                                          <p:spTgt spid="3">
                                            <p:txEl>
                                              <p:pRg st="10" end="10"/>
                                            </p:txEl>
                                          </p:spTgt>
                                        </p:tgtEl>
                                      </p:cBhvr>
                                    </p:animEffect>
                                    <p:anim calcmode="lin" valueType="num">
                                      <p:cBhvr>
                                        <p:cTn id="4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35C2867-6BB9-4CBD-BAF5-B100FB69575D}"/>
              </a:ext>
            </a:extLst>
          </p:cNvPr>
          <p:cNvSpPr>
            <a:spLocks noGrp="1"/>
          </p:cNvSpPr>
          <p:nvPr>
            <p:ph idx="1"/>
          </p:nvPr>
        </p:nvSpPr>
        <p:spPr>
          <a:xfrm>
            <a:off x="0" y="238538"/>
            <a:ext cx="9144000" cy="6619461"/>
          </a:xfrm>
        </p:spPr>
        <p:txBody>
          <a:bodyPr/>
          <a:lstStyle/>
          <a:p>
            <a:pPr marL="0" indent="0">
              <a:buNone/>
            </a:pPr>
            <a:r>
              <a:rPr lang="en-US" dirty="0">
                <a:solidFill>
                  <a:srgbClr val="0070C0"/>
                </a:solidFill>
                <a:latin typeface="Times New Roman" panose="02020603050405020304" pitchFamily="18" charset="0"/>
                <a:cs typeface="Times New Roman" panose="02020603050405020304" pitchFamily="18" charset="0"/>
              </a:rPr>
              <a:t>1.2. </a:t>
            </a:r>
            <a:r>
              <a:rPr lang="en-US" dirty="0" err="1">
                <a:solidFill>
                  <a:srgbClr val="0070C0"/>
                </a:solidFill>
                <a:latin typeface="Times New Roman" panose="02020603050405020304" pitchFamily="18" charset="0"/>
                <a:cs typeface="Times New Roman" panose="02020603050405020304" pitchFamily="18" charset="0"/>
              </a:rPr>
              <a:t>Phân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phối</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mũ</a:t>
            </a:r>
            <a:r>
              <a:rPr lang="en-US" dirty="0">
                <a:solidFill>
                  <a:srgbClr val="0070C0"/>
                </a:solidFill>
                <a:latin typeface="Times New Roman" panose="02020603050405020304" pitchFamily="18" charset="0"/>
                <a:cs typeface="Times New Roman" panose="02020603050405020304" pitchFamily="18" charset="0"/>
              </a:rPr>
              <a:t> và </a:t>
            </a:r>
            <a:r>
              <a:rPr lang="en-US" dirty="0" err="1">
                <a:solidFill>
                  <a:srgbClr val="0070C0"/>
                </a:solidFill>
                <a:latin typeface="Times New Roman" panose="02020603050405020304" pitchFamily="18" charset="0"/>
                <a:cs typeface="Times New Roman" panose="02020603050405020304" pitchFamily="18" charset="0"/>
              </a:rPr>
              <a:t>phân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phối</a:t>
            </a:r>
            <a:r>
              <a:rPr lang="en-US" dirty="0">
                <a:solidFill>
                  <a:srgbClr val="0070C0"/>
                </a:solidFill>
                <a:latin typeface="Times New Roman" panose="02020603050405020304" pitchFamily="18" charset="0"/>
                <a:cs typeface="Times New Roman" panose="02020603050405020304" pitchFamily="18" charset="0"/>
              </a:rPr>
              <a:t> gamma</a:t>
            </a:r>
          </a:p>
          <a:p>
            <a:pPr marL="0" marR="0" indent="215900" algn="just">
              <a:lnSpc>
                <a:spcPct val="150000"/>
              </a:lnSpc>
              <a:spcBef>
                <a:spcPts val="0"/>
              </a:spcBef>
              <a:spcAft>
                <a:spcPts val="0"/>
              </a:spcAft>
            </a:pPr>
            <a:r>
              <a:rPr lang="vi-VN" dirty="0">
                <a:latin typeface="Times New Roman" panose="02020603050405020304" pitchFamily="18" charset="0"/>
                <a:ea typeface="Calibri" panose="020F0502020204030204" pitchFamily="34" charset="0"/>
                <a:cs typeface="Times New Roman" panose="02020603050405020304" pitchFamily="18" charset="0"/>
              </a:rPr>
              <a:t>Mặc dù phân phối chuẩn có thể được sử dụng để giải quyết nhiều bài toán trong khoa học kỹ thuật, nhưng vẫn có một số tình huống đòi hỏi các dạng khác của hàm mật độ. Hai hàm mật độ như vậy là </a:t>
            </a:r>
            <a:r>
              <a:rPr lang="vi-VN" b="1" dirty="0">
                <a:latin typeface="Times New Roman" panose="02020603050405020304" pitchFamily="18" charset="0"/>
                <a:ea typeface="Calibri" panose="020F0502020204030204" pitchFamily="34" charset="0"/>
                <a:cs typeface="Times New Roman" panose="02020603050405020304" pitchFamily="18" charset="0"/>
              </a:rPr>
              <a:t>phân phối gamma và phân phối mũ</a:t>
            </a:r>
            <a:r>
              <a:rPr lang="vi-VN" dirty="0">
                <a:latin typeface="Times New Roman" panose="02020603050405020304" pitchFamily="18" charset="0"/>
                <a:ea typeface="Calibri" panose="020F0502020204030204" pitchFamily="34" charset="0"/>
                <a:cs typeface="Times New Roman" panose="02020603050405020304" pitchFamily="18" charset="0"/>
              </a:rPr>
              <a:t>.</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marL="0" indent="0">
              <a:buNone/>
            </a:pPr>
            <a:r>
              <a:rPr lang="vi-VN" dirty="0">
                <a:latin typeface="Times New Roman" panose="02020603050405020304" pitchFamily="18" charset="0"/>
                <a:ea typeface="Calibri" panose="020F0502020204030204" pitchFamily="34" charset="0"/>
              </a:rPr>
              <a:t>Thực ra phân phối mũ là trường hợp đặc biệt của phân phối gamma. Cả ha</a:t>
            </a:r>
            <a:r>
              <a:rPr lang="en-US" dirty="0" err="1">
                <a:latin typeface="Times New Roman" panose="02020603050405020304" pitchFamily="18" charset="0"/>
                <a:ea typeface="Calibri" panose="020F0502020204030204" pitchFamily="34" charset="0"/>
              </a:rPr>
              <a:t>i</a:t>
            </a:r>
            <a:r>
              <a:rPr lang="vi-VN" dirty="0">
                <a:latin typeface="Times New Roman" panose="02020603050405020304" pitchFamily="18" charset="0"/>
                <a:ea typeface="Calibri" panose="020F0502020204030204" pitchFamily="34" charset="0"/>
              </a:rPr>
              <a:t> phân phối này đều có rất nhiều ứng dụng. Phân phối mũ và gamma đóng một vai trò quan trọng </a:t>
            </a:r>
            <a:r>
              <a:rPr lang="vi-VN" dirty="0">
                <a:solidFill>
                  <a:srgbClr val="0070C0"/>
                </a:solidFill>
                <a:latin typeface="Times New Roman" panose="02020603050405020304" pitchFamily="18" charset="0"/>
                <a:ea typeface="Calibri" panose="020F0502020204030204" pitchFamily="34" charset="0"/>
              </a:rPr>
              <a:t>trong lí thuyết xếp hàng và bài toán tin cậy. Thời gian giữa hai lần đến một nơi phục vụ nào đó, thời gian giữa hai lần hỏng của một bộ phận máy móc hay một hệ thống điện nào đó </a:t>
            </a:r>
            <a:r>
              <a:rPr lang="vi-VN" dirty="0">
                <a:latin typeface="Times New Roman" panose="02020603050405020304" pitchFamily="18" charset="0"/>
                <a:ea typeface="Calibri" panose="020F0502020204030204" pitchFamily="34" charset="0"/>
              </a:rPr>
              <a:t>thường tuân theo mô hình của phân phối mũ.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975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DC2D0B-74A5-49C0-85FB-A71C7E725213}"/>
              </a:ext>
            </a:extLst>
          </p:cNvPr>
          <p:cNvSpPr>
            <a:spLocks noGrp="1"/>
          </p:cNvSpPr>
          <p:nvPr>
            <p:ph idx="1"/>
          </p:nvPr>
        </p:nvSpPr>
        <p:spPr>
          <a:xfrm>
            <a:off x="0" y="172278"/>
            <a:ext cx="9144000" cy="6685722"/>
          </a:xfrm>
        </p:spPr>
        <p:txBody>
          <a:bodyPr/>
          <a:lstStyle/>
          <a:p>
            <a:pPr marL="0" indent="0">
              <a:buNone/>
            </a:pPr>
            <a:r>
              <a:rPr lang="en-US" dirty="0">
                <a:latin typeface="Times New Roman" panose="02020603050405020304" pitchFamily="18" charset="0"/>
                <a:cs typeface="Times New Roman" panose="02020603050405020304" pitchFamily="18" charset="0"/>
              </a:rPr>
              <a:t> Hàm gamma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nghĩa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bởi</a:t>
            </a:r>
            <a:r>
              <a:rPr lang="en-US" dirty="0">
                <a:latin typeface="Times New Roman" panose="02020603050405020304" pitchFamily="18" charset="0"/>
                <a:cs typeface="Times New Roman" panose="02020603050405020304" pitchFamily="18" charset="0"/>
              </a:rPr>
              <a:t>:</a:t>
            </a:r>
          </a:p>
          <a:p>
            <a:pPr marL="0" indent="0">
              <a:buNone/>
            </a:pPr>
            <a:r>
              <a:rPr lang="en-US" dirty="0">
                <a:latin typeface="Times New Roman" panose="02020603050405020304" pitchFamily="18" charset="0"/>
                <a:cs typeface="Times New Roman" panose="02020603050405020304" pitchFamily="18" charset="0"/>
              </a:rPr>
              <a:t>                                 ,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đó</a:t>
            </a: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err="1">
                <a:solidFill>
                  <a:srgbClr val="0070C0"/>
                </a:solidFill>
                <a:latin typeface="Times New Roman" panose="02020603050405020304" pitchFamily="18" charset="0"/>
                <a:cs typeface="Times New Roman" panose="02020603050405020304" pitchFamily="18" charset="0"/>
              </a:rPr>
              <a:t>Phân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phối</a:t>
            </a:r>
            <a:r>
              <a:rPr lang="en-US" dirty="0">
                <a:solidFill>
                  <a:srgbClr val="0070C0"/>
                </a:solidFill>
                <a:latin typeface="Times New Roman" panose="02020603050405020304" pitchFamily="18" charset="0"/>
                <a:cs typeface="Times New Roman" panose="02020603050405020304" pitchFamily="18" charset="0"/>
              </a:rPr>
              <a:t> gamma</a:t>
            </a:r>
          </a:p>
          <a:p>
            <a:pPr marL="0" indent="0">
              <a:buNone/>
            </a:pPr>
            <a:r>
              <a:rPr lang="en-US" dirty="0" err="1">
                <a:latin typeface="Times New Roman" panose="02020603050405020304" pitchFamily="18" charset="0"/>
                <a:cs typeface="Times New Roman" panose="02020603050405020304" pitchFamily="18" charset="0"/>
              </a:rPr>
              <a:t>Biến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ngẫu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tục</a:t>
            </a:r>
            <a:r>
              <a:rPr lang="en-US" dirty="0">
                <a:latin typeface="Times New Roman" panose="02020603050405020304" pitchFamily="18" charset="0"/>
                <a:cs typeface="Times New Roman" panose="02020603050405020304" pitchFamily="18" charset="0"/>
              </a:rPr>
              <a:t> X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gamma, với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tham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và      </a:t>
            </a:r>
            <a:r>
              <a:rPr lang="en-US" dirty="0" err="1">
                <a:latin typeface="Times New Roman" panose="02020603050405020304" pitchFamily="18" charset="0"/>
                <a:cs typeface="Times New Roman" panose="02020603050405020304" pitchFamily="18" charset="0"/>
              </a:rPr>
              <a:t>nếu</a:t>
            </a:r>
            <a:r>
              <a:rPr lang="en-US" dirty="0">
                <a:latin typeface="Times New Roman" panose="02020603050405020304" pitchFamily="18" charset="0"/>
                <a:cs typeface="Times New Roman" panose="02020603050405020304" pitchFamily="18" charset="0"/>
              </a:rPr>
              <a:t> hàm </a:t>
            </a:r>
            <a:r>
              <a:rPr lang="en-US" dirty="0" err="1">
                <a:latin typeface="Times New Roman" panose="02020603050405020304" pitchFamily="18" charset="0"/>
                <a:cs typeface="Times New Roman" panose="02020603050405020304" pitchFamily="18" charset="0"/>
              </a:rPr>
              <a:t>mật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bởi</a:t>
            </a:r>
            <a:r>
              <a:rPr lang="en-US" dirty="0">
                <a:latin typeface="Times New Roman" panose="02020603050405020304" pitchFamily="18" charset="0"/>
                <a:cs typeface="Times New Roman" panose="02020603050405020304" pitchFamily="18" charset="0"/>
              </a:rPr>
              <a:t>: </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ta </a:t>
            </a:r>
            <a:r>
              <a:rPr lang="en-US" dirty="0" err="1">
                <a:latin typeface="Times New Roman" panose="02020603050405020304" pitchFamily="18" charset="0"/>
                <a:cs typeface="Times New Roman" panose="02020603050405020304" pitchFamily="18" charset="0"/>
              </a:rPr>
              <a:t>nhận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mũ</a:t>
            </a:r>
            <a:r>
              <a:rPr lang="en-US" dirty="0">
                <a:latin typeface="Times New Roman" panose="02020603050405020304" pitchFamily="18" charset="0"/>
                <a:cs typeface="Times New Roman" panose="02020603050405020304" pitchFamily="18" charset="0"/>
              </a:rPr>
              <a:t>. </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p:txBody>
      </p:sp>
      <p:graphicFrame>
        <p:nvGraphicFramePr>
          <p:cNvPr id="11" name="Object 10">
            <a:extLst>
              <a:ext uri="{FF2B5EF4-FFF2-40B4-BE49-F238E27FC236}">
                <a16:creationId xmlns:a16="http://schemas.microsoft.com/office/drawing/2014/main" id="{69F665B0-DD63-40BE-9027-BDDF5BBC963B}"/>
              </a:ext>
            </a:extLst>
          </p:cNvPr>
          <p:cNvGraphicFramePr>
            <a:graphicFrameLocks noChangeAspect="1"/>
          </p:cNvGraphicFramePr>
          <p:nvPr>
            <p:extLst>
              <p:ext uri="{D42A27DB-BD31-4B8C-83A1-F6EECF244321}">
                <p14:modId xmlns:p14="http://schemas.microsoft.com/office/powerpoint/2010/main" val="1906303593"/>
              </p:ext>
            </p:extLst>
          </p:nvPr>
        </p:nvGraphicFramePr>
        <p:xfrm>
          <a:off x="216452" y="482604"/>
          <a:ext cx="2641600" cy="1016000"/>
        </p:xfrm>
        <a:graphic>
          <a:graphicData uri="http://schemas.openxmlformats.org/presentationml/2006/ole">
            <mc:AlternateContent xmlns:mc="http://schemas.openxmlformats.org/markup-compatibility/2006">
              <mc:Choice xmlns:v="urn:schemas-microsoft-com:vml" Requires="v">
                <p:oleObj spid="_x0000_s2138" name="Equation" r:id="rId3" imgW="2641320" imgH="1015920" progId="Equation.DSMT4">
                  <p:embed/>
                </p:oleObj>
              </mc:Choice>
              <mc:Fallback>
                <p:oleObj name="Equation" r:id="rId3" imgW="2641320" imgH="1015920" progId="Equation.DSMT4">
                  <p:embed/>
                  <p:pic>
                    <p:nvPicPr>
                      <p:cNvPr id="0" name=""/>
                      <p:cNvPicPr/>
                      <p:nvPr/>
                    </p:nvPicPr>
                    <p:blipFill>
                      <a:blip r:embed="rId4"/>
                      <a:stretch>
                        <a:fillRect/>
                      </a:stretch>
                    </p:blipFill>
                    <p:spPr>
                      <a:xfrm>
                        <a:off x="216452" y="482604"/>
                        <a:ext cx="2641600" cy="10160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76617F78-9407-467A-B028-4C09696E26EF}"/>
              </a:ext>
            </a:extLst>
          </p:cNvPr>
          <p:cNvGraphicFramePr>
            <a:graphicFrameLocks noChangeAspect="1"/>
          </p:cNvGraphicFramePr>
          <p:nvPr>
            <p:extLst>
              <p:ext uri="{D42A27DB-BD31-4B8C-83A1-F6EECF244321}">
                <p14:modId xmlns:p14="http://schemas.microsoft.com/office/powerpoint/2010/main" val="1276661218"/>
              </p:ext>
            </p:extLst>
          </p:nvPr>
        </p:nvGraphicFramePr>
        <p:xfrm>
          <a:off x="4557366" y="728457"/>
          <a:ext cx="800100" cy="317500"/>
        </p:xfrm>
        <a:graphic>
          <a:graphicData uri="http://schemas.openxmlformats.org/presentationml/2006/ole">
            <mc:AlternateContent xmlns:mc="http://schemas.openxmlformats.org/markup-compatibility/2006">
              <mc:Choice xmlns:v="urn:schemas-microsoft-com:vml" Requires="v">
                <p:oleObj spid="_x0000_s2139" name="Equation" r:id="rId5" imgW="799920" imgH="317160" progId="Equation.DSMT4">
                  <p:embed/>
                </p:oleObj>
              </mc:Choice>
              <mc:Fallback>
                <p:oleObj name="Equation" r:id="rId5" imgW="799920" imgH="317160" progId="Equation.DSMT4">
                  <p:embed/>
                  <p:pic>
                    <p:nvPicPr>
                      <p:cNvPr id="0" name=""/>
                      <p:cNvPicPr/>
                      <p:nvPr/>
                    </p:nvPicPr>
                    <p:blipFill>
                      <a:blip r:embed="rId6"/>
                      <a:stretch>
                        <a:fillRect/>
                      </a:stretch>
                    </p:blipFill>
                    <p:spPr>
                      <a:xfrm>
                        <a:off x="4557366" y="728457"/>
                        <a:ext cx="800100" cy="3175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48D72996-8259-42CE-BC31-A37FE4DE9274}"/>
              </a:ext>
            </a:extLst>
          </p:cNvPr>
          <p:cNvGraphicFramePr>
            <a:graphicFrameLocks noChangeAspect="1"/>
          </p:cNvGraphicFramePr>
          <p:nvPr>
            <p:extLst>
              <p:ext uri="{D42A27DB-BD31-4B8C-83A1-F6EECF244321}">
                <p14:modId xmlns:p14="http://schemas.microsoft.com/office/powerpoint/2010/main" val="3232195239"/>
              </p:ext>
            </p:extLst>
          </p:nvPr>
        </p:nvGraphicFramePr>
        <p:xfrm>
          <a:off x="6487221" y="604631"/>
          <a:ext cx="1841500" cy="533400"/>
        </p:xfrm>
        <a:graphic>
          <a:graphicData uri="http://schemas.openxmlformats.org/presentationml/2006/ole">
            <mc:AlternateContent xmlns:mc="http://schemas.openxmlformats.org/markup-compatibility/2006">
              <mc:Choice xmlns:v="urn:schemas-microsoft-com:vml" Requires="v">
                <p:oleObj spid="_x0000_s2140" name="Equation" r:id="rId7" imgW="1841400" imgH="533160" progId="Equation.DSMT4">
                  <p:embed/>
                </p:oleObj>
              </mc:Choice>
              <mc:Fallback>
                <p:oleObj name="Equation" r:id="rId7" imgW="1841400" imgH="533160" progId="Equation.DSMT4">
                  <p:embed/>
                  <p:pic>
                    <p:nvPicPr>
                      <p:cNvPr id="0" name=""/>
                      <p:cNvPicPr/>
                      <p:nvPr/>
                    </p:nvPicPr>
                    <p:blipFill>
                      <a:blip r:embed="rId8"/>
                      <a:stretch>
                        <a:fillRect/>
                      </a:stretch>
                    </p:blipFill>
                    <p:spPr>
                      <a:xfrm>
                        <a:off x="6487221" y="604631"/>
                        <a:ext cx="1841500" cy="5334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98EAE37E-EFFC-44D1-B3D0-66A8221AE7AE}"/>
              </a:ext>
            </a:extLst>
          </p:cNvPr>
          <p:cNvGraphicFramePr>
            <a:graphicFrameLocks noChangeAspect="1"/>
          </p:cNvGraphicFramePr>
          <p:nvPr>
            <p:extLst>
              <p:ext uri="{D42A27DB-BD31-4B8C-83A1-F6EECF244321}">
                <p14:modId xmlns:p14="http://schemas.microsoft.com/office/powerpoint/2010/main" val="240289323"/>
              </p:ext>
            </p:extLst>
          </p:nvPr>
        </p:nvGraphicFramePr>
        <p:xfrm>
          <a:off x="550519" y="2741130"/>
          <a:ext cx="279400" cy="241300"/>
        </p:xfrm>
        <a:graphic>
          <a:graphicData uri="http://schemas.openxmlformats.org/presentationml/2006/ole">
            <mc:AlternateContent xmlns:mc="http://schemas.openxmlformats.org/markup-compatibility/2006">
              <mc:Choice xmlns:v="urn:schemas-microsoft-com:vml" Requires="v">
                <p:oleObj spid="_x0000_s2141" name="Equation" r:id="rId9" imgW="279360" imgH="241200" progId="Equation.DSMT4">
                  <p:embed/>
                </p:oleObj>
              </mc:Choice>
              <mc:Fallback>
                <p:oleObj name="Equation" r:id="rId9" imgW="279360" imgH="241200" progId="Equation.DSMT4">
                  <p:embed/>
                  <p:pic>
                    <p:nvPicPr>
                      <p:cNvPr id="0" name=""/>
                      <p:cNvPicPr/>
                      <p:nvPr/>
                    </p:nvPicPr>
                    <p:blipFill>
                      <a:blip r:embed="rId10"/>
                      <a:stretch>
                        <a:fillRect/>
                      </a:stretch>
                    </p:blipFill>
                    <p:spPr>
                      <a:xfrm>
                        <a:off x="550519" y="2741130"/>
                        <a:ext cx="279400" cy="2413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8F6B5DD2-B141-4ED4-B9D5-ABDC5E0C3F54}"/>
              </a:ext>
            </a:extLst>
          </p:cNvPr>
          <p:cNvGraphicFramePr>
            <a:graphicFrameLocks noChangeAspect="1"/>
          </p:cNvGraphicFramePr>
          <p:nvPr>
            <p:extLst>
              <p:ext uri="{D42A27DB-BD31-4B8C-83A1-F6EECF244321}">
                <p14:modId xmlns:p14="http://schemas.microsoft.com/office/powerpoint/2010/main" val="2132242177"/>
              </p:ext>
            </p:extLst>
          </p:nvPr>
        </p:nvGraphicFramePr>
        <p:xfrm>
          <a:off x="1411906" y="2671283"/>
          <a:ext cx="279400" cy="381000"/>
        </p:xfrm>
        <a:graphic>
          <a:graphicData uri="http://schemas.openxmlformats.org/presentationml/2006/ole">
            <mc:AlternateContent xmlns:mc="http://schemas.openxmlformats.org/markup-compatibility/2006">
              <mc:Choice xmlns:v="urn:schemas-microsoft-com:vml" Requires="v">
                <p:oleObj spid="_x0000_s2142" name="Equation" r:id="rId11" imgW="279360" imgH="380880" progId="Equation.DSMT4">
                  <p:embed/>
                </p:oleObj>
              </mc:Choice>
              <mc:Fallback>
                <p:oleObj name="Equation" r:id="rId11" imgW="279360" imgH="380880" progId="Equation.DSMT4">
                  <p:embed/>
                  <p:pic>
                    <p:nvPicPr>
                      <p:cNvPr id="0" name=""/>
                      <p:cNvPicPr/>
                      <p:nvPr/>
                    </p:nvPicPr>
                    <p:blipFill>
                      <a:blip r:embed="rId12"/>
                      <a:stretch>
                        <a:fillRect/>
                      </a:stretch>
                    </p:blipFill>
                    <p:spPr>
                      <a:xfrm>
                        <a:off x="1411906" y="2671283"/>
                        <a:ext cx="279400" cy="3810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AEBEA0D7-A0CF-408B-9A03-6EC93FE7F805}"/>
              </a:ext>
            </a:extLst>
          </p:cNvPr>
          <p:cNvGraphicFramePr>
            <a:graphicFrameLocks noChangeAspect="1"/>
          </p:cNvGraphicFramePr>
          <p:nvPr>
            <p:extLst>
              <p:ext uri="{D42A27DB-BD31-4B8C-83A1-F6EECF244321}">
                <p14:modId xmlns:p14="http://schemas.microsoft.com/office/powerpoint/2010/main" val="2269569680"/>
              </p:ext>
            </p:extLst>
          </p:nvPr>
        </p:nvGraphicFramePr>
        <p:xfrm>
          <a:off x="1104074" y="3197640"/>
          <a:ext cx="5372100" cy="1549400"/>
        </p:xfrm>
        <a:graphic>
          <a:graphicData uri="http://schemas.openxmlformats.org/presentationml/2006/ole">
            <mc:AlternateContent xmlns:mc="http://schemas.openxmlformats.org/markup-compatibility/2006">
              <mc:Choice xmlns:v="urn:schemas-microsoft-com:vml" Requires="v">
                <p:oleObj spid="_x0000_s2143" name="Equation" r:id="rId13" imgW="5371920" imgH="1549080" progId="Equation.DSMT4">
                  <p:embed/>
                </p:oleObj>
              </mc:Choice>
              <mc:Fallback>
                <p:oleObj name="Equation" r:id="rId13" imgW="5371920" imgH="1549080" progId="Equation.DSMT4">
                  <p:embed/>
                  <p:pic>
                    <p:nvPicPr>
                      <p:cNvPr id="0" name=""/>
                      <p:cNvPicPr/>
                      <p:nvPr/>
                    </p:nvPicPr>
                    <p:blipFill>
                      <a:blip r:embed="rId14"/>
                      <a:stretch>
                        <a:fillRect/>
                      </a:stretch>
                    </p:blipFill>
                    <p:spPr>
                      <a:xfrm>
                        <a:off x="1104074" y="3197640"/>
                        <a:ext cx="5372100" cy="1549400"/>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234DB340-9D94-4776-A2D4-BBB2BC054BD9}"/>
              </a:ext>
            </a:extLst>
          </p:cNvPr>
          <p:cNvGraphicFramePr>
            <a:graphicFrameLocks noChangeAspect="1"/>
          </p:cNvGraphicFramePr>
          <p:nvPr>
            <p:extLst>
              <p:ext uri="{D42A27DB-BD31-4B8C-83A1-F6EECF244321}">
                <p14:modId xmlns:p14="http://schemas.microsoft.com/office/powerpoint/2010/main" val="951157748"/>
              </p:ext>
            </p:extLst>
          </p:nvPr>
        </p:nvGraphicFramePr>
        <p:xfrm>
          <a:off x="944766" y="5220946"/>
          <a:ext cx="736600" cy="317500"/>
        </p:xfrm>
        <a:graphic>
          <a:graphicData uri="http://schemas.openxmlformats.org/presentationml/2006/ole">
            <mc:AlternateContent xmlns:mc="http://schemas.openxmlformats.org/markup-compatibility/2006">
              <mc:Choice xmlns:v="urn:schemas-microsoft-com:vml" Requires="v">
                <p:oleObj spid="_x0000_s2144" name="Equation" r:id="rId15" imgW="736560" imgH="317160" progId="Equation.DSMT4">
                  <p:embed/>
                </p:oleObj>
              </mc:Choice>
              <mc:Fallback>
                <p:oleObj name="Equation" r:id="rId15" imgW="736560" imgH="317160" progId="Equation.DSMT4">
                  <p:embed/>
                  <p:pic>
                    <p:nvPicPr>
                      <p:cNvPr id="0" name=""/>
                      <p:cNvPicPr/>
                      <p:nvPr/>
                    </p:nvPicPr>
                    <p:blipFill>
                      <a:blip r:embed="rId16"/>
                      <a:stretch>
                        <a:fillRect/>
                      </a:stretch>
                    </p:blipFill>
                    <p:spPr>
                      <a:xfrm>
                        <a:off x="944766" y="5220946"/>
                        <a:ext cx="736600" cy="317500"/>
                      </a:xfrm>
                      <a:prstGeom prst="rect">
                        <a:avLst/>
                      </a:prstGeom>
                    </p:spPr>
                  </p:pic>
                </p:oleObj>
              </mc:Fallback>
            </mc:AlternateContent>
          </a:graphicData>
        </a:graphic>
      </p:graphicFrame>
    </p:spTree>
    <p:extLst>
      <p:ext uri="{BB962C8B-B14F-4D97-AF65-F5344CB8AC3E}">
        <p14:creationId xmlns:p14="http://schemas.microsoft.com/office/powerpoint/2010/main" val="2390641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fade">
                                      <p:cBhvr>
                                        <p:cTn id="40" dur="1000"/>
                                        <p:tgtEl>
                                          <p:spTgt spid="3">
                                            <p:txEl>
                                              <p:pRg st="3" end="3"/>
                                            </p:txEl>
                                          </p:spTgt>
                                        </p:tgtEl>
                                      </p:cBhvr>
                                    </p:animEffect>
                                    <p:anim calcmode="lin" valueType="num">
                                      <p:cBhvr>
                                        <p:cTn id="4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Effect transition="in" filter="fade">
                                      <p:cBhvr>
                                        <p:cTn id="47" dur="1000"/>
                                        <p:tgtEl>
                                          <p:spTgt spid="3">
                                            <p:txEl>
                                              <p:pRg st="4" end="4"/>
                                            </p:txEl>
                                          </p:spTgt>
                                        </p:tgtEl>
                                      </p:cBhvr>
                                    </p:animEffect>
                                    <p:anim calcmode="lin" valueType="num">
                                      <p:cBhvr>
                                        <p:cTn id="4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1000"/>
                                        <p:tgtEl>
                                          <p:spTgt spid="24"/>
                                        </p:tgtEl>
                                      </p:cBhvr>
                                    </p:animEffect>
                                    <p:anim calcmode="lin" valueType="num">
                                      <p:cBhvr>
                                        <p:cTn id="65" dur="1000" fill="hold"/>
                                        <p:tgtEl>
                                          <p:spTgt spid="24"/>
                                        </p:tgtEl>
                                        <p:attrNameLst>
                                          <p:attrName>ppt_x</p:attrName>
                                        </p:attrNameLst>
                                      </p:cBhvr>
                                      <p:tavLst>
                                        <p:tav tm="0">
                                          <p:val>
                                            <p:strVal val="#ppt_x"/>
                                          </p:val>
                                        </p:tav>
                                        <p:tav tm="100000">
                                          <p:val>
                                            <p:strVal val="#ppt_x"/>
                                          </p:val>
                                        </p:tav>
                                      </p:tavLst>
                                    </p:anim>
                                    <p:anim calcmode="lin" valueType="num">
                                      <p:cBhvr>
                                        <p:cTn id="6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3">
                                            <p:txEl>
                                              <p:pRg st="9" end="9"/>
                                            </p:txEl>
                                          </p:spTgt>
                                        </p:tgtEl>
                                        <p:attrNameLst>
                                          <p:attrName>style.visibility</p:attrName>
                                        </p:attrNameLst>
                                      </p:cBhvr>
                                      <p:to>
                                        <p:strVal val="visible"/>
                                      </p:to>
                                    </p:set>
                                    <p:animEffect transition="in" filter="fade">
                                      <p:cBhvr>
                                        <p:cTn id="71" dur="1000"/>
                                        <p:tgtEl>
                                          <p:spTgt spid="3">
                                            <p:txEl>
                                              <p:pRg st="9" end="9"/>
                                            </p:txEl>
                                          </p:spTgt>
                                        </p:tgtEl>
                                      </p:cBhvr>
                                    </p:animEffect>
                                    <p:anim calcmode="lin" valueType="num">
                                      <p:cBhvr>
                                        <p:cTn id="7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3" dur="1000" fill="hold"/>
                                        <p:tgtEl>
                                          <p:spTgt spid="3">
                                            <p:txEl>
                                              <p:pRg st="9" end="9"/>
                                            </p:txEl>
                                          </p:spTgt>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1000"/>
                                        <p:tgtEl>
                                          <p:spTgt spid="25"/>
                                        </p:tgtEl>
                                      </p:cBhvr>
                                    </p:animEffect>
                                    <p:anim calcmode="lin" valueType="num">
                                      <p:cBhvr>
                                        <p:cTn id="77" dur="1000" fill="hold"/>
                                        <p:tgtEl>
                                          <p:spTgt spid="25"/>
                                        </p:tgtEl>
                                        <p:attrNameLst>
                                          <p:attrName>ppt_x</p:attrName>
                                        </p:attrNameLst>
                                      </p:cBhvr>
                                      <p:tavLst>
                                        <p:tav tm="0">
                                          <p:val>
                                            <p:strVal val="#ppt_x"/>
                                          </p:val>
                                        </p:tav>
                                        <p:tav tm="100000">
                                          <p:val>
                                            <p:strVal val="#ppt_x"/>
                                          </p:val>
                                        </p:tav>
                                      </p:tavLst>
                                    </p:anim>
                                    <p:anim calcmode="lin" valueType="num">
                                      <p:cBhvr>
                                        <p:cTn id="7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90D01C7-25B0-4C05-AAB3-3661666F8574}"/>
              </a:ext>
            </a:extLst>
          </p:cNvPr>
          <p:cNvSpPr>
            <a:spLocks noGrp="1"/>
          </p:cNvSpPr>
          <p:nvPr>
            <p:ph idx="1"/>
          </p:nvPr>
        </p:nvSpPr>
        <p:spPr>
          <a:xfrm>
            <a:off x="0" y="172278"/>
            <a:ext cx="9144000" cy="6685722"/>
          </a:xfrm>
        </p:spPr>
        <p:txBody>
          <a:bodyPr/>
          <a:lstStyle/>
          <a:p>
            <a:pPr marL="0" indent="0">
              <a:buNone/>
            </a:pP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Phân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phối</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mũ</a:t>
            </a: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r>
              <a:rPr lang="en-US" dirty="0" err="1">
                <a:latin typeface="Times New Roman" panose="02020603050405020304" pitchFamily="18" charset="0"/>
                <a:cs typeface="Times New Roman" panose="02020603050405020304" pitchFamily="18" charset="0"/>
              </a:rPr>
              <a:t>Biến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ngẫu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tục</a:t>
            </a:r>
            <a:r>
              <a:rPr lang="en-US" dirty="0">
                <a:latin typeface="Times New Roman" panose="02020603050405020304" pitchFamily="18" charset="0"/>
                <a:cs typeface="Times New Roman" panose="02020603050405020304" pitchFamily="18" charset="0"/>
              </a:rPr>
              <a:t> X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mũ</a:t>
            </a:r>
            <a:r>
              <a:rPr lang="en-US" dirty="0">
                <a:latin typeface="Times New Roman" panose="02020603050405020304" pitchFamily="18" charset="0"/>
                <a:cs typeface="Times New Roman" panose="02020603050405020304" pitchFamily="18" charset="0"/>
              </a:rPr>
              <a:t>, với </a:t>
            </a:r>
            <a:r>
              <a:rPr lang="en-US" dirty="0" err="1">
                <a:latin typeface="Times New Roman" panose="02020603050405020304" pitchFamily="18" charset="0"/>
                <a:cs typeface="Times New Roman" panose="02020603050405020304" pitchFamily="18" charset="0"/>
              </a:rPr>
              <a:t>tham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nếu</a:t>
            </a:r>
            <a:r>
              <a:rPr lang="en-US" dirty="0">
                <a:latin typeface="Times New Roman" panose="02020603050405020304" pitchFamily="18" charset="0"/>
                <a:cs typeface="Times New Roman" panose="02020603050405020304" pitchFamily="18" charset="0"/>
              </a:rPr>
              <a:t> hàm </a:t>
            </a:r>
            <a:r>
              <a:rPr lang="en-US" dirty="0" err="1">
                <a:latin typeface="Times New Roman" panose="02020603050405020304" pitchFamily="18" charset="0"/>
                <a:cs typeface="Times New Roman" panose="02020603050405020304" pitchFamily="18" charset="0"/>
              </a:rPr>
              <a:t>mật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bởi</a:t>
            </a:r>
            <a:r>
              <a:rPr lang="en-US" dirty="0">
                <a:latin typeface="Times New Roman" panose="02020603050405020304" pitchFamily="18" charset="0"/>
                <a:cs typeface="Times New Roman" panose="02020603050405020304" pitchFamily="18" charset="0"/>
              </a:rPr>
              <a:t>: </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đó</a:t>
            </a: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Trung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bình</a:t>
            </a:r>
            <a:r>
              <a:rPr lang="en-US" dirty="0">
                <a:latin typeface="Times New Roman" panose="02020603050405020304" pitchFamily="18" charset="0"/>
                <a:cs typeface="Times New Roman" panose="02020603050405020304" pitchFamily="18" charset="0"/>
              </a:rPr>
              <a:t> và </a:t>
            </a:r>
            <a:r>
              <a:rPr lang="en-US" dirty="0" err="1">
                <a:latin typeface="Times New Roman" panose="02020603050405020304" pitchFamily="18" charset="0"/>
                <a:cs typeface="Times New Roman" panose="02020603050405020304" pitchFamily="18" charset="0"/>
              </a:rPr>
              <a:t>phương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gamma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p>
          <a:p>
            <a:pPr marL="0" indent="0">
              <a:buNone/>
            </a:pPr>
            <a:r>
              <a:rPr lang="en-US" dirty="0">
                <a:latin typeface="Times New Roman" panose="02020603050405020304" pitchFamily="18" charset="0"/>
                <a:cs typeface="Times New Roman" panose="02020603050405020304" pitchFamily="18" charset="0"/>
              </a:rPr>
              <a:t>                             và   </a:t>
            </a:r>
          </a:p>
          <a:p>
            <a:pPr marL="0" lvl="0" indent="0">
              <a:buNone/>
            </a:pP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Trung</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bình</a:t>
            </a:r>
            <a:r>
              <a:rPr lang="en-US" dirty="0">
                <a:solidFill>
                  <a:prstClr val="black"/>
                </a:solidFill>
                <a:latin typeface="Times New Roman" panose="02020603050405020304" pitchFamily="18" charset="0"/>
                <a:cs typeface="Times New Roman" panose="02020603050405020304" pitchFamily="18" charset="0"/>
              </a:rPr>
              <a:t> và </a:t>
            </a:r>
            <a:r>
              <a:rPr lang="en-US" dirty="0" err="1">
                <a:solidFill>
                  <a:prstClr val="black"/>
                </a:solidFill>
                <a:latin typeface="Times New Roman" panose="02020603050405020304" pitchFamily="18" charset="0"/>
                <a:cs typeface="Times New Roman" panose="02020603050405020304" pitchFamily="18" charset="0"/>
              </a:rPr>
              <a:t>phương</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sai</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của</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phân</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phối</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mũ</a:t>
            </a:r>
            <a:r>
              <a:rPr lang="en-US" dirty="0">
                <a:solidFill>
                  <a:prstClr val="black"/>
                </a:solidFill>
                <a:latin typeface="Times New Roman" panose="02020603050405020304" pitchFamily="18" charset="0"/>
                <a:cs typeface="Times New Roman" panose="02020603050405020304" pitchFamily="18" charset="0"/>
              </a:rPr>
              <a:t> </a:t>
            </a:r>
            <a:r>
              <a:rPr lang="en-US" dirty="0" err="1">
                <a:solidFill>
                  <a:prstClr val="black"/>
                </a:solidFill>
                <a:latin typeface="Times New Roman" panose="02020603050405020304" pitchFamily="18" charset="0"/>
                <a:cs typeface="Times New Roman" panose="02020603050405020304" pitchFamily="18" charset="0"/>
              </a:rPr>
              <a:t>là</a:t>
            </a:r>
            <a:r>
              <a:rPr lang="en-US" dirty="0">
                <a:solidFill>
                  <a:prstClr val="black"/>
                </a:solidFill>
                <a:latin typeface="Times New Roman" panose="02020603050405020304" pitchFamily="18" charset="0"/>
                <a:cs typeface="Times New Roman" panose="02020603050405020304" pitchFamily="18" charset="0"/>
              </a:rPr>
              <a:t>: </a:t>
            </a:r>
          </a:p>
          <a:p>
            <a:pPr marL="0" indent="0">
              <a:buNone/>
            </a:pPr>
            <a:r>
              <a:rPr lang="en-US" dirty="0">
                <a:solidFill>
                  <a:srgbClr val="0070C0"/>
                </a:solidFill>
                <a:latin typeface="Times New Roman" panose="02020603050405020304" pitchFamily="18" charset="0"/>
                <a:cs typeface="Times New Roman" panose="02020603050405020304" pitchFamily="18" charset="0"/>
              </a:rPr>
              <a:t>                           và    </a:t>
            </a:r>
          </a:p>
        </p:txBody>
      </p:sp>
      <p:graphicFrame>
        <p:nvGraphicFramePr>
          <p:cNvPr id="4" name="Object 3">
            <a:extLst>
              <a:ext uri="{FF2B5EF4-FFF2-40B4-BE49-F238E27FC236}">
                <a16:creationId xmlns:a16="http://schemas.microsoft.com/office/drawing/2014/main" id="{8620876C-BBD1-4527-85D3-DED35C0DD1CF}"/>
              </a:ext>
            </a:extLst>
          </p:cNvPr>
          <p:cNvGraphicFramePr>
            <a:graphicFrameLocks noChangeAspect="1"/>
          </p:cNvGraphicFramePr>
          <p:nvPr>
            <p:extLst>
              <p:ext uri="{D42A27DB-BD31-4B8C-83A1-F6EECF244321}">
                <p14:modId xmlns:p14="http://schemas.microsoft.com/office/powerpoint/2010/main" val="714319236"/>
              </p:ext>
            </p:extLst>
          </p:nvPr>
        </p:nvGraphicFramePr>
        <p:xfrm>
          <a:off x="8356055" y="749719"/>
          <a:ext cx="279400" cy="381000"/>
        </p:xfrm>
        <a:graphic>
          <a:graphicData uri="http://schemas.openxmlformats.org/presentationml/2006/ole">
            <mc:AlternateContent xmlns:mc="http://schemas.openxmlformats.org/markup-compatibility/2006">
              <mc:Choice xmlns:v="urn:schemas-microsoft-com:vml" Requires="v">
                <p:oleObj spid="_x0000_s3134" name="Equation" r:id="rId3" imgW="279360" imgH="380880" progId="Equation.DSMT4">
                  <p:embed/>
                </p:oleObj>
              </mc:Choice>
              <mc:Fallback>
                <p:oleObj name="Equation" r:id="rId3" imgW="279360" imgH="380880" progId="Equation.DSMT4">
                  <p:embed/>
                  <p:pic>
                    <p:nvPicPr>
                      <p:cNvPr id="23" name="Object 22">
                        <a:extLst>
                          <a:ext uri="{FF2B5EF4-FFF2-40B4-BE49-F238E27FC236}">
                            <a16:creationId xmlns:a16="http://schemas.microsoft.com/office/drawing/2014/main" id="{8F6B5DD2-B141-4ED4-B9D5-ABDC5E0C3F54}"/>
                          </a:ext>
                        </a:extLst>
                      </p:cNvPr>
                      <p:cNvPicPr/>
                      <p:nvPr/>
                    </p:nvPicPr>
                    <p:blipFill>
                      <a:blip r:embed="rId4"/>
                      <a:stretch>
                        <a:fillRect/>
                      </a:stretch>
                    </p:blipFill>
                    <p:spPr>
                      <a:xfrm>
                        <a:off x="8356055" y="749719"/>
                        <a:ext cx="279400" cy="3810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19665C6F-02D0-4F36-B82A-321B8EA991A0}"/>
              </a:ext>
            </a:extLst>
          </p:cNvPr>
          <p:cNvGraphicFramePr>
            <a:graphicFrameLocks noChangeAspect="1"/>
          </p:cNvGraphicFramePr>
          <p:nvPr>
            <p:extLst>
              <p:ext uri="{D42A27DB-BD31-4B8C-83A1-F6EECF244321}">
                <p14:modId xmlns:p14="http://schemas.microsoft.com/office/powerpoint/2010/main" val="3318046409"/>
              </p:ext>
            </p:extLst>
          </p:nvPr>
        </p:nvGraphicFramePr>
        <p:xfrm>
          <a:off x="829642" y="1540012"/>
          <a:ext cx="3721100" cy="1498600"/>
        </p:xfrm>
        <a:graphic>
          <a:graphicData uri="http://schemas.openxmlformats.org/presentationml/2006/ole">
            <mc:AlternateContent xmlns:mc="http://schemas.openxmlformats.org/markup-compatibility/2006">
              <mc:Choice xmlns:v="urn:schemas-microsoft-com:vml" Requires="v">
                <p:oleObj spid="_x0000_s3135" name="Equation" r:id="rId5" imgW="3720960" imgH="1498320" progId="Equation.DSMT4">
                  <p:embed/>
                </p:oleObj>
              </mc:Choice>
              <mc:Fallback>
                <p:oleObj name="Equation" r:id="rId5" imgW="3720960" imgH="1498320" progId="Equation.DSMT4">
                  <p:embed/>
                  <p:pic>
                    <p:nvPicPr>
                      <p:cNvPr id="0" name=""/>
                      <p:cNvPicPr/>
                      <p:nvPr/>
                    </p:nvPicPr>
                    <p:blipFill>
                      <a:blip r:embed="rId6"/>
                      <a:stretch>
                        <a:fillRect/>
                      </a:stretch>
                    </p:blipFill>
                    <p:spPr>
                      <a:xfrm>
                        <a:off x="829642" y="1540012"/>
                        <a:ext cx="3721100" cy="14986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1783E87F-CB94-4DCD-BE20-980396ECE742}"/>
              </a:ext>
            </a:extLst>
          </p:cNvPr>
          <p:cNvGraphicFramePr>
            <a:graphicFrameLocks noChangeAspect="1"/>
          </p:cNvGraphicFramePr>
          <p:nvPr>
            <p:extLst>
              <p:ext uri="{D42A27DB-BD31-4B8C-83A1-F6EECF244321}">
                <p14:modId xmlns:p14="http://schemas.microsoft.com/office/powerpoint/2010/main" val="1630264279"/>
              </p:ext>
            </p:extLst>
          </p:nvPr>
        </p:nvGraphicFramePr>
        <p:xfrm>
          <a:off x="6458229" y="2138570"/>
          <a:ext cx="812800" cy="381000"/>
        </p:xfrm>
        <a:graphic>
          <a:graphicData uri="http://schemas.openxmlformats.org/presentationml/2006/ole">
            <mc:AlternateContent xmlns:mc="http://schemas.openxmlformats.org/markup-compatibility/2006">
              <mc:Choice xmlns:v="urn:schemas-microsoft-com:vml" Requires="v">
                <p:oleObj spid="_x0000_s3136" name="Equation" r:id="rId7" imgW="812520" imgH="380880" progId="Equation.DSMT4">
                  <p:embed/>
                </p:oleObj>
              </mc:Choice>
              <mc:Fallback>
                <p:oleObj name="Equation" r:id="rId7" imgW="812520" imgH="380880" progId="Equation.DSMT4">
                  <p:embed/>
                  <p:pic>
                    <p:nvPicPr>
                      <p:cNvPr id="0" name=""/>
                      <p:cNvPicPr/>
                      <p:nvPr/>
                    </p:nvPicPr>
                    <p:blipFill>
                      <a:blip r:embed="rId8"/>
                      <a:stretch>
                        <a:fillRect/>
                      </a:stretch>
                    </p:blipFill>
                    <p:spPr>
                      <a:xfrm>
                        <a:off x="6458229" y="2138570"/>
                        <a:ext cx="812800" cy="3810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57FD1AE5-741C-429F-B053-78A4D7FC839B}"/>
              </a:ext>
            </a:extLst>
          </p:cNvPr>
          <p:cNvGraphicFramePr>
            <a:graphicFrameLocks noChangeAspect="1"/>
          </p:cNvGraphicFramePr>
          <p:nvPr>
            <p:extLst>
              <p:ext uri="{D42A27DB-BD31-4B8C-83A1-F6EECF244321}">
                <p14:modId xmlns:p14="http://schemas.microsoft.com/office/powerpoint/2010/main" val="905934000"/>
              </p:ext>
            </p:extLst>
          </p:nvPr>
        </p:nvGraphicFramePr>
        <p:xfrm>
          <a:off x="1434822" y="4179404"/>
          <a:ext cx="1079500" cy="381000"/>
        </p:xfrm>
        <a:graphic>
          <a:graphicData uri="http://schemas.openxmlformats.org/presentationml/2006/ole">
            <mc:AlternateContent xmlns:mc="http://schemas.openxmlformats.org/markup-compatibility/2006">
              <mc:Choice xmlns:v="urn:schemas-microsoft-com:vml" Requires="v">
                <p:oleObj spid="_x0000_s3137" name="Equation" r:id="rId9" imgW="1079280" imgH="380880" progId="Equation.DSMT4">
                  <p:embed/>
                </p:oleObj>
              </mc:Choice>
              <mc:Fallback>
                <p:oleObj name="Equation" r:id="rId9" imgW="1079280" imgH="380880" progId="Equation.DSMT4">
                  <p:embed/>
                  <p:pic>
                    <p:nvPicPr>
                      <p:cNvPr id="0" name=""/>
                      <p:cNvPicPr/>
                      <p:nvPr/>
                    </p:nvPicPr>
                    <p:blipFill>
                      <a:blip r:embed="rId10"/>
                      <a:stretch>
                        <a:fillRect/>
                      </a:stretch>
                    </p:blipFill>
                    <p:spPr>
                      <a:xfrm>
                        <a:off x="1434822" y="4179404"/>
                        <a:ext cx="1079500" cy="3810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573A4B25-6240-4445-8CBB-EDA41EE5F1DA}"/>
              </a:ext>
            </a:extLst>
          </p:cNvPr>
          <p:cNvGraphicFramePr>
            <a:graphicFrameLocks noChangeAspect="1"/>
          </p:cNvGraphicFramePr>
          <p:nvPr>
            <p:extLst>
              <p:ext uri="{D42A27DB-BD31-4B8C-83A1-F6EECF244321}">
                <p14:modId xmlns:p14="http://schemas.microsoft.com/office/powerpoint/2010/main" val="2953281775"/>
              </p:ext>
            </p:extLst>
          </p:nvPr>
        </p:nvGraphicFramePr>
        <p:xfrm>
          <a:off x="3191843" y="4121150"/>
          <a:ext cx="1435100" cy="444500"/>
        </p:xfrm>
        <a:graphic>
          <a:graphicData uri="http://schemas.openxmlformats.org/presentationml/2006/ole">
            <mc:AlternateContent xmlns:mc="http://schemas.openxmlformats.org/markup-compatibility/2006">
              <mc:Choice xmlns:v="urn:schemas-microsoft-com:vml" Requires="v">
                <p:oleObj spid="_x0000_s3138" name="Equation" r:id="rId11" imgW="1434960" imgH="444240" progId="Equation.DSMT4">
                  <p:embed/>
                </p:oleObj>
              </mc:Choice>
              <mc:Fallback>
                <p:oleObj name="Equation" r:id="rId11" imgW="1434960" imgH="444240" progId="Equation.DSMT4">
                  <p:embed/>
                  <p:pic>
                    <p:nvPicPr>
                      <p:cNvPr id="0" name=""/>
                      <p:cNvPicPr/>
                      <p:nvPr/>
                    </p:nvPicPr>
                    <p:blipFill>
                      <a:blip r:embed="rId12"/>
                      <a:stretch>
                        <a:fillRect/>
                      </a:stretch>
                    </p:blipFill>
                    <p:spPr>
                      <a:xfrm>
                        <a:off x="3191843" y="4121150"/>
                        <a:ext cx="1435100" cy="4445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66E9EA3F-05DD-4D55-8511-66F372442724}"/>
              </a:ext>
            </a:extLst>
          </p:cNvPr>
          <p:cNvGraphicFramePr>
            <a:graphicFrameLocks noChangeAspect="1"/>
          </p:cNvGraphicFramePr>
          <p:nvPr>
            <p:extLst>
              <p:ext uri="{D42A27DB-BD31-4B8C-83A1-F6EECF244321}">
                <p14:modId xmlns:p14="http://schemas.microsoft.com/office/powerpoint/2010/main" val="605189940"/>
              </p:ext>
            </p:extLst>
          </p:nvPr>
        </p:nvGraphicFramePr>
        <p:xfrm>
          <a:off x="1437312" y="5207000"/>
          <a:ext cx="876300" cy="381000"/>
        </p:xfrm>
        <a:graphic>
          <a:graphicData uri="http://schemas.openxmlformats.org/presentationml/2006/ole">
            <mc:AlternateContent xmlns:mc="http://schemas.openxmlformats.org/markup-compatibility/2006">
              <mc:Choice xmlns:v="urn:schemas-microsoft-com:vml" Requires="v">
                <p:oleObj spid="_x0000_s3139" name="Equation" r:id="rId13" imgW="876240" imgH="380880" progId="Equation.DSMT4">
                  <p:embed/>
                </p:oleObj>
              </mc:Choice>
              <mc:Fallback>
                <p:oleObj name="Equation" r:id="rId13" imgW="876240" imgH="380880" progId="Equation.DSMT4">
                  <p:embed/>
                  <p:pic>
                    <p:nvPicPr>
                      <p:cNvPr id="10" name="Object 9">
                        <a:extLst>
                          <a:ext uri="{FF2B5EF4-FFF2-40B4-BE49-F238E27FC236}">
                            <a16:creationId xmlns:a16="http://schemas.microsoft.com/office/drawing/2014/main" id="{57FD1AE5-741C-429F-B053-78A4D7FC839B}"/>
                          </a:ext>
                        </a:extLst>
                      </p:cNvPr>
                      <p:cNvPicPr/>
                      <p:nvPr/>
                    </p:nvPicPr>
                    <p:blipFill>
                      <a:blip r:embed="rId14"/>
                      <a:stretch>
                        <a:fillRect/>
                      </a:stretch>
                    </p:blipFill>
                    <p:spPr>
                      <a:xfrm>
                        <a:off x="1437312" y="5207000"/>
                        <a:ext cx="876300" cy="3810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6D52BF89-53FA-4237-9864-C0B823657DAA}"/>
              </a:ext>
            </a:extLst>
          </p:cNvPr>
          <p:cNvGraphicFramePr>
            <a:graphicFrameLocks noChangeAspect="1"/>
          </p:cNvGraphicFramePr>
          <p:nvPr>
            <p:extLst>
              <p:ext uri="{D42A27DB-BD31-4B8C-83A1-F6EECF244321}">
                <p14:modId xmlns:p14="http://schemas.microsoft.com/office/powerpoint/2010/main" val="1717234577"/>
              </p:ext>
            </p:extLst>
          </p:nvPr>
        </p:nvGraphicFramePr>
        <p:xfrm>
          <a:off x="3088656" y="5161515"/>
          <a:ext cx="1231900" cy="444500"/>
        </p:xfrm>
        <a:graphic>
          <a:graphicData uri="http://schemas.openxmlformats.org/presentationml/2006/ole">
            <mc:AlternateContent xmlns:mc="http://schemas.openxmlformats.org/markup-compatibility/2006">
              <mc:Choice xmlns:v="urn:schemas-microsoft-com:vml" Requires="v">
                <p:oleObj spid="_x0000_s3140" name="Equation" r:id="rId15" imgW="1231560" imgH="444240" progId="Equation.DSMT4">
                  <p:embed/>
                </p:oleObj>
              </mc:Choice>
              <mc:Fallback>
                <p:oleObj name="Equation" r:id="rId15" imgW="1231560" imgH="444240" progId="Equation.DSMT4">
                  <p:embed/>
                  <p:pic>
                    <p:nvPicPr>
                      <p:cNvPr id="11" name="Object 10">
                        <a:extLst>
                          <a:ext uri="{FF2B5EF4-FFF2-40B4-BE49-F238E27FC236}">
                            <a16:creationId xmlns:a16="http://schemas.microsoft.com/office/drawing/2014/main" id="{573A4B25-6240-4445-8CBB-EDA41EE5F1DA}"/>
                          </a:ext>
                        </a:extLst>
                      </p:cNvPr>
                      <p:cNvPicPr/>
                      <p:nvPr/>
                    </p:nvPicPr>
                    <p:blipFill>
                      <a:blip r:embed="rId16"/>
                      <a:stretch>
                        <a:fillRect/>
                      </a:stretch>
                    </p:blipFill>
                    <p:spPr>
                      <a:xfrm>
                        <a:off x="3088656" y="5161515"/>
                        <a:ext cx="1231900" cy="444500"/>
                      </a:xfrm>
                      <a:prstGeom prst="rect">
                        <a:avLst/>
                      </a:prstGeom>
                    </p:spPr>
                  </p:pic>
                </p:oleObj>
              </mc:Fallback>
            </mc:AlternateContent>
          </a:graphicData>
        </a:graphic>
      </p:graphicFrame>
    </p:spTree>
    <p:extLst>
      <p:ext uri="{BB962C8B-B14F-4D97-AF65-F5344CB8AC3E}">
        <p14:creationId xmlns:p14="http://schemas.microsoft.com/office/powerpoint/2010/main" val="1048333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1000"/>
                                        <p:tgtEl>
                                          <p:spTgt spid="3">
                                            <p:txEl>
                                              <p:pRg st="6" end="6"/>
                                            </p:txEl>
                                          </p:spTgt>
                                        </p:tgtEl>
                                      </p:cBhvr>
                                    </p:animEffect>
                                    <p:anim calcmode="lin" valueType="num">
                                      <p:cBhvr>
                                        <p:cTn id="4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Effect transition="in" filter="fade">
                                      <p:cBhvr>
                                        <p:cTn id="57" dur="1000"/>
                                        <p:tgtEl>
                                          <p:spTgt spid="3">
                                            <p:txEl>
                                              <p:pRg st="7" end="7"/>
                                            </p:txEl>
                                          </p:spTgt>
                                        </p:tgtEl>
                                      </p:cBhvr>
                                    </p:animEffect>
                                    <p:anim calcmode="lin" valueType="num">
                                      <p:cBhvr>
                                        <p:cTn id="5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7" end="7"/>
                                            </p:txEl>
                                          </p:spTgt>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000"/>
                                        <p:tgtEl>
                                          <p:spTgt spid="11"/>
                                        </p:tgtEl>
                                      </p:cBhvr>
                                    </p:animEffect>
                                    <p:anim calcmode="lin" valueType="num">
                                      <p:cBhvr>
                                        <p:cTn id="63" dur="1000" fill="hold"/>
                                        <p:tgtEl>
                                          <p:spTgt spid="11"/>
                                        </p:tgtEl>
                                        <p:attrNameLst>
                                          <p:attrName>ppt_x</p:attrName>
                                        </p:attrNameLst>
                                      </p:cBhvr>
                                      <p:tavLst>
                                        <p:tav tm="0">
                                          <p:val>
                                            <p:strVal val="#ppt_x"/>
                                          </p:val>
                                        </p:tav>
                                        <p:tav tm="100000">
                                          <p:val>
                                            <p:strVal val="#ppt_x"/>
                                          </p:val>
                                        </p:tav>
                                      </p:tavLst>
                                    </p:anim>
                                    <p:anim calcmode="lin" valueType="num">
                                      <p:cBhvr>
                                        <p:cTn id="6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3">
                                            <p:txEl>
                                              <p:pRg st="8" end="8"/>
                                            </p:txEl>
                                          </p:spTgt>
                                        </p:tgtEl>
                                        <p:attrNameLst>
                                          <p:attrName>style.visibility</p:attrName>
                                        </p:attrNameLst>
                                      </p:cBhvr>
                                      <p:to>
                                        <p:strVal val="visible"/>
                                      </p:to>
                                    </p:set>
                                    <p:animEffect transition="in" filter="fade">
                                      <p:cBhvr>
                                        <p:cTn id="69" dur="1000"/>
                                        <p:tgtEl>
                                          <p:spTgt spid="3">
                                            <p:txEl>
                                              <p:pRg st="8" end="8"/>
                                            </p:txEl>
                                          </p:spTgt>
                                        </p:tgtEl>
                                      </p:cBhvr>
                                    </p:animEffect>
                                    <p:anim calcmode="lin" valueType="num">
                                      <p:cBhvr>
                                        <p:cTn id="7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7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1000"/>
                                        <p:tgtEl>
                                          <p:spTgt spid="12"/>
                                        </p:tgtEl>
                                      </p:cBhvr>
                                    </p:animEffect>
                                    <p:anim calcmode="lin" valueType="num">
                                      <p:cBhvr>
                                        <p:cTn id="77" dur="1000" fill="hold"/>
                                        <p:tgtEl>
                                          <p:spTgt spid="12"/>
                                        </p:tgtEl>
                                        <p:attrNameLst>
                                          <p:attrName>ppt_x</p:attrName>
                                        </p:attrNameLst>
                                      </p:cBhvr>
                                      <p:tavLst>
                                        <p:tav tm="0">
                                          <p:val>
                                            <p:strVal val="#ppt_x"/>
                                          </p:val>
                                        </p:tav>
                                        <p:tav tm="100000">
                                          <p:val>
                                            <p:strVal val="#ppt_x"/>
                                          </p:val>
                                        </p:tav>
                                      </p:tavLst>
                                    </p:anim>
                                    <p:anim calcmode="lin" valueType="num">
                                      <p:cBhvr>
                                        <p:cTn id="7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3">
                                            <p:txEl>
                                              <p:pRg st="9" end="9"/>
                                            </p:txEl>
                                          </p:spTgt>
                                        </p:tgtEl>
                                        <p:attrNameLst>
                                          <p:attrName>style.visibility</p:attrName>
                                        </p:attrNameLst>
                                      </p:cBhvr>
                                      <p:to>
                                        <p:strVal val="visible"/>
                                      </p:to>
                                    </p:set>
                                    <p:animEffect transition="in" filter="fade">
                                      <p:cBhvr>
                                        <p:cTn id="83" dur="1000"/>
                                        <p:tgtEl>
                                          <p:spTgt spid="3">
                                            <p:txEl>
                                              <p:pRg st="9" end="9"/>
                                            </p:txEl>
                                          </p:spTgt>
                                        </p:tgtEl>
                                      </p:cBhvr>
                                    </p:animEffect>
                                    <p:anim calcmode="lin" valueType="num">
                                      <p:cBhvr>
                                        <p:cTn id="8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85" dur="1000" fill="hold"/>
                                        <p:tgtEl>
                                          <p:spTgt spid="3">
                                            <p:txEl>
                                              <p:pRg st="9" end="9"/>
                                            </p:txEl>
                                          </p:spTgt>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fade">
                                      <p:cBhvr>
                                        <p:cTn id="88" dur="1000"/>
                                        <p:tgtEl>
                                          <p:spTgt spid="13"/>
                                        </p:tgtEl>
                                      </p:cBhvr>
                                    </p:animEffect>
                                    <p:anim calcmode="lin" valueType="num">
                                      <p:cBhvr>
                                        <p:cTn id="89" dur="1000" fill="hold"/>
                                        <p:tgtEl>
                                          <p:spTgt spid="13"/>
                                        </p:tgtEl>
                                        <p:attrNameLst>
                                          <p:attrName>ppt_x</p:attrName>
                                        </p:attrNameLst>
                                      </p:cBhvr>
                                      <p:tavLst>
                                        <p:tav tm="0">
                                          <p:val>
                                            <p:strVal val="#ppt_x"/>
                                          </p:val>
                                        </p:tav>
                                        <p:tav tm="100000">
                                          <p:val>
                                            <p:strVal val="#ppt_x"/>
                                          </p:val>
                                        </p:tav>
                                      </p:tavLst>
                                    </p:anim>
                                    <p:anim calcmode="lin" valueType="num">
                                      <p:cBhvr>
                                        <p:cTn id="9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A861E5-6F42-490D-9CD7-BEEA119662F7}"/>
              </a:ext>
            </a:extLst>
          </p:cNvPr>
          <p:cNvSpPr>
            <a:spLocks noGrp="1"/>
          </p:cNvSpPr>
          <p:nvPr>
            <p:ph idx="1"/>
          </p:nvPr>
        </p:nvSpPr>
        <p:spPr>
          <a:xfrm>
            <a:off x="0" y="119270"/>
            <a:ext cx="9144000" cy="6057693"/>
          </a:xfrm>
        </p:spPr>
        <p:txBody>
          <a:bodyPr/>
          <a:lstStyle/>
          <a:p>
            <a:pPr marL="0" indent="0">
              <a:buNone/>
            </a:pPr>
            <a:r>
              <a:rPr lang="en-US" dirty="0">
                <a:solidFill>
                  <a:srgbClr val="0070C0"/>
                </a:solidFill>
                <a:latin typeface="Times New Roman" panose="02020603050405020304" pitchFamily="18" charset="0"/>
                <a:cs typeface="Times New Roman" panose="02020603050405020304" pitchFamily="18" charset="0"/>
              </a:rPr>
              <a:t>1.3. </a:t>
            </a:r>
            <a:r>
              <a:rPr lang="en-US" dirty="0" err="1">
                <a:solidFill>
                  <a:srgbClr val="0070C0"/>
                </a:solidFill>
                <a:latin typeface="Times New Roman" panose="02020603050405020304" pitchFamily="18" charset="0"/>
                <a:cs typeface="Times New Roman" panose="02020603050405020304" pitchFamily="18" charset="0"/>
              </a:rPr>
              <a:t>Phân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phối</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Khi</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bình</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a:t>
            </a:r>
            <a:r>
              <a:rPr lang="vi-VN" dirty="0">
                <a:solidFill>
                  <a:srgbClr val="0070C0"/>
                </a:solidFill>
                <a:latin typeface="Times New Roman" panose="02020603050405020304" pitchFamily="18" charset="0"/>
                <a:cs typeface="Times New Roman" panose="02020603050405020304" pitchFamily="18" charset="0"/>
              </a:rPr>
              <a:t>ư</a:t>
            </a:r>
            <a:r>
              <a:rPr lang="en-US" dirty="0" err="1">
                <a:solidFill>
                  <a:srgbClr val="0070C0"/>
                </a:solidFill>
                <a:latin typeface="Times New Roman" panose="02020603050405020304" pitchFamily="18" charset="0"/>
                <a:cs typeface="Times New Roman" panose="02020603050405020304" pitchFamily="18" charset="0"/>
              </a:rPr>
              <a:t>ơng</a:t>
            </a: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a:t>
            </a:r>
            <a:r>
              <a:rPr lang="vi-VN" dirty="0">
                <a:latin typeface="Times New Roman" panose="02020603050405020304" pitchFamily="18" charset="0"/>
                <a:cs typeface="Times New Roman" panose="02020603050405020304" pitchFamily="18" charset="0"/>
              </a:rPr>
              <a:t>ư</a:t>
            </a:r>
            <a:r>
              <a:rPr lang="en-US" dirty="0" err="1">
                <a:latin typeface="Times New Roman" panose="02020603050405020304" pitchFamily="18" charset="0"/>
                <a:cs typeface="Times New Roman" panose="02020603050405020304" pitchFamily="18" charset="0"/>
              </a:rPr>
              <a:t>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tr</a:t>
            </a:r>
            <a:r>
              <a:rPr lang="vi-VN" dirty="0">
                <a:latin typeface="Times New Roman" panose="02020603050405020304" pitchFamily="18" charset="0"/>
                <a:cs typeface="Times New Roman" panose="02020603050405020304" pitchFamily="18" charset="0"/>
              </a:rPr>
              <a:t>ư</a:t>
            </a:r>
            <a:r>
              <a:rPr lang="en-US" dirty="0" err="1">
                <a:latin typeface="Times New Roman" panose="02020603050405020304" pitchFamily="18" charset="0"/>
                <a:cs typeface="Times New Roman" panose="02020603050405020304" pitchFamily="18" charset="0"/>
              </a:rPr>
              <a:t>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biệt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gamma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ta </a:t>
            </a:r>
            <a:r>
              <a:rPr lang="en-US" dirty="0" err="1">
                <a:latin typeface="Times New Roman" panose="02020603050405020304" pitchFamily="18" charset="0"/>
                <a:cs typeface="Times New Roman" panose="02020603050405020304" pitchFamily="18" charset="0"/>
              </a:rPr>
              <a:t>cho</a:t>
            </a:r>
            <a:r>
              <a:rPr lang="en-US" dirty="0">
                <a:latin typeface="Times New Roman" panose="02020603050405020304" pitchFamily="18" charset="0"/>
                <a:cs typeface="Times New Roman" panose="02020603050405020304" pitchFamily="18" charset="0"/>
              </a:rPr>
              <a:t>                 và </a:t>
            </a:r>
          </a:p>
          <a:p>
            <a:pPr marL="0" indent="0">
              <a:buNone/>
            </a:pP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nguyên</a:t>
            </a:r>
            <a:r>
              <a:rPr lang="en-US" dirty="0">
                <a:latin typeface="Times New Roman" panose="02020603050405020304" pitchFamily="18" charset="0"/>
                <a:cs typeface="Times New Roman" panose="02020603050405020304" pitchFamily="18" charset="0"/>
              </a:rPr>
              <a:t> d</a:t>
            </a:r>
            <a:r>
              <a:rPr lang="vi-VN" dirty="0">
                <a:latin typeface="Times New Roman" panose="02020603050405020304" pitchFamily="18" charset="0"/>
                <a:cs typeface="Times New Roman" panose="02020603050405020304" pitchFamily="18" charset="0"/>
              </a:rPr>
              <a:t>ư</a:t>
            </a:r>
            <a:r>
              <a:rPr lang="en-US" dirty="0" err="1">
                <a:latin typeface="Times New Roman" panose="02020603050405020304" pitchFamily="18" charset="0"/>
                <a:cs typeface="Times New Roman" panose="02020603050405020304" pitchFamily="18" charset="0"/>
              </a:rPr>
              <a:t>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gọi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bậc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tự</a:t>
            </a:r>
            <a:r>
              <a:rPr lang="en-US" dirty="0">
                <a:latin typeface="Times New Roman" panose="02020603050405020304" pitchFamily="18" charset="0"/>
                <a:cs typeface="Times New Roman" panose="02020603050405020304" pitchFamily="18" charset="0"/>
              </a:rPr>
              <a:t> do.</a:t>
            </a:r>
          </a:p>
          <a:p>
            <a:pPr marL="0" indent="0">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Biến ngẫu nhiên </a:t>
            </a:r>
            <a:r>
              <a:rPr lang="en-US" dirty="0">
                <a:latin typeface="Times New Roman" panose="02020603050405020304" pitchFamily="18" charset="0"/>
                <a:cs typeface="Times New Roman" panose="02020603050405020304" pitchFamily="18" charset="0"/>
              </a:rPr>
              <a:t>X</a:t>
            </a:r>
            <a:r>
              <a:rPr lang="vi-VN" dirty="0">
                <a:latin typeface="Times New Roman" panose="02020603050405020304" pitchFamily="18" charset="0"/>
                <a:cs typeface="Times New Roman" panose="02020603050405020304" pitchFamily="18" charset="0"/>
              </a:rPr>
              <a:t>  </a:t>
            </a:r>
            <a:r>
              <a:rPr lang="vi-VN" dirty="0">
                <a:solidFill>
                  <a:srgbClr val="0070C0"/>
                </a:solidFill>
                <a:latin typeface="Times New Roman" panose="02020603050405020304" pitchFamily="18" charset="0"/>
                <a:cs typeface="Times New Roman" panose="02020603050405020304" pitchFamily="18" charset="0"/>
              </a:rPr>
              <a:t>có phân phối Khi bình phương </a:t>
            </a:r>
            <a:r>
              <a:rPr lang="vi-VN" dirty="0">
                <a:latin typeface="Times New Roman" panose="02020603050405020304" pitchFamily="18" charset="0"/>
                <a:cs typeface="Times New Roman" panose="02020603050405020304" pitchFamily="18" charset="0"/>
              </a:rPr>
              <a:t>với   </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bậc tự do nếu hàm mật độ của nó được cho bởi</a:t>
            </a:r>
            <a:r>
              <a:rPr lang="en-US" dirty="0">
                <a:latin typeface="Times New Roman" panose="02020603050405020304" pitchFamily="18" charset="0"/>
                <a:cs typeface="Times New Roman" panose="02020603050405020304" pitchFamily="18" charset="0"/>
              </a:rPr>
              <a:t>:</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a:t>
            </a:r>
            <a:r>
              <a:rPr lang="vi-VN" dirty="0">
                <a:latin typeface="Times New Roman" panose="02020603050405020304" pitchFamily="18" charset="0"/>
                <a:cs typeface="Times New Roman" panose="02020603050405020304" pitchFamily="18" charset="0"/>
              </a:rPr>
              <a:t>Trung bình và phương sai của phân phối Khi bình phương là</a:t>
            </a: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và   </a:t>
            </a:r>
          </a:p>
          <a:p>
            <a:pPr marL="0" indent="0">
              <a:buNone/>
            </a:pPr>
            <a:endParaRPr lang="en-US" dirty="0">
              <a:latin typeface="Times New Roman" panose="02020603050405020304" pitchFamily="18" charset="0"/>
              <a:cs typeface="Times New Roman" panose="02020603050405020304" pitchFamily="18" charset="0"/>
            </a:endParaRPr>
          </a:p>
        </p:txBody>
      </p:sp>
      <p:graphicFrame>
        <p:nvGraphicFramePr>
          <p:cNvPr id="4" name="Object 3">
            <a:extLst>
              <a:ext uri="{FF2B5EF4-FFF2-40B4-BE49-F238E27FC236}">
                <a16:creationId xmlns:a16="http://schemas.microsoft.com/office/drawing/2014/main" id="{DAD65CC8-7727-4490-BD4E-73B4D9E0F584}"/>
              </a:ext>
            </a:extLst>
          </p:cNvPr>
          <p:cNvGraphicFramePr>
            <a:graphicFrameLocks noChangeAspect="1"/>
          </p:cNvGraphicFramePr>
          <p:nvPr>
            <p:extLst>
              <p:ext uri="{D42A27DB-BD31-4B8C-83A1-F6EECF244321}">
                <p14:modId xmlns:p14="http://schemas.microsoft.com/office/powerpoint/2010/main" val="1461543854"/>
              </p:ext>
            </p:extLst>
          </p:nvPr>
        </p:nvGraphicFramePr>
        <p:xfrm>
          <a:off x="3492221" y="1083645"/>
          <a:ext cx="1231900" cy="317500"/>
        </p:xfrm>
        <a:graphic>
          <a:graphicData uri="http://schemas.openxmlformats.org/presentationml/2006/ole">
            <mc:AlternateContent xmlns:mc="http://schemas.openxmlformats.org/markup-compatibility/2006">
              <mc:Choice xmlns:v="urn:schemas-microsoft-com:vml" Requires="v">
                <p:oleObj spid="_x0000_s4163" name="Equation" r:id="rId3" imgW="1231560" imgH="317160" progId="Equation.DSMT4">
                  <p:embed/>
                </p:oleObj>
              </mc:Choice>
              <mc:Fallback>
                <p:oleObj name="Equation" r:id="rId3" imgW="1231560" imgH="317160" progId="Equation.DSMT4">
                  <p:embed/>
                  <p:pic>
                    <p:nvPicPr>
                      <p:cNvPr id="0" name=""/>
                      <p:cNvPicPr/>
                      <p:nvPr/>
                    </p:nvPicPr>
                    <p:blipFill>
                      <a:blip r:embed="rId4"/>
                      <a:stretch>
                        <a:fillRect/>
                      </a:stretch>
                    </p:blipFill>
                    <p:spPr>
                      <a:xfrm>
                        <a:off x="3492221" y="1083645"/>
                        <a:ext cx="1231900" cy="3175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FFF2C7A0-54D4-44AB-85A1-9CC0ED3AC072}"/>
              </a:ext>
            </a:extLst>
          </p:cNvPr>
          <p:cNvGraphicFramePr>
            <a:graphicFrameLocks noChangeAspect="1"/>
          </p:cNvGraphicFramePr>
          <p:nvPr>
            <p:extLst>
              <p:ext uri="{D42A27DB-BD31-4B8C-83A1-F6EECF244321}">
                <p14:modId xmlns:p14="http://schemas.microsoft.com/office/powerpoint/2010/main" val="33275258"/>
              </p:ext>
            </p:extLst>
          </p:nvPr>
        </p:nvGraphicFramePr>
        <p:xfrm>
          <a:off x="5398051" y="1091650"/>
          <a:ext cx="812800" cy="381000"/>
        </p:xfrm>
        <a:graphic>
          <a:graphicData uri="http://schemas.openxmlformats.org/presentationml/2006/ole">
            <mc:AlternateContent xmlns:mc="http://schemas.openxmlformats.org/markup-compatibility/2006">
              <mc:Choice xmlns:v="urn:schemas-microsoft-com:vml" Requires="v">
                <p:oleObj spid="_x0000_s4164" name="Equation" r:id="rId5" imgW="812520" imgH="380880" progId="Equation.DSMT4">
                  <p:embed/>
                </p:oleObj>
              </mc:Choice>
              <mc:Fallback>
                <p:oleObj name="Equation" r:id="rId5" imgW="812520" imgH="380880" progId="Equation.DSMT4">
                  <p:embed/>
                  <p:pic>
                    <p:nvPicPr>
                      <p:cNvPr id="0" name=""/>
                      <p:cNvPicPr/>
                      <p:nvPr/>
                    </p:nvPicPr>
                    <p:blipFill>
                      <a:blip r:embed="rId6"/>
                      <a:stretch>
                        <a:fillRect/>
                      </a:stretch>
                    </p:blipFill>
                    <p:spPr>
                      <a:xfrm>
                        <a:off x="5398051" y="1091650"/>
                        <a:ext cx="812800" cy="3810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3AB33ACB-5E1D-444A-B0AE-E44FD975299E}"/>
              </a:ext>
            </a:extLst>
          </p:cNvPr>
          <p:cNvGraphicFramePr>
            <a:graphicFrameLocks noChangeAspect="1"/>
          </p:cNvGraphicFramePr>
          <p:nvPr>
            <p:extLst>
              <p:ext uri="{D42A27DB-BD31-4B8C-83A1-F6EECF244321}">
                <p14:modId xmlns:p14="http://schemas.microsoft.com/office/powerpoint/2010/main" val="237538310"/>
              </p:ext>
            </p:extLst>
          </p:nvPr>
        </p:nvGraphicFramePr>
        <p:xfrm>
          <a:off x="218105" y="1667703"/>
          <a:ext cx="228600" cy="241300"/>
        </p:xfrm>
        <a:graphic>
          <a:graphicData uri="http://schemas.openxmlformats.org/presentationml/2006/ole">
            <mc:AlternateContent xmlns:mc="http://schemas.openxmlformats.org/markup-compatibility/2006">
              <mc:Choice xmlns:v="urn:schemas-microsoft-com:vml" Requires="v">
                <p:oleObj spid="_x0000_s4165" name="Equation" r:id="rId7" imgW="228600" imgH="241200" progId="Equation.DSMT4">
                  <p:embed/>
                </p:oleObj>
              </mc:Choice>
              <mc:Fallback>
                <p:oleObj name="Equation" r:id="rId7" imgW="228600" imgH="241200" progId="Equation.DSMT4">
                  <p:embed/>
                  <p:pic>
                    <p:nvPicPr>
                      <p:cNvPr id="0" name=""/>
                      <p:cNvPicPr/>
                      <p:nvPr/>
                    </p:nvPicPr>
                    <p:blipFill>
                      <a:blip r:embed="rId8"/>
                      <a:stretch>
                        <a:fillRect/>
                      </a:stretch>
                    </p:blipFill>
                    <p:spPr>
                      <a:xfrm>
                        <a:off x="218105" y="1667703"/>
                        <a:ext cx="228600" cy="2413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42FC7D21-F675-44EE-969F-3EC1EE8684FD}"/>
              </a:ext>
            </a:extLst>
          </p:cNvPr>
          <p:cNvGraphicFramePr>
            <a:graphicFrameLocks noChangeAspect="1"/>
          </p:cNvGraphicFramePr>
          <p:nvPr>
            <p:extLst>
              <p:ext uri="{D42A27DB-BD31-4B8C-83A1-F6EECF244321}">
                <p14:modId xmlns:p14="http://schemas.microsoft.com/office/powerpoint/2010/main" val="2847462518"/>
              </p:ext>
            </p:extLst>
          </p:nvPr>
        </p:nvGraphicFramePr>
        <p:xfrm>
          <a:off x="8371861" y="2175012"/>
          <a:ext cx="219075" cy="228600"/>
        </p:xfrm>
        <a:graphic>
          <a:graphicData uri="http://schemas.openxmlformats.org/presentationml/2006/ole">
            <mc:AlternateContent xmlns:mc="http://schemas.openxmlformats.org/markup-compatibility/2006">
              <mc:Choice xmlns:v="urn:schemas-microsoft-com:vml" Requires="v">
                <p:oleObj spid="_x0000_s4166" name="Equation" r:id="rId9" imgW="219192" imgH="228634" progId="Equation.DSMT4">
                  <p:embed/>
                </p:oleObj>
              </mc:Choice>
              <mc:Fallback>
                <p:oleObj name="Equation" r:id="rId9" imgW="219192" imgH="228634" progId="Equation.DSMT4">
                  <p:embed/>
                  <p:pic>
                    <p:nvPicPr>
                      <p:cNvPr id="0" name=""/>
                      <p:cNvPicPr/>
                      <p:nvPr/>
                    </p:nvPicPr>
                    <p:blipFill>
                      <a:blip r:embed="rId10"/>
                      <a:stretch>
                        <a:fillRect/>
                      </a:stretch>
                    </p:blipFill>
                    <p:spPr>
                      <a:xfrm>
                        <a:off x="8371861" y="2175012"/>
                        <a:ext cx="219075" cy="2286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27A6CC5D-32BE-4962-9A79-8B0876760C90}"/>
              </a:ext>
            </a:extLst>
          </p:cNvPr>
          <p:cNvGraphicFramePr>
            <a:graphicFrameLocks noChangeAspect="1"/>
          </p:cNvGraphicFramePr>
          <p:nvPr>
            <p:extLst>
              <p:ext uri="{D42A27DB-BD31-4B8C-83A1-F6EECF244321}">
                <p14:modId xmlns:p14="http://schemas.microsoft.com/office/powerpoint/2010/main" val="2409972149"/>
              </p:ext>
            </p:extLst>
          </p:nvPr>
        </p:nvGraphicFramePr>
        <p:xfrm>
          <a:off x="892042" y="3025361"/>
          <a:ext cx="5981700" cy="1549400"/>
        </p:xfrm>
        <a:graphic>
          <a:graphicData uri="http://schemas.openxmlformats.org/presentationml/2006/ole">
            <mc:AlternateContent xmlns:mc="http://schemas.openxmlformats.org/markup-compatibility/2006">
              <mc:Choice xmlns:v="urn:schemas-microsoft-com:vml" Requires="v">
                <p:oleObj spid="_x0000_s4167" name="Equation" r:id="rId11" imgW="5981400" imgH="1549080" progId="Equation.DSMT4">
                  <p:embed/>
                </p:oleObj>
              </mc:Choice>
              <mc:Fallback>
                <p:oleObj name="Equation" r:id="rId11" imgW="5981400" imgH="1549080" progId="Equation.DSMT4">
                  <p:embed/>
                  <p:pic>
                    <p:nvPicPr>
                      <p:cNvPr id="0" name=""/>
                      <p:cNvPicPr/>
                      <p:nvPr/>
                    </p:nvPicPr>
                    <p:blipFill>
                      <a:blip r:embed="rId12"/>
                      <a:stretch>
                        <a:fillRect/>
                      </a:stretch>
                    </p:blipFill>
                    <p:spPr>
                      <a:xfrm>
                        <a:off x="892042" y="3025361"/>
                        <a:ext cx="5981700" cy="154940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69221971-360B-4084-A394-77B1729133D6}"/>
              </a:ext>
            </a:extLst>
          </p:cNvPr>
          <p:cNvGraphicFramePr>
            <a:graphicFrameLocks noChangeAspect="1"/>
          </p:cNvGraphicFramePr>
          <p:nvPr>
            <p:extLst>
              <p:ext uri="{D42A27DB-BD31-4B8C-83A1-F6EECF244321}">
                <p14:modId xmlns:p14="http://schemas.microsoft.com/office/powerpoint/2010/main" val="2311087355"/>
              </p:ext>
            </p:extLst>
          </p:nvPr>
        </p:nvGraphicFramePr>
        <p:xfrm>
          <a:off x="2058504" y="5277817"/>
          <a:ext cx="812800" cy="304800"/>
        </p:xfrm>
        <a:graphic>
          <a:graphicData uri="http://schemas.openxmlformats.org/presentationml/2006/ole">
            <mc:AlternateContent xmlns:mc="http://schemas.openxmlformats.org/markup-compatibility/2006">
              <mc:Choice xmlns:v="urn:schemas-microsoft-com:vml" Requires="v">
                <p:oleObj spid="_x0000_s4168" name="Equation" r:id="rId13" imgW="812520" imgH="304560" progId="Equation.DSMT4">
                  <p:embed/>
                </p:oleObj>
              </mc:Choice>
              <mc:Fallback>
                <p:oleObj name="Equation" r:id="rId13" imgW="812520" imgH="304560" progId="Equation.DSMT4">
                  <p:embed/>
                  <p:pic>
                    <p:nvPicPr>
                      <p:cNvPr id="0" name=""/>
                      <p:cNvPicPr/>
                      <p:nvPr/>
                    </p:nvPicPr>
                    <p:blipFill>
                      <a:blip r:embed="rId14"/>
                      <a:stretch>
                        <a:fillRect/>
                      </a:stretch>
                    </p:blipFill>
                    <p:spPr>
                      <a:xfrm>
                        <a:off x="2058504" y="5277817"/>
                        <a:ext cx="812800" cy="30480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651B0975-E946-4039-93AD-8BBFA8ECE6C7}"/>
              </a:ext>
            </a:extLst>
          </p:cNvPr>
          <p:cNvGraphicFramePr>
            <a:graphicFrameLocks noChangeAspect="1"/>
          </p:cNvGraphicFramePr>
          <p:nvPr>
            <p:extLst>
              <p:ext uri="{D42A27DB-BD31-4B8C-83A1-F6EECF244321}">
                <p14:modId xmlns:p14="http://schemas.microsoft.com/office/powerpoint/2010/main" val="3583111100"/>
              </p:ext>
            </p:extLst>
          </p:nvPr>
        </p:nvGraphicFramePr>
        <p:xfrm>
          <a:off x="3662850" y="5120103"/>
          <a:ext cx="1155700" cy="381000"/>
        </p:xfrm>
        <a:graphic>
          <a:graphicData uri="http://schemas.openxmlformats.org/presentationml/2006/ole">
            <mc:AlternateContent xmlns:mc="http://schemas.openxmlformats.org/markup-compatibility/2006">
              <mc:Choice xmlns:v="urn:schemas-microsoft-com:vml" Requires="v">
                <p:oleObj spid="_x0000_s4169" name="Equation" r:id="rId15" imgW="1155600" imgH="380880" progId="Equation.DSMT4">
                  <p:embed/>
                </p:oleObj>
              </mc:Choice>
              <mc:Fallback>
                <p:oleObj name="Equation" r:id="rId15" imgW="1155600" imgH="380880" progId="Equation.DSMT4">
                  <p:embed/>
                  <p:pic>
                    <p:nvPicPr>
                      <p:cNvPr id="0" name=""/>
                      <p:cNvPicPr/>
                      <p:nvPr/>
                    </p:nvPicPr>
                    <p:blipFill>
                      <a:blip r:embed="rId16"/>
                      <a:stretch>
                        <a:fillRect/>
                      </a:stretch>
                    </p:blipFill>
                    <p:spPr>
                      <a:xfrm>
                        <a:off x="3662850" y="5120103"/>
                        <a:ext cx="1155700" cy="381000"/>
                      </a:xfrm>
                      <a:prstGeom prst="rect">
                        <a:avLst/>
                      </a:prstGeom>
                    </p:spPr>
                  </p:pic>
                </p:oleObj>
              </mc:Fallback>
            </mc:AlternateContent>
          </a:graphicData>
        </a:graphic>
      </p:graphicFrame>
    </p:spTree>
    <p:extLst>
      <p:ext uri="{BB962C8B-B14F-4D97-AF65-F5344CB8AC3E}">
        <p14:creationId xmlns:p14="http://schemas.microsoft.com/office/powerpoint/2010/main" val="362991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Effect transition="in" filter="fade">
                                      <p:cBhvr>
                                        <p:cTn id="38" dur="1000"/>
                                        <p:tgtEl>
                                          <p:spTgt spid="3">
                                            <p:txEl>
                                              <p:pRg st="2" end="2"/>
                                            </p:txEl>
                                          </p:spTgt>
                                        </p:tgtEl>
                                      </p:cBhvr>
                                    </p:animEffect>
                                    <p:anim calcmode="lin" valueType="num">
                                      <p:cBhvr>
                                        <p:cTn id="3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
                                            <p:txEl>
                                              <p:pRg st="3" end="3"/>
                                            </p:txEl>
                                          </p:spTgt>
                                        </p:tgtEl>
                                        <p:attrNameLst>
                                          <p:attrName>style.visibility</p:attrName>
                                        </p:attrNameLst>
                                      </p:cBhvr>
                                      <p:to>
                                        <p:strVal val="visible"/>
                                      </p:to>
                                    </p:set>
                                    <p:animEffect transition="in" filter="fade">
                                      <p:cBhvr>
                                        <p:cTn id="45" dur="1000"/>
                                        <p:tgtEl>
                                          <p:spTgt spid="3">
                                            <p:txEl>
                                              <p:pRg st="3" end="3"/>
                                            </p:txEl>
                                          </p:spTgt>
                                        </p:tgtEl>
                                      </p:cBhvr>
                                    </p:animEffect>
                                    <p:anim calcmode="lin" valueType="num">
                                      <p:cBhvr>
                                        <p:cTn id="4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3" end="3"/>
                                            </p:txEl>
                                          </p:spTgt>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Effect transition="in" filter="fade">
                                      <p:cBhvr>
                                        <p:cTn id="50" dur="1000"/>
                                        <p:tgtEl>
                                          <p:spTgt spid="3">
                                            <p:txEl>
                                              <p:pRg st="4" end="4"/>
                                            </p:txEl>
                                          </p:spTgt>
                                        </p:tgtEl>
                                      </p:cBhvr>
                                    </p:animEffect>
                                    <p:anim calcmode="lin" valueType="num">
                                      <p:cBhvr>
                                        <p:cTn id="5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4" end="4"/>
                                            </p:txEl>
                                          </p:spTgt>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3">
                                            <p:txEl>
                                              <p:pRg st="8" end="8"/>
                                            </p:txEl>
                                          </p:spTgt>
                                        </p:tgtEl>
                                        <p:attrNameLst>
                                          <p:attrName>style.visibility</p:attrName>
                                        </p:attrNameLst>
                                      </p:cBhvr>
                                      <p:to>
                                        <p:strVal val="visible"/>
                                      </p:to>
                                    </p:set>
                                    <p:animEffect transition="in" filter="fade">
                                      <p:cBhvr>
                                        <p:cTn id="69" dur="1000"/>
                                        <p:tgtEl>
                                          <p:spTgt spid="3">
                                            <p:txEl>
                                              <p:pRg st="8" end="8"/>
                                            </p:txEl>
                                          </p:spTgt>
                                        </p:tgtEl>
                                      </p:cBhvr>
                                    </p:animEffect>
                                    <p:anim calcmode="lin" valueType="num">
                                      <p:cBhvr>
                                        <p:cTn id="7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7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3">
                                            <p:txEl>
                                              <p:pRg st="9" end="9"/>
                                            </p:txEl>
                                          </p:spTgt>
                                        </p:tgtEl>
                                        <p:attrNameLst>
                                          <p:attrName>style.visibility</p:attrName>
                                        </p:attrNameLst>
                                      </p:cBhvr>
                                      <p:to>
                                        <p:strVal val="visible"/>
                                      </p:to>
                                    </p:set>
                                    <p:animEffect transition="in" filter="fade">
                                      <p:cBhvr>
                                        <p:cTn id="83" dur="1000"/>
                                        <p:tgtEl>
                                          <p:spTgt spid="3">
                                            <p:txEl>
                                              <p:pRg st="9" end="9"/>
                                            </p:txEl>
                                          </p:spTgt>
                                        </p:tgtEl>
                                      </p:cBhvr>
                                    </p:animEffect>
                                    <p:anim calcmode="lin" valueType="num">
                                      <p:cBhvr>
                                        <p:cTn id="8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8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nodeType="click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C9256BD-200E-46EF-BF1C-025F27DED1E2}"/>
              </a:ext>
            </a:extLst>
          </p:cNvPr>
          <p:cNvSpPr>
            <a:spLocks noGrp="1"/>
          </p:cNvSpPr>
          <p:nvPr>
            <p:ph idx="1"/>
          </p:nvPr>
        </p:nvSpPr>
        <p:spPr>
          <a:xfrm>
            <a:off x="0" y="185530"/>
            <a:ext cx="9144000" cy="6672470"/>
          </a:xfrm>
        </p:spPr>
        <p:txBody>
          <a:bodyPr/>
          <a:lstStyle/>
          <a:p>
            <a:pPr marL="0" indent="0">
              <a:buNone/>
            </a:pPr>
            <a:r>
              <a:rPr lang="en-US" dirty="0">
                <a:solidFill>
                  <a:srgbClr val="0070C0"/>
                </a:solidFill>
                <a:latin typeface="Times New Roman" panose="02020603050405020304" pitchFamily="18" charset="0"/>
                <a:cs typeface="Times New Roman" panose="02020603050405020304" pitchFamily="18" charset="0"/>
              </a:rPr>
              <a:t>1.4. </a:t>
            </a:r>
            <a:r>
              <a:rPr lang="en-US" dirty="0" err="1">
                <a:solidFill>
                  <a:srgbClr val="0070C0"/>
                </a:solidFill>
                <a:latin typeface="Times New Roman" panose="02020603050405020304" pitchFamily="18" charset="0"/>
                <a:cs typeface="Times New Roman" panose="02020603050405020304" pitchFamily="18" charset="0"/>
              </a:rPr>
              <a:t>Phân</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phối</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loga</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chuẩn</a:t>
            </a:r>
            <a:endParaRPr lang="en-US" dirty="0">
              <a:solidFill>
                <a:srgbClr val="0070C0"/>
              </a:solidFill>
              <a:latin typeface="Times New Roman" panose="02020603050405020304" pitchFamily="18" charset="0"/>
              <a:cs typeface="Times New Roman" panose="02020603050405020304" pitchFamily="18" charset="0"/>
            </a:endParaRPr>
          </a:p>
          <a:p>
            <a:pPr marL="0" indent="0">
              <a:buNone/>
            </a:pPr>
            <a:r>
              <a:rPr lang="en-US" dirty="0">
                <a:solidFill>
                  <a:srgbClr val="0070C0"/>
                </a:solidFill>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Biến ngẫu nhiên </a:t>
            </a:r>
            <a:r>
              <a:rPr lang="en-US" dirty="0">
                <a:latin typeface="Times New Roman" panose="02020603050405020304" pitchFamily="18" charset="0"/>
                <a:cs typeface="Times New Roman" panose="02020603050405020304" pitchFamily="18" charset="0"/>
              </a:rPr>
              <a:t>X</a:t>
            </a:r>
            <a:r>
              <a:rPr lang="vi-VN" dirty="0">
                <a:latin typeface="Times New Roman" panose="02020603050405020304" pitchFamily="18" charset="0"/>
                <a:cs typeface="Times New Roman" panose="02020603050405020304" pitchFamily="18" charset="0"/>
              </a:rPr>
              <a:t> có </a:t>
            </a:r>
            <a:r>
              <a:rPr lang="vi-VN" dirty="0">
                <a:solidFill>
                  <a:srgbClr val="FF0000"/>
                </a:solidFill>
                <a:latin typeface="Times New Roman" panose="02020603050405020304" pitchFamily="18" charset="0"/>
                <a:cs typeface="Times New Roman" panose="02020603050405020304" pitchFamily="18" charset="0"/>
              </a:rPr>
              <a:t>phân phối loga chuẩn </a:t>
            </a:r>
            <a:r>
              <a:rPr lang="vi-VN" dirty="0">
                <a:latin typeface="Times New Roman" panose="02020603050405020304" pitchFamily="18" charset="0"/>
                <a:cs typeface="Times New Roman" panose="02020603050405020304" pitchFamily="18" charset="0"/>
              </a:rPr>
              <a:t>nếu biến ngẫu nhiên</a:t>
            </a:r>
            <a:r>
              <a:rPr lang="en-US" dirty="0">
                <a:latin typeface="Times New Roman" panose="02020603050405020304" pitchFamily="18" charset="0"/>
                <a:cs typeface="Times New Roman" panose="02020603050405020304" pitchFamily="18" charset="0"/>
              </a:rPr>
              <a:t> Y=ln(X)</a:t>
            </a:r>
            <a:r>
              <a:rPr lang="vi-VN" dirty="0">
                <a:latin typeface="Times New Roman" panose="02020603050405020304" pitchFamily="18" charset="0"/>
                <a:cs typeface="Times New Roman" panose="02020603050405020304" pitchFamily="18" charset="0"/>
              </a:rPr>
              <a:t> có phân phối chuẩn với trung bình   </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và độ lệch tiêu chuẩn</a:t>
            </a: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  . Nghĩa là hàm mật độ của</a:t>
            </a:r>
            <a:r>
              <a:rPr lang="en-US" dirty="0">
                <a:latin typeface="Times New Roman" panose="02020603050405020304" pitchFamily="18" charset="0"/>
                <a:cs typeface="Times New Roman" panose="02020603050405020304" pitchFamily="18" charset="0"/>
              </a:rPr>
              <a:t> X</a:t>
            </a:r>
            <a:r>
              <a:rPr lang="vi-VN" dirty="0">
                <a:latin typeface="Times New Roman" panose="02020603050405020304" pitchFamily="18" charset="0"/>
                <a:cs typeface="Times New Roman" panose="02020603050405020304" pitchFamily="18" charset="0"/>
              </a:rPr>
              <a:t>  được cho bởi</a:t>
            </a: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Trung bình và phương sai của phân phối loga chuẩn là</a:t>
            </a:r>
            <a:r>
              <a:rPr lang="en-US" dirty="0">
                <a:latin typeface="Times New Roman" panose="02020603050405020304" pitchFamily="18" charset="0"/>
                <a:cs typeface="Times New Roman" panose="02020603050405020304" pitchFamily="18" charset="0"/>
              </a:rPr>
              <a:t>:</a:t>
            </a:r>
          </a:p>
        </p:txBody>
      </p:sp>
      <p:graphicFrame>
        <p:nvGraphicFramePr>
          <p:cNvPr id="4" name="Object 3">
            <a:extLst>
              <a:ext uri="{FF2B5EF4-FFF2-40B4-BE49-F238E27FC236}">
                <a16:creationId xmlns:a16="http://schemas.microsoft.com/office/drawing/2014/main" id="{05C1F3AC-2B68-4EC3-9855-A2666DF33F91}"/>
              </a:ext>
            </a:extLst>
          </p:cNvPr>
          <p:cNvGraphicFramePr>
            <a:graphicFrameLocks noChangeAspect="1"/>
          </p:cNvGraphicFramePr>
          <p:nvPr>
            <p:extLst>
              <p:ext uri="{D42A27DB-BD31-4B8C-83A1-F6EECF244321}">
                <p14:modId xmlns:p14="http://schemas.microsoft.com/office/powerpoint/2010/main" val="1559030315"/>
              </p:ext>
            </p:extLst>
          </p:nvPr>
        </p:nvGraphicFramePr>
        <p:xfrm>
          <a:off x="7229616" y="1218233"/>
          <a:ext cx="279400" cy="292100"/>
        </p:xfrm>
        <a:graphic>
          <a:graphicData uri="http://schemas.openxmlformats.org/presentationml/2006/ole">
            <mc:AlternateContent xmlns:mc="http://schemas.openxmlformats.org/markup-compatibility/2006">
              <mc:Choice xmlns:v="urn:schemas-microsoft-com:vml" Requires="v">
                <p:oleObj spid="_x0000_s5146" name="Equation" r:id="rId3" imgW="279360" imgH="291960" progId="Equation.DSMT4">
                  <p:embed/>
                </p:oleObj>
              </mc:Choice>
              <mc:Fallback>
                <p:oleObj name="Equation" r:id="rId3" imgW="279360" imgH="291960" progId="Equation.DSMT4">
                  <p:embed/>
                  <p:pic>
                    <p:nvPicPr>
                      <p:cNvPr id="0" name=""/>
                      <p:cNvPicPr/>
                      <p:nvPr/>
                    </p:nvPicPr>
                    <p:blipFill>
                      <a:blip r:embed="rId4"/>
                      <a:stretch>
                        <a:fillRect/>
                      </a:stretch>
                    </p:blipFill>
                    <p:spPr>
                      <a:xfrm>
                        <a:off x="7229616" y="1218233"/>
                        <a:ext cx="279400" cy="2921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96376E0F-776F-4913-98E1-1448C8D566F2}"/>
              </a:ext>
            </a:extLst>
          </p:cNvPr>
          <p:cNvGraphicFramePr>
            <a:graphicFrameLocks noChangeAspect="1"/>
          </p:cNvGraphicFramePr>
          <p:nvPr>
            <p:extLst>
              <p:ext uri="{D42A27DB-BD31-4B8C-83A1-F6EECF244321}">
                <p14:modId xmlns:p14="http://schemas.microsoft.com/office/powerpoint/2010/main" val="2591684022"/>
              </p:ext>
            </p:extLst>
          </p:nvPr>
        </p:nvGraphicFramePr>
        <p:xfrm>
          <a:off x="2299800" y="1607794"/>
          <a:ext cx="279400" cy="228600"/>
        </p:xfrm>
        <a:graphic>
          <a:graphicData uri="http://schemas.openxmlformats.org/presentationml/2006/ole">
            <mc:AlternateContent xmlns:mc="http://schemas.openxmlformats.org/markup-compatibility/2006">
              <mc:Choice xmlns:v="urn:schemas-microsoft-com:vml" Requires="v">
                <p:oleObj spid="_x0000_s5147" name="Equation" r:id="rId5" imgW="279360" imgH="228600" progId="Equation.DSMT4">
                  <p:embed/>
                </p:oleObj>
              </mc:Choice>
              <mc:Fallback>
                <p:oleObj name="Equation" r:id="rId5" imgW="279360" imgH="228600" progId="Equation.DSMT4">
                  <p:embed/>
                  <p:pic>
                    <p:nvPicPr>
                      <p:cNvPr id="0" name=""/>
                      <p:cNvPicPr/>
                      <p:nvPr/>
                    </p:nvPicPr>
                    <p:blipFill>
                      <a:blip r:embed="rId6"/>
                      <a:stretch>
                        <a:fillRect/>
                      </a:stretch>
                    </p:blipFill>
                    <p:spPr>
                      <a:xfrm>
                        <a:off x="2299800" y="1607794"/>
                        <a:ext cx="279400" cy="2286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0E423A7E-8403-46B1-BB17-5E8057C54BAC}"/>
              </a:ext>
            </a:extLst>
          </p:cNvPr>
          <p:cNvGraphicFramePr>
            <a:graphicFrameLocks noChangeAspect="1"/>
          </p:cNvGraphicFramePr>
          <p:nvPr>
            <p:extLst>
              <p:ext uri="{D42A27DB-BD31-4B8C-83A1-F6EECF244321}">
                <p14:modId xmlns:p14="http://schemas.microsoft.com/office/powerpoint/2010/main" val="3291287351"/>
              </p:ext>
            </p:extLst>
          </p:nvPr>
        </p:nvGraphicFramePr>
        <p:xfrm>
          <a:off x="1207604" y="2109304"/>
          <a:ext cx="5562600" cy="1473200"/>
        </p:xfrm>
        <a:graphic>
          <a:graphicData uri="http://schemas.openxmlformats.org/presentationml/2006/ole">
            <mc:AlternateContent xmlns:mc="http://schemas.openxmlformats.org/markup-compatibility/2006">
              <mc:Choice xmlns:v="urn:schemas-microsoft-com:vml" Requires="v">
                <p:oleObj spid="_x0000_s5148" name="Equation" r:id="rId7" imgW="5562360" imgH="1473120" progId="Equation.DSMT4">
                  <p:embed/>
                </p:oleObj>
              </mc:Choice>
              <mc:Fallback>
                <p:oleObj name="Equation" r:id="rId7" imgW="5562360" imgH="1473120" progId="Equation.DSMT4">
                  <p:embed/>
                  <p:pic>
                    <p:nvPicPr>
                      <p:cNvPr id="0" name=""/>
                      <p:cNvPicPr/>
                      <p:nvPr/>
                    </p:nvPicPr>
                    <p:blipFill>
                      <a:blip r:embed="rId8"/>
                      <a:stretch>
                        <a:fillRect/>
                      </a:stretch>
                    </p:blipFill>
                    <p:spPr>
                      <a:xfrm>
                        <a:off x="1207604" y="2109304"/>
                        <a:ext cx="5562600" cy="14732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C18CBF44-423C-4642-BF74-8332933C1ED6}"/>
              </a:ext>
            </a:extLst>
          </p:cNvPr>
          <p:cNvGraphicFramePr>
            <a:graphicFrameLocks noChangeAspect="1"/>
          </p:cNvGraphicFramePr>
          <p:nvPr>
            <p:extLst>
              <p:ext uri="{D42A27DB-BD31-4B8C-83A1-F6EECF244321}">
                <p14:modId xmlns:p14="http://schemas.microsoft.com/office/powerpoint/2010/main" val="606395995"/>
              </p:ext>
            </p:extLst>
          </p:nvPr>
        </p:nvGraphicFramePr>
        <p:xfrm>
          <a:off x="1226932" y="4504221"/>
          <a:ext cx="6451600" cy="685800"/>
        </p:xfrm>
        <a:graphic>
          <a:graphicData uri="http://schemas.openxmlformats.org/presentationml/2006/ole">
            <mc:AlternateContent xmlns:mc="http://schemas.openxmlformats.org/markup-compatibility/2006">
              <mc:Choice xmlns:v="urn:schemas-microsoft-com:vml" Requires="v">
                <p:oleObj spid="_x0000_s5149" name="Equation" r:id="rId9" imgW="6451560" imgH="685800" progId="Equation.DSMT4">
                  <p:embed/>
                </p:oleObj>
              </mc:Choice>
              <mc:Fallback>
                <p:oleObj name="Equation" r:id="rId9" imgW="6451560" imgH="685800" progId="Equation.DSMT4">
                  <p:embed/>
                  <p:pic>
                    <p:nvPicPr>
                      <p:cNvPr id="0" name=""/>
                      <p:cNvPicPr/>
                      <p:nvPr/>
                    </p:nvPicPr>
                    <p:blipFill>
                      <a:blip r:embed="rId10"/>
                      <a:stretch>
                        <a:fillRect/>
                      </a:stretch>
                    </p:blipFill>
                    <p:spPr>
                      <a:xfrm>
                        <a:off x="1226932" y="4504221"/>
                        <a:ext cx="6451600" cy="685800"/>
                      </a:xfrm>
                      <a:prstGeom prst="rect">
                        <a:avLst/>
                      </a:prstGeom>
                    </p:spPr>
                  </p:pic>
                </p:oleObj>
              </mc:Fallback>
            </mc:AlternateContent>
          </a:graphicData>
        </a:graphic>
      </p:graphicFrame>
    </p:spTree>
    <p:extLst>
      <p:ext uri="{BB962C8B-B14F-4D97-AF65-F5344CB8AC3E}">
        <p14:creationId xmlns:p14="http://schemas.microsoft.com/office/powerpoint/2010/main" val="1089063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162</TotalTime>
  <Words>932</Words>
  <Application>Microsoft Office PowerPoint</Application>
  <PresentationFormat>On-screen Show (4:3)</PresentationFormat>
  <Paragraphs>99</Paragraphs>
  <Slides>12</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12</vt:i4>
      </vt:variant>
    </vt:vector>
  </HeadingPairs>
  <TitlesOfParts>
    <vt:vector size="20" baseType="lpstr">
      <vt:lpstr>Arial</vt:lpstr>
      <vt:lpstr>Calibri</vt:lpstr>
      <vt:lpstr>Calibri Light</vt:lpstr>
      <vt:lpstr>Cambria</vt:lpstr>
      <vt:lpstr>Times New Roman</vt:lpstr>
      <vt:lpstr>Office Theme</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Thế Lâm</dc:creator>
  <cp:lastModifiedBy>Nguyễn Thế Lâm</cp:lastModifiedBy>
  <cp:revision>21</cp:revision>
  <dcterms:created xsi:type="dcterms:W3CDTF">2020-06-03T03:33:19Z</dcterms:created>
  <dcterms:modified xsi:type="dcterms:W3CDTF">2020-06-03T17:09:13Z</dcterms:modified>
</cp:coreProperties>
</file>