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12"/>
  </p:notesMasterIdLst>
  <p:sldIdLst>
    <p:sldId id="256" r:id="rId2"/>
    <p:sldId id="262" r:id="rId3"/>
    <p:sldId id="263" r:id="rId4"/>
    <p:sldId id="264" r:id="rId5"/>
    <p:sldId id="259" r:id="rId6"/>
    <p:sldId id="260" r:id="rId7"/>
    <p:sldId id="265" r:id="rId8"/>
    <p:sldId id="266" r:id="rId9"/>
    <p:sldId id="274" r:id="rId10"/>
    <p:sldId id="27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139" autoAdjust="0"/>
  </p:normalViewPr>
  <p:slideViewPr>
    <p:cSldViewPr>
      <p:cViewPr varScale="1">
        <p:scale>
          <a:sx n="69" d="100"/>
          <a:sy n="69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65220-F2AD-4B43-9434-639129084302}" type="datetimeFigureOut">
              <a:rPr lang="en-US" smtClean="0"/>
              <a:t>12/25/2019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F4577-D63A-43AB-A6E3-C86B097B2B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189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F4577-D63A-43AB-A6E3-C86B097B2BE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88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F4577-D63A-43AB-A6E3-C86B097B2BE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88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5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4.wmf"/><Relationship Id="rId5" Type="http://schemas.openxmlformats.org/officeDocument/2006/relationships/image" Target="../media/image1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3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5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1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1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000930"/>
              </p:ext>
            </p:extLst>
          </p:nvPr>
        </p:nvGraphicFramePr>
        <p:xfrm>
          <a:off x="1104485" y="1458183"/>
          <a:ext cx="6935029" cy="56798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35029"/>
              </a:tblGrid>
              <a:tr h="4525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BÁO CÁO HỌC THUẬT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</a:t>
                      </a:r>
                      <a:r>
                        <a:rPr lang="en-US" sz="2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GIÁ</a:t>
                      </a:r>
                      <a:r>
                        <a:rPr lang="en-US" sz="2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TRỊ TRUNG BÌNH, PHƯƠNG SAI CỦA TỔ HỢP TUYẾN TÍNH CỦA CÁC BIẾN NGẪU NHIÊN VÀ ĐỊNH LÍ CHEBYSHEV</a:t>
                      </a:r>
                      <a:endParaRPr lang="en-US" sz="28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  </a:t>
                      </a:r>
                      <a:r>
                        <a:rPr lang="en-US" sz="2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TH.S </a:t>
                      </a:r>
                      <a:r>
                        <a:rPr lang="en-US" sz="2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NGUYỄN THẾ </a:t>
                      </a:r>
                      <a:r>
                        <a:rPr lang="en-US" sz="2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LÂM</a:t>
                      </a: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en-US" sz="2800" b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Hà</a:t>
                      </a:r>
                      <a:r>
                        <a:rPr lang="en-US" sz="2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Nội</a:t>
                      </a:r>
                      <a:r>
                        <a:rPr lang="en-US" sz="2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, </a:t>
                      </a:r>
                      <a:r>
                        <a:rPr lang="en-US" sz="2800" b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tháng</a:t>
                      </a:r>
                      <a:r>
                        <a:rPr lang="en-US" sz="2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28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01/2020</a:t>
                      </a:r>
                      <a:endParaRPr lang="en-US" sz="2800" b="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6320" marR="9632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514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534400" cy="47545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 algn="ctr">
              <a:buNone/>
            </a:pP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5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>
                <a:latin typeface="Times New Roman" pitchFamily="18" charset="0"/>
                <a:cs typeface="Times New Roman" pitchFamily="18" charset="0"/>
              </a:rPr>
              <a:t>khảo</a:t>
            </a:r>
            <a:endParaRPr lang="en-US" sz="35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Đào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NXB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6, 2001.</a:t>
            </a:r>
          </a:p>
          <a:p>
            <a:pPr marL="0" indent="0">
              <a:buNone/>
            </a:pP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NXB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2010.</a:t>
            </a:r>
          </a:p>
          <a:p>
            <a:pPr marL="0" indent="0">
              <a:buNone/>
            </a:pP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3. Walpole- Raymond. H. Myers and Sharon L. Myers, Probability and statistics for Engineers and scientists (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671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10800000" flipV="1">
            <a:off x="228600" y="304800"/>
            <a:ext cx="8686800" cy="26670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Giá trị trung bình và Phương sai của tổ hợp tuyến tính của các biến ngẫu nhiên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Chebyshev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81000" y="2971800"/>
            <a:ext cx="8534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kèm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7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9144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b="1" i="1" dirty="0">
                <a:latin typeface="Times New Roman" pitchFamily="18" charset="0"/>
                <a:cs typeface="Times New Roman" pitchFamily="18" charset="0"/>
              </a:rPr>
              <a:t>. Giá trị trung bình và Phương sai của tổ hợp tuyến tính của các biến ngẫu nhiên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en-US" dirty="0"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04800" y="1676400"/>
            <a:ext cx="8534400" cy="954107"/>
            <a:chOff x="304800" y="1676400"/>
            <a:chExt cx="8534400" cy="954107"/>
          </a:xfrm>
        </p:grpSpPr>
        <p:sp>
          <p:nvSpPr>
            <p:cNvPr id="4" name="TextBox 3"/>
            <p:cNvSpPr txBox="1"/>
            <p:nvPr/>
          </p:nvSpPr>
          <p:spPr>
            <a:xfrm>
              <a:off x="304800" y="1676400"/>
              <a:ext cx="85344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Định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lí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1.</a:t>
              </a:r>
              <a:r>
                <a:rPr lang="vi-VN" sz="2800" dirty="0" smtClean="0"/>
                <a:t>Nếu</a:t>
              </a:r>
              <a:r>
                <a:rPr lang="en-US" sz="2800" dirty="0" smtClean="0"/>
                <a:t> a</a:t>
              </a:r>
              <a:r>
                <a:rPr lang="vi-VN" sz="2800" dirty="0" smtClean="0"/>
                <a:t>  và</a:t>
              </a:r>
              <a:r>
                <a:rPr lang="en-US" sz="2800" dirty="0" smtClean="0"/>
                <a:t> b</a:t>
              </a:r>
              <a:r>
                <a:rPr lang="vi-VN" sz="2800" dirty="0" smtClean="0"/>
                <a:t>  </a:t>
              </a:r>
              <a:r>
                <a:rPr lang="vi-VN" sz="2800" dirty="0"/>
                <a:t>là hai hằng số, </a:t>
              </a:r>
              <a:r>
                <a:rPr lang="vi-VN" sz="2800" dirty="0" smtClean="0"/>
                <a:t>thì</a:t>
              </a:r>
              <a:endParaRPr lang="en-US" sz="2800" dirty="0" smtClean="0"/>
            </a:p>
            <a:p>
              <a:r>
                <a:rPr lang="vi-VN" sz="2800" dirty="0" smtClean="0"/>
                <a:t> </a:t>
              </a:r>
              <a:endParaRPr lang="en-US" sz="2800" dirty="0"/>
            </a:p>
          </p:txBody>
        </p:sp>
        <p:graphicFrame>
          <p:nvGraphicFramePr>
            <p:cNvPr id="20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77885147"/>
                </p:ext>
              </p:extLst>
            </p:nvPr>
          </p:nvGraphicFramePr>
          <p:xfrm>
            <a:off x="3124200" y="2173307"/>
            <a:ext cx="3084809" cy="4174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95" name="Equation" r:id="rId4" imgW="1688760" imgH="228600" progId="Equation.DSMT4">
                    <p:embed/>
                  </p:oleObj>
                </mc:Choice>
                <mc:Fallback>
                  <p:oleObj name="Equation" r:id="rId4" imgW="168876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124200" y="2173307"/>
                          <a:ext cx="3084809" cy="41749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" name="Group 13"/>
          <p:cNvGrpSpPr/>
          <p:nvPr/>
        </p:nvGrpSpPr>
        <p:grpSpPr>
          <a:xfrm>
            <a:off x="381000" y="2743200"/>
            <a:ext cx="7848600" cy="523220"/>
            <a:chOff x="381000" y="2743200"/>
            <a:chExt cx="7848600" cy="523220"/>
          </a:xfrm>
        </p:grpSpPr>
        <p:sp>
          <p:nvSpPr>
            <p:cNvPr id="5" name="TextBox 4"/>
            <p:cNvSpPr txBox="1"/>
            <p:nvPr/>
          </p:nvSpPr>
          <p:spPr>
            <a:xfrm>
              <a:off x="381000" y="2743200"/>
              <a:ext cx="7848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Hệ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quả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1. Cho             ta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được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2590800" y="2743200"/>
              <a:ext cx="3581400" cy="476190"/>
              <a:chOff x="2590800" y="2743200"/>
              <a:chExt cx="3581400" cy="476190"/>
            </a:xfrm>
          </p:grpSpPr>
          <p:graphicFrame>
            <p:nvGraphicFramePr>
              <p:cNvPr id="6" name="Object 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82847673"/>
                  </p:ext>
                </p:extLst>
              </p:nvPr>
            </p:nvGraphicFramePr>
            <p:xfrm>
              <a:off x="2590800" y="2743200"/>
              <a:ext cx="990601" cy="47619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296" name="Equation" r:id="rId6" imgW="393480" imgH="190440" progId="Equation.DSMT4">
                      <p:embed/>
                    </p:oleObj>
                  </mc:Choice>
                  <mc:Fallback>
                    <p:oleObj name="Equation" r:id="rId6" imgW="393480" imgH="19044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2590800" y="2743200"/>
                            <a:ext cx="990601" cy="47619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" name="Object 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71362951"/>
                  </p:ext>
                </p:extLst>
              </p:nvPr>
            </p:nvGraphicFramePr>
            <p:xfrm>
              <a:off x="4940300" y="2819400"/>
              <a:ext cx="1231900" cy="3937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297" name="Equation" r:id="rId8" imgW="1231560" imgH="393480" progId="Equation.DSMT4">
                      <p:embed/>
                    </p:oleObj>
                  </mc:Choice>
                  <mc:Fallback>
                    <p:oleObj name="Equation" r:id="rId8" imgW="1231560" imgH="39348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9"/>
                          <a:stretch>
                            <a:fillRect/>
                          </a:stretch>
                        </p:blipFill>
                        <p:spPr>
                          <a:xfrm>
                            <a:off x="4940300" y="2819400"/>
                            <a:ext cx="1231900" cy="3937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6" name="Group 15"/>
          <p:cNvGrpSpPr/>
          <p:nvPr/>
        </p:nvGrpSpPr>
        <p:grpSpPr>
          <a:xfrm>
            <a:off x="533400" y="4048780"/>
            <a:ext cx="7848600" cy="523220"/>
            <a:chOff x="533400" y="4048780"/>
            <a:chExt cx="7848600" cy="523220"/>
          </a:xfrm>
        </p:grpSpPr>
        <p:sp>
          <p:nvSpPr>
            <p:cNvPr id="10" name="TextBox 9"/>
            <p:cNvSpPr txBox="1"/>
            <p:nvPr/>
          </p:nvSpPr>
          <p:spPr>
            <a:xfrm>
              <a:off x="533400" y="4048780"/>
              <a:ext cx="7848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Hệ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quả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2. Cho           ta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được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  </a:t>
              </a:r>
              <a:endParaRPr lang="en-US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2819400" y="4178300"/>
              <a:ext cx="4343400" cy="393700"/>
              <a:chOff x="2819400" y="4178300"/>
              <a:chExt cx="4343400" cy="393700"/>
            </a:xfrm>
          </p:grpSpPr>
          <p:graphicFrame>
            <p:nvGraphicFramePr>
              <p:cNvPr id="9" name="Object 8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91253035"/>
                  </p:ext>
                </p:extLst>
              </p:nvPr>
            </p:nvGraphicFramePr>
            <p:xfrm>
              <a:off x="2819400" y="4178300"/>
              <a:ext cx="736600" cy="3175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298" name="Equation" r:id="rId10" imgW="736560" imgH="317160" progId="Equation.DSMT4">
                      <p:embed/>
                    </p:oleObj>
                  </mc:Choice>
                  <mc:Fallback>
                    <p:oleObj name="Equation" r:id="rId10" imgW="736560" imgH="31716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2819400" y="4178300"/>
                            <a:ext cx="736600" cy="3175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" name="Object 10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25203169"/>
                  </p:ext>
                </p:extLst>
              </p:nvPr>
            </p:nvGraphicFramePr>
            <p:xfrm>
              <a:off x="4838700" y="4178300"/>
              <a:ext cx="2324100" cy="3937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299" name="Equation" r:id="rId12" imgW="2323800" imgH="393480" progId="Equation.DSMT4">
                      <p:embed/>
                    </p:oleObj>
                  </mc:Choice>
                  <mc:Fallback>
                    <p:oleObj name="Equation" r:id="rId12" imgW="2323800" imgH="39348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3"/>
                          <a:stretch>
                            <a:fillRect/>
                          </a:stretch>
                        </p:blipFill>
                        <p:spPr>
                          <a:xfrm>
                            <a:off x="4838700" y="4178300"/>
                            <a:ext cx="2324100" cy="3937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120417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96772"/>
          </a:xfrm>
        </p:spPr>
        <p:txBody>
          <a:bodyPr>
            <a:normAutofit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2098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205740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0109" y="457200"/>
            <a:ext cx="8915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latin typeface="+mj-lt"/>
              </a:rPr>
              <a:t>Định lí </a:t>
            </a:r>
            <a:r>
              <a:rPr lang="en-US" sz="2800" b="1" dirty="0" smtClean="0">
                <a:latin typeface="+mj-lt"/>
              </a:rPr>
              <a:t>2.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vọng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ngẫu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vọng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Tức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2133600"/>
            <a:ext cx="8915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>
              <a:latin typeface="+mj-lt"/>
            </a:endParaRPr>
          </a:p>
          <a:p>
            <a:endParaRPr lang="en-US" sz="2800" dirty="0">
              <a:latin typeface="+mj-lt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0495868"/>
              </p:ext>
            </p:extLst>
          </p:nvPr>
        </p:nvGraphicFramePr>
        <p:xfrm>
          <a:off x="1600200" y="2286000"/>
          <a:ext cx="5372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8" name="Equation" r:id="rId4" imgW="5371920" imgH="393480" progId="Equation.DSMT4">
                  <p:embed/>
                </p:oleObj>
              </mc:Choice>
              <mc:Fallback>
                <p:oleObj name="Equation" r:id="rId4" imgW="537192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00200" y="2286000"/>
                        <a:ext cx="53721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334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533400"/>
            <a:ext cx="8915400" cy="1981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 err="1" smtClean="0"/>
              <a:t>Định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lí</a:t>
            </a:r>
            <a:r>
              <a:rPr lang="en-US" sz="2800" b="1" dirty="0" smtClean="0"/>
              <a:t> 3.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vọng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ngẫu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vọng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hàm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Tức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dirty="0"/>
          </a:p>
          <a:p>
            <a:pPr marL="0" indent="0">
              <a:buNone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52401" y="2819400"/>
            <a:ext cx="8763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5064890"/>
              </p:ext>
            </p:extLst>
          </p:nvPr>
        </p:nvGraphicFramePr>
        <p:xfrm>
          <a:off x="1117600" y="1968500"/>
          <a:ext cx="69088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53" name="Equation" r:id="rId3" imgW="6908760" imgH="393480" progId="Equation.DSMT4">
                  <p:embed/>
                </p:oleObj>
              </mc:Choice>
              <mc:Fallback>
                <p:oleObj name="Equation" r:id="rId3" imgW="690876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7600" y="1968500"/>
                        <a:ext cx="69088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152402" y="2819400"/>
            <a:ext cx="8672944" cy="1384995"/>
            <a:chOff x="152402" y="2819400"/>
            <a:chExt cx="8672944" cy="1384995"/>
          </a:xfrm>
        </p:grpSpPr>
        <p:sp>
          <p:nvSpPr>
            <p:cNvPr id="4" name="Rectangle 3"/>
            <p:cNvSpPr/>
            <p:nvPr/>
          </p:nvSpPr>
          <p:spPr>
            <a:xfrm>
              <a:off x="152402" y="2819400"/>
              <a:ext cx="867294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Hệ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quả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1. Cho </a:t>
              </a:r>
              <a:r>
                <a:rPr lang="vi-VN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                       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                          ta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được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:</a:t>
              </a:r>
            </a:p>
            <a:p>
              <a:endParaRPr lang="en-US" sz="28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01507998"/>
                </p:ext>
              </p:extLst>
            </p:nvPr>
          </p:nvGraphicFramePr>
          <p:xfrm>
            <a:off x="2362200" y="2895600"/>
            <a:ext cx="22860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54" name="Equation" r:id="rId5" imgW="2286000" imgH="393480" progId="Equation.DSMT4">
                    <p:embed/>
                  </p:oleObj>
                </mc:Choice>
                <mc:Fallback>
                  <p:oleObj name="Equation" r:id="rId5" imgW="2286000" imgH="3934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362200" y="2895600"/>
                          <a:ext cx="22860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84851707"/>
                </p:ext>
              </p:extLst>
            </p:nvPr>
          </p:nvGraphicFramePr>
          <p:xfrm>
            <a:off x="5257800" y="2959100"/>
            <a:ext cx="21336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55" name="Equation" r:id="rId7" imgW="2133360" imgH="393480" progId="Equation.DSMT4">
                    <p:embed/>
                  </p:oleObj>
                </mc:Choice>
                <mc:Fallback>
                  <p:oleObj name="Equation" r:id="rId7" imgW="2133360" imgH="3934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257800" y="2959100"/>
                          <a:ext cx="21336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20112216"/>
                </p:ext>
              </p:extLst>
            </p:nvPr>
          </p:nvGraphicFramePr>
          <p:xfrm>
            <a:off x="1752600" y="3492500"/>
            <a:ext cx="53848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56" name="Equation" r:id="rId9" imgW="5384520" imgH="393480" progId="Equation.DSMT4">
                    <p:embed/>
                  </p:oleObj>
                </mc:Choice>
                <mc:Fallback>
                  <p:oleObj name="Equation" r:id="rId9" imgW="5384520" imgH="3934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752600" y="3492500"/>
                          <a:ext cx="53848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Group 14"/>
          <p:cNvGrpSpPr/>
          <p:nvPr/>
        </p:nvGrpSpPr>
        <p:grpSpPr>
          <a:xfrm>
            <a:off x="152402" y="4431268"/>
            <a:ext cx="8672944" cy="1384995"/>
            <a:chOff x="152402" y="4431268"/>
            <a:chExt cx="8672944" cy="1384995"/>
          </a:xfrm>
        </p:grpSpPr>
        <p:sp>
          <p:nvSpPr>
            <p:cNvPr id="10" name="Rectangle 9"/>
            <p:cNvSpPr/>
            <p:nvPr/>
          </p:nvSpPr>
          <p:spPr>
            <a:xfrm>
              <a:off x="152402" y="4431268"/>
              <a:ext cx="8672944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Hệ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quả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2. Cho                      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                     ta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được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:</a:t>
              </a:r>
            </a:p>
            <a:p>
              <a:endParaRPr lang="en-US" sz="28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2800" dirty="0"/>
            </a:p>
          </p:txBody>
        </p:sp>
        <p:graphicFrame>
          <p:nvGraphicFramePr>
            <p:cNvPr id="11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19261755"/>
                </p:ext>
              </p:extLst>
            </p:nvPr>
          </p:nvGraphicFramePr>
          <p:xfrm>
            <a:off x="2438400" y="4483100"/>
            <a:ext cx="18161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57" name="Equation" r:id="rId11" imgW="1815840" imgH="393480" progId="Equation.DSMT4">
                    <p:embed/>
                  </p:oleObj>
                </mc:Choice>
                <mc:Fallback>
                  <p:oleObj name="Equation" r:id="rId11" imgW="1815840" imgH="3934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438400" y="4483100"/>
                          <a:ext cx="18161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358949"/>
                </p:ext>
              </p:extLst>
            </p:nvPr>
          </p:nvGraphicFramePr>
          <p:xfrm>
            <a:off x="4876800" y="4495800"/>
            <a:ext cx="16891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58" name="Equation" r:id="rId13" imgW="1688760" imgH="393480" progId="Equation.DSMT4">
                    <p:embed/>
                  </p:oleObj>
                </mc:Choice>
                <mc:Fallback>
                  <p:oleObj name="Equation" r:id="rId13" imgW="1688760" imgH="3934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4876800" y="4495800"/>
                          <a:ext cx="16891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85804496"/>
                </p:ext>
              </p:extLst>
            </p:nvPr>
          </p:nvGraphicFramePr>
          <p:xfrm>
            <a:off x="2590800" y="5092700"/>
            <a:ext cx="36068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59" name="Equation" r:id="rId15" imgW="3606480" imgH="393480" progId="Equation.DSMT4">
                    <p:embed/>
                  </p:oleObj>
                </mc:Choice>
                <mc:Fallback>
                  <p:oleObj name="Equation" r:id="rId15" imgW="3606480" imgH="3934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590800" y="5092700"/>
                          <a:ext cx="36068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03300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4. Cho X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Y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ngẫu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430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6358119"/>
              </p:ext>
            </p:extLst>
          </p:nvPr>
        </p:nvGraphicFramePr>
        <p:xfrm>
          <a:off x="1752600" y="977900"/>
          <a:ext cx="29845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" name="Equation" r:id="rId3" imgW="2984400" imgH="393480" progId="Equation.DSMT4">
                  <p:embed/>
                </p:oleObj>
              </mc:Choice>
              <mc:Fallback>
                <p:oleObj name="Equation" r:id="rId3" imgW="29844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52600" y="977900"/>
                        <a:ext cx="298450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609600" y="1752600"/>
            <a:ext cx="8077200" cy="1384995"/>
            <a:chOff x="609600" y="1752600"/>
            <a:chExt cx="8077200" cy="1384995"/>
          </a:xfrm>
        </p:grpSpPr>
        <p:sp>
          <p:nvSpPr>
            <p:cNvPr id="7" name="Rectangle 6"/>
            <p:cNvSpPr/>
            <p:nvPr/>
          </p:nvSpPr>
          <p:spPr>
            <a:xfrm>
              <a:off x="609600" y="1752600"/>
              <a:ext cx="80772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Định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lí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5.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Nếu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a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 b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là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hằng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số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thì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endParaRPr lang="en-US" sz="2800" dirty="0" smtClean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sz="2800" dirty="0">
                <a:latin typeface="+mj-lt"/>
              </a:endParaRPr>
            </a:p>
          </p:txBody>
        </p:sp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88397334"/>
                </p:ext>
              </p:extLst>
            </p:nvPr>
          </p:nvGraphicFramePr>
          <p:xfrm>
            <a:off x="2209800" y="2362200"/>
            <a:ext cx="25019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72" name="Equation" r:id="rId5" imgW="2501640" imgH="431640" progId="Equation.DSMT4">
                    <p:embed/>
                  </p:oleObj>
                </mc:Choice>
                <mc:Fallback>
                  <p:oleObj name="Equation" r:id="rId5" imgW="2501640" imgH="4316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209800" y="2362200"/>
                          <a:ext cx="2501900" cy="431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Group 14"/>
          <p:cNvGrpSpPr/>
          <p:nvPr/>
        </p:nvGrpSpPr>
        <p:grpSpPr>
          <a:xfrm>
            <a:off x="609600" y="3137595"/>
            <a:ext cx="6705600" cy="523220"/>
            <a:chOff x="609600" y="3137595"/>
            <a:chExt cx="6705600" cy="523220"/>
          </a:xfrm>
        </p:grpSpPr>
        <p:sp>
          <p:nvSpPr>
            <p:cNvPr id="9" name="Rectangle 8"/>
            <p:cNvSpPr/>
            <p:nvPr/>
          </p:nvSpPr>
          <p:spPr>
            <a:xfrm>
              <a:off x="609600" y="3137595"/>
              <a:ext cx="67056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Hệ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quả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1. Cho a=1 ta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được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  <a:endParaRPr lang="en-US" dirty="0"/>
            </a:p>
          </p:txBody>
        </p:sp>
        <p:graphicFrame>
          <p:nvGraphicFramePr>
            <p:cNvPr id="10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72289512"/>
                </p:ext>
              </p:extLst>
            </p:nvPr>
          </p:nvGraphicFramePr>
          <p:xfrm>
            <a:off x="4775200" y="3225800"/>
            <a:ext cx="19304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73" name="Equation" r:id="rId7" imgW="1930320" imgH="431640" progId="Equation.DSMT4">
                    <p:embed/>
                  </p:oleObj>
                </mc:Choice>
                <mc:Fallback>
                  <p:oleObj name="Equation" r:id="rId7" imgW="1930320" imgH="4316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775200" y="3225800"/>
                          <a:ext cx="1930400" cy="431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Group 15"/>
          <p:cNvGrpSpPr/>
          <p:nvPr/>
        </p:nvGrpSpPr>
        <p:grpSpPr>
          <a:xfrm>
            <a:off x="609600" y="4202668"/>
            <a:ext cx="6781800" cy="523220"/>
            <a:chOff x="609600" y="4202668"/>
            <a:chExt cx="6781800" cy="523220"/>
          </a:xfrm>
        </p:grpSpPr>
        <p:sp>
          <p:nvSpPr>
            <p:cNvPr id="12" name="Rectangle 11"/>
            <p:cNvSpPr/>
            <p:nvPr/>
          </p:nvSpPr>
          <p:spPr>
            <a:xfrm>
              <a:off x="609600" y="4202668"/>
              <a:ext cx="661701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Hệ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quả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2. 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Cho 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b=0 </a:t>
              </a:r>
              <a:r>
                <a:rPr lang="en-US" sz="2800" dirty="0">
                  <a:latin typeface="Times New Roman" pitchFamily="18" charset="0"/>
                  <a:cs typeface="Times New Roman" pitchFamily="18" charset="0"/>
                </a:rPr>
                <a:t>ta </a:t>
              </a:r>
              <a:r>
                <a:rPr lang="en-US" sz="2800" dirty="0" err="1">
                  <a:latin typeface="Times New Roman" pitchFamily="18" charset="0"/>
                  <a:cs typeface="Times New Roman" pitchFamily="18" charset="0"/>
                </a:rPr>
                <a:t>được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en-US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dirty="0"/>
            </a:p>
          </p:txBody>
        </p:sp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13259462"/>
                </p:ext>
              </p:extLst>
            </p:nvPr>
          </p:nvGraphicFramePr>
          <p:xfrm>
            <a:off x="4991100" y="4292600"/>
            <a:ext cx="24003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74" name="Equation" r:id="rId9" imgW="2400120" imgH="431640" progId="Equation.DSMT4">
                    <p:embed/>
                  </p:oleObj>
                </mc:Choice>
                <mc:Fallback>
                  <p:oleObj name="Equation" r:id="rId9" imgW="2400120" imgH="4316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991100" y="4292600"/>
                          <a:ext cx="2400300" cy="431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53009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526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vi-VN" dirty="0" smtClean="0"/>
              <a:t> 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838200" y="1143000"/>
            <a:ext cx="7924800" cy="1815882"/>
            <a:chOff x="838200" y="1143000"/>
            <a:chExt cx="7924800" cy="1815882"/>
          </a:xfrm>
        </p:grpSpPr>
        <p:sp>
          <p:nvSpPr>
            <p:cNvPr id="5" name="TextBox 4"/>
            <p:cNvSpPr txBox="1"/>
            <p:nvPr/>
          </p:nvSpPr>
          <p:spPr>
            <a:xfrm flipH="1">
              <a:off x="838200" y="1143000"/>
              <a:ext cx="792480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Định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lý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6.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Nếu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X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Y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là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biến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ngẫu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nhiên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với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phân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phối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xác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suất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là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             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thì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:</a:t>
              </a:r>
            </a:p>
            <a:p>
              <a:endParaRPr lang="en-US" sz="28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n-US" sz="2800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2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06775183"/>
                </p:ext>
              </p:extLst>
            </p:nvPr>
          </p:nvGraphicFramePr>
          <p:xfrm>
            <a:off x="4140200" y="1676400"/>
            <a:ext cx="1041400" cy="393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5" name="Equation" r:id="rId3" imgW="1041120" imgH="393480" progId="Equation.DSMT4">
                    <p:embed/>
                  </p:oleObj>
                </mc:Choice>
                <mc:Fallback>
                  <p:oleObj name="Equation" r:id="rId3" imgW="1041120" imgH="3934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140200" y="1676400"/>
                          <a:ext cx="1041400" cy="393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91858211"/>
                </p:ext>
              </p:extLst>
            </p:nvPr>
          </p:nvGraphicFramePr>
          <p:xfrm>
            <a:off x="2736850" y="2209800"/>
            <a:ext cx="36703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6" name="Equation" r:id="rId5" imgW="3670200" imgH="431640" progId="Equation.DSMT4">
                    <p:embed/>
                  </p:oleObj>
                </mc:Choice>
                <mc:Fallback>
                  <p:oleObj name="Equation" r:id="rId5" imgW="3670200" imgH="4316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736850" y="2209800"/>
                          <a:ext cx="3670300" cy="431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Group 9"/>
          <p:cNvGrpSpPr/>
          <p:nvPr/>
        </p:nvGrpSpPr>
        <p:grpSpPr>
          <a:xfrm>
            <a:off x="990600" y="3286780"/>
            <a:ext cx="7924800" cy="1384995"/>
            <a:chOff x="990600" y="3286780"/>
            <a:chExt cx="7924800" cy="1384995"/>
          </a:xfrm>
        </p:grpSpPr>
        <p:sp>
          <p:nvSpPr>
            <p:cNvPr id="6" name="TextBox 5"/>
            <p:cNvSpPr txBox="1"/>
            <p:nvPr/>
          </p:nvSpPr>
          <p:spPr>
            <a:xfrm flipH="1">
              <a:off x="990600" y="3286780"/>
              <a:ext cx="792480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Hệ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quả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Nếu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X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Y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là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hai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biến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ngẫu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nhiên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độc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lập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sz="2800" dirty="0" err="1" smtClean="0">
                  <a:latin typeface="Times New Roman" pitchFamily="18" charset="0"/>
                  <a:cs typeface="Times New Roman" pitchFamily="18" charset="0"/>
                </a:rPr>
                <a:t>thì</a:t>
              </a:r>
              <a:r>
                <a:rPr lang="en-US" sz="2800" dirty="0" smtClean="0">
                  <a:latin typeface="Times New Roman" pitchFamily="18" charset="0"/>
                  <a:cs typeface="Times New Roman" pitchFamily="18" charset="0"/>
                </a:rPr>
                <a:t>: </a:t>
              </a:r>
            </a:p>
            <a:p>
              <a:r>
                <a:rPr lang="vi-VN" sz="2800" dirty="0" smtClean="0">
                  <a:latin typeface="+mj-lt"/>
                </a:rPr>
                <a:t> </a:t>
              </a:r>
              <a:endParaRPr lang="en-US" sz="2800" dirty="0">
                <a:latin typeface="+mj-lt"/>
              </a:endParaRPr>
            </a:p>
          </p:txBody>
        </p:sp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6206656"/>
                </p:ext>
              </p:extLst>
            </p:nvPr>
          </p:nvGraphicFramePr>
          <p:xfrm>
            <a:off x="1676400" y="3835400"/>
            <a:ext cx="2501900" cy="4318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7" name="Equation" r:id="rId7" imgW="2501640" imgH="431640" progId="Equation.DSMT4">
                    <p:embed/>
                  </p:oleObj>
                </mc:Choice>
                <mc:Fallback>
                  <p:oleObj name="Equation" r:id="rId7" imgW="2501640" imgH="43164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676400" y="3835400"/>
                          <a:ext cx="2501900" cy="4318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6416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Chebyshev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534400" cy="5257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suất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ngẫu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khoảng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k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lệch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chẩn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xung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          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Tức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0" indent="0">
              <a:buNone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828800" y="2247900"/>
            <a:ext cx="4622800" cy="1333500"/>
            <a:chOff x="1828800" y="2247900"/>
            <a:chExt cx="4622800" cy="1333500"/>
          </a:xfrm>
        </p:grpSpPr>
        <p:graphicFrame>
          <p:nvGraphicFramePr>
            <p:cNvPr id="4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89697729"/>
                </p:ext>
              </p:extLst>
            </p:nvPr>
          </p:nvGraphicFramePr>
          <p:xfrm>
            <a:off x="3429000" y="2247900"/>
            <a:ext cx="1066800" cy="342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3" name="Equation" r:id="rId3" imgW="1066680" imgH="342720" progId="Equation.DSMT4">
                    <p:embed/>
                  </p:oleObj>
                </mc:Choice>
                <mc:Fallback>
                  <p:oleObj name="Equation" r:id="rId3" imgW="1066680" imgH="34272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429000" y="2247900"/>
                          <a:ext cx="1066800" cy="342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899689872"/>
                </p:ext>
              </p:extLst>
            </p:nvPr>
          </p:nvGraphicFramePr>
          <p:xfrm>
            <a:off x="1828800" y="2743200"/>
            <a:ext cx="4622800" cy="838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4" name="Equation" r:id="rId5" imgW="4622760" imgH="838080" progId="Equation.DSMT4">
                    <p:embed/>
                  </p:oleObj>
                </mc:Choice>
                <mc:Fallback>
                  <p:oleObj name="Equation" r:id="rId5" imgW="4622760" imgH="83808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828800" y="2743200"/>
                          <a:ext cx="4622800" cy="838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78675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vi-VN" dirty="0"/>
              <a:t> </a:t>
            </a:r>
            <a:endParaRPr lang="en-US" dirty="0"/>
          </a:p>
          <a:p>
            <a:pPr marL="0" indent="0" algn="ctr">
              <a:buNone/>
            </a:pPr>
            <a:r>
              <a:rPr lang="en-US" sz="4100" b="1" dirty="0" smtClean="0">
                <a:latin typeface="Times New Roman" pitchFamily="18" charset="0"/>
                <a:cs typeface="Times New Roman" pitchFamily="18" charset="0"/>
              </a:rPr>
              <a:t>KẾT </a:t>
            </a:r>
            <a:r>
              <a:rPr lang="en-US" sz="4100" b="1" dirty="0">
                <a:latin typeface="Times New Roman" pitchFamily="18" charset="0"/>
                <a:cs typeface="Times New Roman" pitchFamily="18" charset="0"/>
              </a:rPr>
              <a:t>LUẬN</a:t>
            </a:r>
            <a:endParaRPr lang="en-US" sz="41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b="1" dirty="0"/>
              <a:t> </a:t>
            </a:r>
            <a:endParaRPr lang="en-US" dirty="0"/>
          </a:p>
          <a:p>
            <a:pPr marL="0" indent="0">
              <a:buNone/>
            </a:pP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bổ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vọng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ngẫu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Chebyshev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 Do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ví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dụ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bày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muốn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trích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cáo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0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588</TotalTime>
  <Words>347</Words>
  <Application>Microsoft Office PowerPoint</Application>
  <PresentationFormat>On-screen Show (4:3)</PresentationFormat>
  <Paragraphs>55</Paragraphs>
  <Slides>10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Office Theme</vt:lpstr>
      <vt:lpstr>MathType 6.0 Equation</vt:lpstr>
      <vt:lpstr>PowerPoint Presentation</vt:lpstr>
      <vt:lpstr>PowerPoint Presentation</vt:lpstr>
      <vt:lpstr> </vt:lpstr>
      <vt:lpstr> </vt:lpstr>
      <vt:lpstr>PowerPoint Presentation</vt:lpstr>
      <vt:lpstr>Định lí 4. Cho X và Y là hai biến ngẫu nhiên độc lập. Khi đó: </vt:lpstr>
      <vt:lpstr>PowerPoint Presentation</vt:lpstr>
      <vt:lpstr>II. Định lí Chebyshev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Minh Long</dc:creator>
  <cp:lastModifiedBy>Minh Long</cp:lastModifiedBy>
  <cp:revision>50</cp:revision>
  <dcterms:created xsi:type="dcterms:W3CDTF">2006-08-16T00:00:00Z</dcterms:created>
  <dcterms:modified xsi:type="dcterms:W3CDTF">2019-12-25T17:44:04Z</dcterms:modified>
</cp:coreProperties>
</file>