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71" r:id="rId13"/>
    <p:sldId id="270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F00EF1-3159-494D-9356-E0845EF9F6B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2DB0B5-8235-43F5-A64D-30CCC4AE6719}">
      <dgm:prSet custT="1"/>
      <dgm:sp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THỰC TIỄN XÂY DỰNG ĐỀ C</a:t>
          </a:r>
          <a:r>
            <a:rPr lang="vi-VN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</a:t>
          </a:r>
          <a:r>
            <a: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ƠNG HỌC PHẦN TRONG CH</a:t>
          </a:r>
          <a:r>
            <a:rPr lang="vi-VN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</a:t>
          </a:r>
          <a:r>
            <a: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ƠNG TRÌNH ĐÀO TẠO</a:t>
          </a:r>
        </a:p>
      </dgm:t>
    </dgm:pt>
    <dgm:pt modelId="{D58A7710-9292-422D-90A4-65E3DADC8BD5}" type="parTrans" cxnId="{9CBC7F23-6BF4-4C57-AFFC-A8B1FD4F2A30}">
      <dgm:prSet/>
      <dgm:spPr/>
      <dgm:t>
        <a:bodyPr/>
        <a:lstStyle/>
        <a:p>
          <a:endParaRPr lang="en-US"/>
        </a:p>
      </dgm:t>
    </dgm:pt>
    <dgm:pt modelId="{79041BF9-7AD8-4C4D-AFF9-E369209C9D1F}" type="sibTrans" cxnId="{9CBC7F23-6BF4-4C57-AFFC-A8B1FD4F2A30}">
      <dgm:prSet/>
      <dgm:spPr/>
      <dgm:t>
        <a:bodyPr/>
        <a:lstStyle/>
        <a:p>
          <a:endParaRPr lang="en-US"/>
        </a:p>
      </dgm:t>
    </dgm:pt>
    <dgm:pt modelId="{2BF83A9D-B15D-4362-9A1F-CE5738F69C37}">
      <dgm:prSet custT="1"/>
      <dgm:sp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YÊU CẦU CHUYỂN ĐỔI ĐÀO TẠO THEO ĐỊNH H</a:t>
          </a:r>
          <a:r>
            <a:rPr lang="vi-VN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</a:t>
          </a:r>
          <a:r>
            <a: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ỚNG CDIO</a:t>
          </a:r>
        </a:p>
      </dgm:t>
    </dgm:pt>
    <dgm:pt modelId="{0AD64647-049E-4D34-BD36-31F26D2EDC99}" type="parTrans" cxnId="{CD143E87-75DA-4B45-854F-4ACD52151B9E}">
      <dgm:prSet/>
      <dgm:spPr/>
      <dgm:t>
        <a:bodyPr/>
        <a:lstStyle/>
        <a:p>
          <a:endParaRPr lang="en-US"/>
        </a:p>
      </dgm:t>
    </dgm:pt>
    <dgm:pt modelId="{7E1C5BFC-BC5B-42F1-9902-792B65C6B91F}" type="sibTrans" cxnId="{CD143E87-75DA-4B45-854F-4ACD52151B9E}">
      <dgm:prSet/>
      <dgm:spPr/>
      <dgm:t>
        <a:bodyPr/>
        <a:lstStyle/>
        <a:p>
          <a:endParaRPr lang="en-US"/>
        </a:p>
      </dgm:t>
    </dgm:pt>
    <dgm:pt modelId="{D7CD50F8-D267-4B14-8363-7465920D298F}">
      <dgm:prSet custT="1"/>
      <dgm:sp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VAI TRÒ CỦA HỌC PHẦN KINH TẾ HỌC VI MÔ ĐỐI VỚI VIỆC THỰC HIỆN CĐR CH</a:t>
          </a:r>
          <a:r>
            <a:rPr lang="vi-VN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</a:t>
          </a:r>
          <a:r>
            <a: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ƠNG TRÌNH ĐÀO TẠO</a:t>
          </a:r>
        </a:p>
      </dgm:t>
    </dgm:pt>
    <dgm:pt modelId="{B9E808B2-94FB-46E7-90F0-FEA431D2154E}" type="parTrans" cxnId="{4548278F-45B1-4E13-B250-E7FF698A2FFF}">
      <dgm:prSet/>
      <dgm:spPr/>
      <dgm:t>
        <a:bodyPr/>
        <a:lstStyle/>
        <a:p>
          <a:endParaRPr lang="en-US"/>
        </a:p>
      </dgm:t>
    </dgm:pt>
    <dgm:pt modelId="{0E75CA9F-B915-40BE-A030-1B2F7EE726C9}" type="sibTrans" cxnId="{4548278F-45B1-4E13-B250-E7FF698A2FFF}">
      <dgm:prSet/>
      <dgm:spPr/>
      <dgm:t>
        <a:bodyPr/>
        <a:lstStyle/>
        <a:p>
          <a:endParaRPr lang="en-US"/>
        </a:p>
      </dgm:t>
    </dgm:pt>
    <dgm:pt modelId="{62C40217-3BEE-4636-8BFD-76207DED152A}" type="pres">
      <dgm:prSet presAssocID="{FAF00EF1-3159-494D-9356-E0845EF9F6B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95CF97A-CE4C-4E57-9B5E-2503E47996CE}" type="pres">
      <dgm:prSet presAssocID="{C02DB0B5-8235-43F5-A64D-30CCC4AE6719}" presName="horFlow" presStyleCnt="0"/>
      <dgm:spPr/>
    </dgm:pt>
    <dgm:pt modelId="{03BC25C6-5B5A-4206-B5F8-84522F5FA643}" type="pres">
      <dgm:prSet presAssocID="{C02DB0B5-8235-43F5-A64D-30CCC4AE6719}" presName="bigChev" presStyleLbl="node1" presStyleIdx="0" presStyleCnt="3" custScaleX="178569"/>
      <dgm:spPr/>
    </dgm:pt>
    <dgm:pt modelId="{A3F2E396-F7CA-417C-8AF1-174079EDC006}" type="pres">
      <dgm:prSet presAssocID="{C02DB0B5-8235-43F5-A64D-30CCC4AE6719}" presName="vSp" presStyleCnt="0"/>
      <dgm:spPr/>
    </dgm:pt>
    <dgm:pt modelId="{98D3A0DF-4D52-431F-88FD-F6BE7354B861}" type="pres">
      <dgm:prSet presAssocID="{2BF83A9D-B15D-4362-9A1F-CE5738F69C37}" presName="horFlow" presStyleCnt="0"/>
      <dgm:spPr/>
    </dgm:pt>
    <dgm:pt modelId="{0C28121B-8318-40D5-8680-99AA287A0EB5}" type="pres">
      <dgm:prSet presAssocID="{2BF83A9D-B15D-4362-9A1F-CE5738F69C37}" presName="bigChev" presStyleLbl="node1" presStyleIdx="1" presStyleCnt="3" custScaleX="178569"/>
      <dgm:spPr/>
    </dgm:pt>
    <dgm:pt modelId="{59F94D58-CE9C-4A56-B51B-BDEBA40FE16D}" type="pres">
      <dgm:prSet presAssocID="{2BF83A9D-B15D-4362-9A1F-CE5738F69C37}" presName="vSp" presStyleCnt="0"/>
      <dgm:spPr/>
    </dgm:pt>
    <dgm:pt modelId="{F1DE61C8-56E7-4F05-8F17-4B547BE5A3C8}" type="pres">
      <dgm:prSet presAssocID="{D7CD50F8-D267-4B14-8363-7465920D298F}" presName="horFlow" presStyleCnt="0"/>
      <dgm:spPr/>
    </dgm:pt>
    <dgm:pt modelId="{E04F59C0-52FD-4C92-8D70-98F2E5B55630}" type="pres">
      <dgm:prSet presAssocID="{D7CD50F8-D267-4B14-8363-7465920D298F}" presName="bigChev" presStyleLbl="node1" presStyleIdx="2" presStyleCnt="3" custScaleX="178569"/>
      <dgm:spPr/>
    </dgm:pt>
  </dgm:ptLst>
  <dgm:cxnLst>
    <dgm:cxn modelId="{EEE5CD17-C63B-4A2F-9D80-B094F10D3ACA}" type="presOf" srcId="{D7CD50F8-D267-4B14-8363-7465920D298F}" destId="{E04F59C0-52FD-4C92-8D70-98F2E5B55630}" srcOrd="0" destOrd="0" presId="urn:microsoft.com/office/officeart/2005/8/layout/lProcess3"/>
    <dgm:cxn modelId="{92BC6D23-B152-4DAB-BE83-25560673D56E}" type="presOf" srcId="{FAF00EF1-3159-494D-9356-E0845EF9F6B8}" destId="{62C40217-3BEE-4636-8BFD-76207DED152A}" srcOrd="0" destOrd="0" presId="urn:microsoft.com/office/officeart/2005/8/layout/lProcess3"/>
    <dgm:cxn modelId="{9CBC7F23-6BF4-4C57-AFFC-A8B1FD4F2A30}" srcId="{FAF00EF1-3159-494D-9356-E0845EF9F6B8}" destId="{C02DB0B5-8235-43F5-A64D-30CCC4AE6719}" srcOrd="0" destOrd="0" parTransId="{D58A7710-9292-422D-90A4-65E3DADC8BD5}" sibTransId="{79041BF9-7AD8-4C4D-AFF9-E369209C9D1F}"/>
    <dgm:cxn modelId="{CD143E87-75DA-4B45-854F-4ACD52151B9E}" srcId="{FAF00EF1-3159-494D-9356-E0845EF9F6B8}" destId="{2BF83A9D-B15D-4362-9A1F-CE5738F69C37}" srcOrd="1" destOrd="0" parTransId="{0AD64647-049E-4D34-BD36-31F26D2EDC99}" sibTransId="{7E1C5BFC-BC5B-42F1-9902-792B65C6B91F}"/>
    <dgm:cxn modelId="{4548278F-45B1-4E13-B250-E7FF698A2FFF}" srcId="{FAF00EF1-3159-494D-9356-E0845EF9F6B8}" destId="{D7CD50F8-D267-4B14-8363-7465920D298F}" srcOrd="2" destOrd="0" parTransId="{B9E808B2-94FB-46E7-90F0-FEA431D2154E}" sibTransId="{0E75CA9F-B915-40BE-A030-1B2F7EE726C9}"/>
    <dgm:cxn modelId="{6D35878F-FC86-4A9A-B1FE-E57E04DEA0B5}" type="presOf" srcId="{C02DB0B5-8235-43F5-A64D-30CCC4AE6719}" destId="{03BC25C6-5B5A-4206-B5F8-84522F5FA643}" srcOrd="0" destOrd="0" presId="urn:microsoft.com/office/officeart/2005/8/layout/lProcess3"/>
    <dgm:cxn modelId="{CE85BA95-FE49-4763-9672-9E3B18A24AFF}" type="presOf" srcId="{2BF83A9D-B15D-4362-9A1F-CE5738F69C37}" destId="{0C28121B-8318-40D5-8680-99AA287A0EB5}" srcOrd="0" destOrd="0" presId="urn:microsoft.com/office/officeart/2005/8/layout/lProcess3"/>
    <dgm:cxn modelId="{CD471D05-40E4-4967-8360-C3D6F746581D}" type="presParOf" srcId="{62C40217-3BEE-4636-8BFD-76207DED152A}" destId="{D95CF97A-CE4C-4E57-9B5E-2503E47996CE}" srcOrd="0" destOrd="0" presId="urn:microsoft.com/office/officeart/2005/8/layout/lProcess3"/>
    <dgm:cxn modelId="{585B00EC-36EA-4D7A-AFE0-9A7ABD06D9B5}" type="presParOf" srcId="{D95CF97A-CE4C-4E57-9B5E-2503E47996CE}" destId="{03BC25C6-5B5A-4206-B5F8-84522F5FA643}" srcOrd="0" destOrd="0" presId="urn:microsoft.com/office/officeart/2005/8/layout/lProcess3"/>
    <dgm:cxn modelId="{6464450D-77B1-42F3-86D1-5FE72F867CE1}" type="presParOf" srcId="{62C40217-3BEE-4636-8BFD-76207DED152A}" destId="{A3F2E396-F7CA-417C-8AF1-174079EDC006}" srcOrd="1" destOrd="0" presId="urn:microsoft.com/office/officeart/2005/8/layout/lProcess3"/>
    <dgm:cxn modelId="{7EE12EF7-9AFC-4185-8753-51A90DC23ACD}" type="presParOf" srcId="{62C40217-3BEE-4636-8BFD-76207DED152A}" destId="{98D3A0DF-4D52-431F-88FD-F6BE7354B861}" srcOrd="2" destOrd="0" presId="urn:microsoft.com/office/officeart/2005/8/layout/lProcess3"/>
    <dgm:cxn modelId="{9356C287-F681-4FAA-8AAF-AC0AD4E0931A}" type="presParOf" srcId="{98D3A0DF-4D52-431F-88FD-F6BE7354B861}" destId="{0C28121B-8318-40D5-8680-99AA287A0EB5}" srcOrd="0" destOrd="0" presId="urn:microsoft.com/office/officeart/2005/8/layout/lProcess3"/>
    <dgm:cxn modelId="{465B5827-576B-4189-A53B-5ACB13E30233}" type="presParOf" srcId="{62C40217-3BEE-4636-8BFD-76207DED152A}" destId="{59F94D58-CE9C-4A56-B51B-BDEBA40FE16D}" srcOrd="3" destOrd="0" presId="urn:microsoft.com/office/officeart/2005/8/layout/lProcess3"/>
    <dgm:cxn modelId="{BBBBE250-9367-4717-954B-8903CE2DD3D6}" type="presParOf" srcId="{62C40217-3BEE-4636-8BFD-76207DED152A}" destId="{F1DE61C8-56E7-4F05-8F17-4B547BE5A3C8}" srcOrd="4" destOrd="0" presId="urn:microsoft.com/office/officeart/2005/8/layout/lProcess3"/>
    <dgm:cxn modelId="{8A6B49C1-953D-4CBE-83CE-E5AC7C8593BD}" type="presParOf" srcId="{F1DE61C8-56E7-4F05-8F17-4B547BE5A3C8}" destId="{E04F59C0-52FD-4C92-8D70-98F2E5B55630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BC25C6-5B5A-4206-B5F8-84522F5FA643}">
      <dsp:nvSpPr>
        <dsp:cNvPr id="0" name=""/>
        <dsp:cNvSpPr/>
      </dsp:nvSpPr>
      <dsp:spPr>
        <a:xfrm>
          <a:off x="126857" y="1671"/>
          <a:ext cx="7632985" cy="1709811"/>
        </a:xfrm>
        <a:prstGeom prst="chevron">
          <a:avLst/>
        </a:prstGeom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THỰC TIỄN XÂY DỰNG ĐỀ C</a:t>
          </a:r>
          <a:r>
            <a:rPr lang="vi-VN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</a:t>
          </a:r>
          <a:r>
            <a:rPr lang="en-US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ƠNG HỌC PHẦN TRONG CH</a:t>
          </a:r>
          <a:r>
            <a:rPr lang="vi-VN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</a:t>
          </a:r>
          <a:r>
            <a:rPr lang="en-US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ƠNG TRÌNH ĐÀO TẠO</a:t>
          </a:r>
        </a:p>
      </dsp:txBody>
      <dsp:txXfrm>
        <a:off x="981763" y="1671"/>
        <a:ext cx="5923174" cy="1709811"/>
      </dsp:txXfrm>
    </dsp:sp>
    <dsp:sp modelId="{0C28121B-8318-40D5-8680-99AA287A0EB5}">
      <dsp:nvSpPr>
        <dsp:cNvPr id="0" name=""/>
        <dsp:cNvSpPr/>
      </dsp:nvSpPr>
      <dsp:spPr>
        <a:xfrm>
          <a:off x="126857" y="1950857"/>
          <a:ext cx="7632985" cy="1709811"/>
        </a:xfrm>
        <a:prstGeom prst="chevron">
          <a:avLst/>
        </a:prstGeom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YÊU CẦU CHUYỂN ĐỔI ĐÀO TẠO THEO ĐỊNH H</a:t>
          </a:r>
          <a:r>
            <a:rPr lang="vi-VN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</a:t>
          </a:r>
          <a:r>
            <a:rPr lang="en-US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ỚNG CDIO</a:t>
          </a:r>
        </a:p>
      </dsp:txBody>
      <dsp:txXfrm>
        <a:off x="981763" y="1950857"/>
        <a:ext cx="5923174" cy="1709811"/>
      </dsp:txXfrm>
    </dsp:sp>
    <dsp:sp modelId="{E04F59C0-52FD-4C92-8D70-98F2E5B55630}">
      <dsp:nvSpPr>
        <dsp:cNvPr id="0" name=""/>
        <dsp:cNvSpPr/>
      </dsp:nvSpPr>
      <dsp:spPr>
        <a:xfrm>
          <a:off x="126857" y="3900043"/>
          <a:ext cx="7632985" cy="1709811"/>
        </a:xfrm>
        <a:prstGeom prst="chevron">
          <a:avLst/>
        </a:prstGeom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VAI TRÒ CỦA HỌC PHẦN KINH TẾ HỌC VI MÔ ĐỐI VỚI VIỆC THỰC HIỆN CĐR CH</a:t>
          </a:r>
          <a:r>
            <a:rPr lang="vi-VN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Ư</a:t>
          </a:r>
          <a:r>
            <a:rPr lang="en-US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ƠNG TRÌNH ĐÀO TẠO</a:t>
          </a:r>
        </a:p>
      </dsp:txBody>
      <dsp:txXfrm>
        <a:off x="981763" y="3900043"/>
        <a:ext cx="5923174" cy="1709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44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78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2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0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0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74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43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4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94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4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6514D-C255-4266-81E4-56ECED20EA91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77585-145D-428E-AB85-3F8D8B0B8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4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24B7-095C-44D6-B62D-F0871E25C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3208"/>
            <a:ext cx="7772400" cy="12647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vi-V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ỜNG ĐẠI HỌC MỎ ĐỊA CHẤT</a:t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KHOA KINH TẾ QUẢN TRỊ KINH DOANH</a:t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BỘ MÔN KINH TẾ C</a:t>
            </a:r>
            <a:r>
              <a:rPr lang="vi-V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SỞ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BCBCC-AAB9-4861-B24C-D9CF3363F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11166"/>
            <a:ext cx="9144000" cy="5273626"/>
          </a:xfrm>
        </p:spPr>
        <p:txBody>
          <a:bodyPr>
            <a:normAutofit fontScale="92500" lnSpcReduction="10000"/>
          </a:bodyPr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3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BÁO CÁO HỌC THUẬT</a:t>
            </a:r>
          </a:p>
          <a:p>
            <a:pPr>
              <a:lnSpc>
                <a:spcPct val="153000"/>
              </a:lnSpc>
            </a:pP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XÂY DỰNG ĐỀ C</a:t>
            </a:r>
            <a:r>
              <a:rPr lang="vi-VN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ƠNG HỌC PHẦN </a:t>
            </a:r>
          </a:p>
          <a:p>
            <a:pPr>
              <a:lnSpc>
                <a:spcPct val="153000"/>
              </a:lnSpc>
            </a:pP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KINH TẾ HỌC VI MÔ THEO H</a:t>
            </a:r>
            <a:r>
              <a:rPr lang="vi-VN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ỚNG TIẾP CẬN CDIO</a:t>
            </a:r>
          </a:p>
          <a:p>
            <a:endParaRPr lang="en-US" dirty="0"/>
          </a:p>
          <a:p>
            <a:endParaRPr lang="en-US" dirty="0"/>
          </a:p>
          <a:p>
            <a:pPr algn="r"/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Loan</a:t>
            </a:r>
          </a:p>
          <a:p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189337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48AB-AD86-4314-8BC8-DE098E7AF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247"/>
            <a:ext cx="7886700" cy="73215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TÍNH CẤP THIẾT CỦA ĐỀ TÀI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A619D6E-C487-498C-AD73-2BD310AD09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344550"/>
              </p:ext>
            </p:extLst>
          </p:nvPr>
        </p:nvGraphicFramePr>
        <p:xfrm>
          <a:off x="628650" y="914400"/>
          <a:ext cx="7886700" cy="5611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414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BC25C6-5B5A-4206-B5F8-84522F5FA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3BC25C6-5B5A-4206-B5F8-84522F5FA6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28121B-8318-40D5-8680-99AA287A0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0C28121B-8318-40D5-8680-99AA287A0E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4F59C0-52FD-4C92-8D70-98F2E5B55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E04F59C0-52FD-4C92-8D70-98F2E5B556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829C5-65DF-4612-83C5-3A715BAD6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85011"/>
            <a:ext cx="7886700" cy="629492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vi-V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Mục tiêu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cương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Kinh tế học vi mô theo định hướng phát triển năng lực người 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Nhiệm vụ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Hệ thống hóa cơ sở lý luận về hệ thống đào tạo tiếp cận CDIO.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học phần Kinh tế học vi mô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cương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học phần Kinh tế học vi mô theo hướng tiếp cận CDIO.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vi-V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Về nội dung: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cương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học phần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CDIO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Kinh tế học vi mô, thuộc chương trình đào tạo ngành Quản trị Kinh doanh, Khoa kinh tế, trường đại học Mỏ Địa Chất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Về thời gian: đề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được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 – 2020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và triển khai thực hiện trong giai đoạn 20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-2022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89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29755-5B71-4209-A78B-18F576B0B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68525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CHƯƠNG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LÝ LUẬN VỀ MÔ HÌNH ĐÀO TẠO CDIO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B6D44-54B2-40D0-8AA5-757403195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5406"/>
            <a:ext cx="7886700" cy="5031557"/>
          </a:xfrm>
        </p:spPr>
        <p:txBody>
          <a:bodyPr/>
          <a:lstStyle/>
          <a:p>
            <a:pPr marL="0" indent="0">
              <a:buNone/>
            </a:pPr>
            <a:r>
              <a:rPr lang="vi-VN" sz="2400" dirty="0">
                <a:latin typeface="+mj-lt"/>
              </a:rPr>
              <a:t>CDIO là chữ viết tắt của các từ: </a:t>
            </a: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vi-VN" sz="2400" dirty="0">
                <a:latin typeface="+mj-lt"/>
              </a:rPr>
              <a:t>Conceive - hình thành ý tưởng</a:t>
            </a:r>
            <a:r>
              <a:rPr lang="en-US" sz="2400" dirty="0">
                <a:latin typeface="+mj-lt"/>
              </a:rPr>
              <a:t>;</a:t>
            </a:r>
          </a:p>
          <a:p>
            <a:pPr marL="0" indent="0">
              <a:buNone/>
            </a:pPr>
            <a:r>
              <a:rPr lang="vi-VN" sz="2400" dirty="0">
                <a:latin typeface="+mj-lt"/>
              </a:rPr>
              <a:t>Design - thiết kế</a:t>
            </a:r>
            <a:r>
              <a:rPr lang="en-US" sz="2400" dirty="0">
                <a:latin typeface="+mj-lt"/>
              </a:rPr>
              <a:t>;</a:t>
            </a:r>
          </a:p>
          <a:p>
            <a:pPr marL="0" indent="0">
              <a:buNone/>
            </a:pPr>
            <a:r>
              <a:rPr lang="vi-VN" sz="2400" dirty="0">
                <a:latin typeface="+mj-lt"/>
              </a:rPr>
              <a:t>Implement – triển khai</a:t>
            </a:r>
            <a:r>
              <a:rPr lang="en-US" sz="2400" dirty="0">
                <a:latin typeface="+mj-lt"/>
              </a:rPr>
              <a:t>;</a:t>
            </a:r>
          </a:p>
          <a:p>
            <a:pPr marL="0" indent="0">
              <a:buNone/>
            </a:pPr>
            <a:r>
              <a:rPr lang="vi-VN" sz="2400" dirty="0">
                <a:latin typeface="+mj-lt"/>
              </a:rPr>
              <a:t>Operate - vận hành</a:t>
            </a:r>
            <a:r>
              <a:rPr lang="en-US" sz="2400" dirty="0">
                <a:latin typeface="+mj-lt"/>
              </a:rPr>
              <a:t>.</a:t>
            </a:r>
            <a:endParaRPr lang="en-US" sz="2400" i="1" dirty="0">
              <a:latin typeface="+mj-lt"/>
            </a:endParaRPr>
          </a:p>
          <a:p>
            <a:pPr marL="0" indent="0" algn="just">
              <a:buNone/>
            </a:pPr>
            <a:r>
              <a:rPr lang="vi-VN" sz="2400" i="1" dirty="0">
                <a:latin typeface="+mj-lt"/>
              </a:rPr>
              <a:t>CDIO được hiểu là một giải pháp nâng cao chất lượng đào tạo, đáp ứng yêu cầu xã hội</a:t>
            </a:r>
            <a:r>
              <a:rPr lang="vi-VN" sz="2400" dirty="0">
                <a:latin typeface="+mj-lt"/>
              </a:rPr>
              <a:t>, trên cơ sở xác định chuẩn đầu ra, từ đó thiết kế chương trình và kế hoạch đào tạo một cách hiệu quả. </a:t>
            </a:r>
            <a:endParaRPr lang="en-US" sz="2400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74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20D54-03E6-4950-8BD6-F7867124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93653"/>
          </a:xfrm>
        </p:spPr>
        <p:txBody>
          <a:bodyPr>
            <a:normAutofit/>
          </a:bodyPr>
          <a:lstStyle/>
          <a:p>
            <a:pPr algn="ctr"/>
            <a:r>
              <a:rPr lang="vi-VN" sz="2400" b="1" dirty="0"/>
              <a:t>Mô hình đào tạo tiếp cận CDIO </a:t>
            </a:r>
            <a:endParaRPr lang="en-US" sz="24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F04BFC-A9E4-4466-A809-D8D9CAA53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66" y="1434165"/>
            <a:ext cx="8765867" cy="451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1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7B210-036E-49CE-A51A-3B7B0C502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9623"/>
            <a:ext cx="7886700" cy="53964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CDIO VÀ CHUẨN ĐẦU 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27AE3-A54A-4A61-92CF-C2BEDB29A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89272"/>
            <a:ext cx="7886700" cy="538769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Chuẩn đầu ra (CĐR) đối với những ngành đào tạo cử nhân Quản trị kinh doanh theo mô hình CDIO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được thể hiện ở 4 khối kiến thức, kỹ năng chính: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kiến thức chuyên ngành;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kỹ năng, thái độ cá nhân và nghề nghiệp,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kỹ năng, thái độ XH;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kiến thức, kỹ năng CDIO trong bối cảnh XH và doanh nghiệp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buFont typeface="Symbol" panose="05050102010706020507" pitchFamily="18" charset="2"/>
              <a:buChar char="Þ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sinh viên tốt nghiệp sẽ đạt được CDIO: hình thành ý tưởng – thiết kế ý tưởng – thực hiện – và vận hành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  <a:buFont typeface="Symbol" panose="05050102010706020507" pitchFamily="18" charset="2"/>
              <a:buChar char="Þ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Khi xây dựng xong chuẩn đầu ra, giảng viên phải tích hợp nó vào đề cương học phần của mình phụ trách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50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23725-6932-4497-80DD-51DDEFCCE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103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CÁC LỚP CỦA CĐR THEO TIẾP CẬN CDIO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2BE1E-ED6E-43B2-AB95-73CFC5B12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26157"/>
            <a:ext cx="7886700" cy="5050806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Kiến thức và phương pháp suy luận.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Các kỹ năng nghề nghiệp, kỹ năng và thái độ cá nhân.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Các kỹ năng giao tiếp: làm việc theo nhóm, truyền thông.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Hình thành nhận thức, thiết kế, triển khai và vận hành trong bối cảnh của doanh nghiệp và xã hội.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24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5B4DC-3152-45B7-BC6D-50E987305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0633"/>
            <a:ext cx="7886700" cy="60702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CĐR CTĐT VỚI HỌC PHẦN KINH TẾ HỌC VI MÔ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4ED57-4282-46D5-B1CE-4F4D13FFA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847659"/>
            <a:ext cx="8056344" cy="571677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C4.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vĩ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kê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C8.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lĩnh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Mỏ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C11.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túc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C12.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ý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sẵn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chia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18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52E0B-1AD2-4BE5-8A15-944786E52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973"/>
            <a:ext cx="7886700" cy="62711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QUY TRÌNH XÂY DỰNG ĐỀ CƯƠNG HỌC PHẦN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6A96024-7CB4-47D6-B713-5B4231EB6BA8}"/>
              </a:ext>
            </a:extLst>
          </p:cNvPr>
          <p:cNvGrpSpPr/>
          <p:nvPr/>
        </p:nvGrpSpPr>
        <p:grpSpPr>
          <a:xfrm>
            <a:off x="1453826" y="972152"/>
            <a:ext cx="6515891" cy="5506447"/>
            <a:chOff x="79512" y="0"/>
            <a:chExt cx="4826504" cy="44468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1D0EBC8-799D-44C2-A452-7142800069FF}"/>
                </a:ext>
              </a:extLst>
            </p:cNvPr>
            <p:cNvSpPr/>
            <p:nvPr/>
          </p:nvSpPr>
          <p:spPr>
            <a:xfrm>
              <a:off x="79512" y="0"/>
              <a:ext cx="2751152" cy="57237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Xác định mục tiêu của học phần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F5CD42-8E21-43D8-A06B-0482FAB5DBC1}"/>
                </a:ext>
              </a:extLst>
            </p:cNvPr>
            <p:cNvSpPr/>
            <p:nvPr/>
          </p:nvSpPr>
          <p:spPr>
            <a:xfrm>
              <a:off x="92212" y="981455"/>
              <a:ext cx="2751152" cy="57237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Học phần tiên quyết;</a:t>
              </a: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Học phần học sau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770AAC9-6C66-4900-AE03-38AA0F0D3A85}"/>
                </a:ext>
              </a:extLst>
            </p:cNvPr>
            <p:cNvSpPr/>
            <p:nvPr/>
          </p:nvSpPr>
          <p:spPr>
            <a:xfrm>
              <a:off x="92212" y="3874515"/>
              <a:ext cx="2751152" cy="57237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Xây dựng phương pháp giảng dạy và đánh giá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1C7701-5C4E-48DE-99D3-550BD9290613}"/>
                </a:ext>
              </a:extLst>
            </p:cNvPr>
            <p:cNvSpPr/>
            <p:nvPr/>
          </p:nvSpPr>
          <p:spPr>
            <a:xfrm>
              <a:off x="92212" y="1948970"/>
              <a:ext cx="2751152" cy="57237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Các chuẩn đầu ra của học phần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E367FE-7D46-4543-BF52-CD30BEA518D0}"/>
                </a:ext>
              </a:extLst>
            </p:cNvPr>
            <p:cNvSpPr/>
            <p:nvPr/>
          </p:nvSpPr>
          <p:spPr>
            <a:xfrm>
              <a:off x="79512" y="2852129"/>
              <a:ext cx="2750820" cy="57212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Xây dựng nội dung giảng dạy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9C4B2B-F753-4DBF-B2E0-B248CCBA0E90}"/>
                </a:ext>
              </a:extLst>
            </p:cNvPr>
            <p:cNvSpPr/>
            <p:nvPr/>
          </p:nvSpPr>
          <p:spPr>
            <a:xfrm>
              <a:off x="3315810" y="707590"/>
              <a:ext cx="1590206" cy="123092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07000"/>
                </a:lnSpc>
                <a:spcAft>
                  <a:spcPts val="0"/>
                </a:spcAft>
              </a:pP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Xác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định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mối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quan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hệ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tương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quan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giữa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chuẩn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đầu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ra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học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phần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và</a:t>
              </a:r>
              <a:r>
                <a:rPr lang="en-US" dirty="0"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CĐR CTĐT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EAC53D4-D069-4C88-B486-9151618341A6}"/>
                </a:ext>
              </a:extLst>
            </p:cNvPr>
            <p:cNvCxnSpPr/>
            <p:nvPr/>
          </p:nvCxnSpPr>
          <p:spPr>
            <a:xfrm flipH="1">
              <a:off x="1412130" y="584012"/>
              <a:ext cx="0" cy="413799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182C553-E9F0-4496-B3D2-DCDDAC84F545}"/>
                </a:ext>
              </a:extLst>
            </p:cNvPr>
            <p:cNvCxnSpPr/>
            <p:nvPr/>
          </p:nvCxnSpPr>
          <p:spPr>
            <a:xfrm flipH="1" flipV="1">
              <a:off x="2806810" y="1268720"/>
              <a:ext cx="485030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B6D9D64-9443-493A-8BBF-2D3A90167152}"/>
                </a:ext>
              </a:extLst>
            </p:cNvPr>
            <p:cNvCxnSpPr/>
            <p:nvPr/>
          </p:nvCxnSpPr>
          <p:spPr>
            <a:xfrm flipH="1">
              <a:off x="1424885" y="2525962"/>
              <a:ext cx="0" cy="34190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222F98E-F42C-4BC9-9901-737BB97D527B}"/>
                </a:ext>
              </a:extLst>
            </p:cNvPr>
            <p:cNvCxnSpPr/>
            <p:nvPr/>
          </p:nvCxnSpPr>
          <p:spPr>
            <a:xfrm flipH="1">
              <a:off x="1415332" y="1551453"/>
              <a:ext cx="0" cy="413385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0575C5D-C90B-41E8-A919-5804F8F18A2A}"/>
                </a:ext>
              </a:extLst>
            </p:cNvPr>
            <p:cNvCxnSpPr/>
            <p:nvPr/>
          </p:nvCxnSpPr>
          <p:spPr>
            <a:xfrm flipH="1">
              <a:off x="1415332" y="3460716"/>
              <a:ext cx="0" cy="413799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076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70B293A-B832-4983-90D0-6C6EC26876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712201"/>
              </p:ext>
            </p:extLst>
          </p:nvPr>
        </p:nvGraphicFramePr>
        <p:xfrm>
          <a:off x="587141" y="1087655"/>
          <a:ext cx="7969718" cy="5409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502">
                  <a:extLst>
                    <a:ext uri="{9D8B030D-6E8A-4147-A177-3AD203B41FA5}">
                      <a16:colId xmlns:a16="http://schemas.microsoft.com/office/drawing/2014/main" val="1215567964"/>
                    </a:ext>
                  </a:extLst>
                </a:gridCol>
                <a:gridCol w="5027869">
                  <a:extLst>
                    <a:ext uri="{9D8B030D-6E8A-4147-A177-3AD203B41FA5}">
                      <a16:colId xmlns:a16="http://schemas.microsoft.com/office/drawing/2014/main" val="4013229548"/>
                    </a:ext>
                  </a:extLst>
                </a:gridCol>
                <a:gridCol w="1786347">
                  <a:extLst>
                    <a:ext uri="{9D8B030D-6E8A-4147-A177-3AD203B41FA5}">
                      <a16:colId xmlns:a16="http://schemas.microsoft.com/office/drawing/2014/main" val="4137857904"/>
                    </a:ext>
                  </a:extLst>
                </a:gridCol>
              </a:tblGrid>
              <a:tr h="7239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Mục tiêu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 tả 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Mục tiêu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6731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(Theo CĐR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CTĐT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55978096"/>
                  </a:ext>
                </a:extLst>
              </a:tr>
              <a:tr h="646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G1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ụng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được các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kiến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cơ bản liên quan đến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hoạt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phân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tích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lựa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chọn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ưu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doanh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nghiệp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hộ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đình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chỉnh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phủ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C4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86294278"/>
                  </a:ext>
                </a:extLst>
              </a:tr>
              <a:tr h="646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Vận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dụng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kiến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phân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tích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tình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huống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giả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hoặc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doanh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nghiệp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xã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hội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C8</a:t>
                      </a:r>
                      <a:endParaRPr lang="en-US" sz="16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07991747"/>
                  </a:ext>
                </a:extLst>
              </a:tr>
              <a:tr h="12816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G3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Sử dụng kỹ năng cá nhân (lập luận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phân tích và giải quyết vấn đề, tư duy hệ thống) và kỹ năng giao tiếp (làm việc nhóm, ngoại ngữ) để tìm hiểu tài liệu và thực hiện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nhóm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kiểm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C11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59879451"/>
                  </a:ext>
                </a:extLst>
              </a:tr>
              <a:tr h="1831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G4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àm việc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lập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hoặc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theo nhóm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hiệu quả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qua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lực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phản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biện và đưa ra ý kiến cá nhân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vi-VN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hỗ trợ, chia sẻ trong việc sử dụng hiệu quả các công cụ và phương tiện hiện đại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nghiên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cứu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giải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quyết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tình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huống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liên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hoạt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nền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C12</a:t>
                      </a:r>
                      <a:endParaRPr lang="en-US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4440248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DE67EB2-0158-4F44-B2C1-10996CDBB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8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5392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Bảng 3.1. Mục tiêu của học phần Kinh tế học vi mô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71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F851E8-B352-4BDD-B0FD-B4EE1DFEA4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304459"/>
              </p:ext>
            </p:extLst>
          </p:nvPr>
        </p:nvGraphicFramePr>
        <p:xfrm>
          <a:off x="466825" y="428656"/>
          <a:ext cx="8210350" cy="6223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0535">
                  <a:extLst>
                    <a:ext uri="{9D8B030D-6E8A-4147-A177-3AD203B41FA5}">
                      <a16:colId xmlns:a16="http://schemas.microsoft.com/office/drawing/2014/main" val="2425670560"/>
                    </a:ext>
                  </a:extLst>
                </a:gridCol>
                <a:gridCol w="5804033">
                  <a:extLst>
                    <a:ext uri="{9D8B030D-6E8A-4147-A177-3AD203B41FA5}">
                      <a16:colId xmlns:a16="http://schemas.microsoft.com/office/drawing/2014/main" val="2830932039"/>
                    </a:ext>
                  </a:extLst>
                </a:gridCol>
                <a:gridCol w="1135782">
                  <a:extLst>
                    <a:ext uri="{9D8B030D-6E8A-4147-A177-3AD203B41FA5}">
                      <a16:colId xmlns:a16="http://schemas.microsoft.com/office/drawing/2014/main" val="3714441773"/>
                    </a:ext>
                  </a:extLst>
                </a:gridCol>
              </a:tblGrid>
              <a:tr h="854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CĐRH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(Theo CĐR CTĐT)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Mô tả CĐRMH (mục tiêu cụ thể)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Mức độ giảng dạy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38901" marR="389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183407"/>
                  </a:ext>
                </a:extLst>
              </a:tr>
              <a:tr h="619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G1.1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Phân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tích</a:t>
                      </a:r>
                      <a:r>
                        <a:rPr lang="vi-VN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được các khái niệm cơ bản liên quan đến hoạt động kinh tế học vi mô: cung, cầu thị trường hàng hóa, yếu tố sản xuất, lợi ích, chi phí, lợi nhuận….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T,U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768289"/>
                  </a:ext>
                </a:extLst>
              </a:tr>
              <a:tr h="464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G1.2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Áp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dụng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nội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dung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nguyên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tắc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phân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tích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lựa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chọn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kinh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tế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tối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ưu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của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doanh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nghiệp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hộ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gia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chính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phủ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T,U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880730"/>
                  </a:ext>
                </a:extLst>
              </a:tr>
              <a:tr h="623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G2.1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Chuẩn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hóa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khái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niệm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liên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đến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hoạt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động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kinh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tế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học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vi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mô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: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cung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cầu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thị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trường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hàng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hóa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yếu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tố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sản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xuất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lợi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ích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chi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phí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lợi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nhuận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….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T,U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212085"/>
                  </a:ext>
                </a:extLst>
              </a:tr>
              <a:tr h="623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G2.2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Vận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dụng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nội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dung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phân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tích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nguyên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tắc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lựa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chọn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kinh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tế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tối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ưu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trong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giải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quyết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huống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thực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tế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hoặc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giả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định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liên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đến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hoạt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động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DN/HGĐ/CP.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227475"/>
                  </a:ext>
                </a:extLst>
              </a:tr>
              <a:tr h="3064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G2.3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ra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quyết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định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kinh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tế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tối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ưu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trong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huống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đặt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ra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với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bối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cảnh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cụ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thể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997151"/>
                  </a:ext>
                </a:extLst>
              </a:tr>
              <a:tr h="464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G3.1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Sử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dụng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kỹ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năng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phối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hợp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phản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biện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hợp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làm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việc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trong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quá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tìm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hiểu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liệu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làm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tập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T,U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317739"/>
                  </a:ext>
                </a:extLst>
              </a:tr>
              <a:tr h="3064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G3.2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Sử dụng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kỹ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năng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tư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duy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độc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lập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trong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quá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tìm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hiểu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liệu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làm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tập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nhân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T,U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053065"/>
                  </a:ext>
                </a:extLst>
              </a:tr>
              <a:tr h="464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G3.3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Sử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dụng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kỹ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năng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tư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duy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tổng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hợp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phân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tích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huống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trong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quá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nghiên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cứu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làm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149940"/>
                  </a:ext>
                </a:extLst>
              </a:tr>
              <a:tr h="464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Có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tinh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thần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trách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nhiệm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hợp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làm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việc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trong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quá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tìm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hiểu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liệu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làm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tập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53493"/>
                  </a:ext>
                </a:extLst>
              </a:tr>
              <a:tr h="464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Hỗ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trợ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chia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sẻ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kinh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nghiệm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thông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tin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cho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thành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viên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trong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quá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tìm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hiểu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liệu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làm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bài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tập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nhóm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694706"/>
                  </a:ext>
                </a:extLst>
              </a:tr>
              <a:tr h="464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  <a:r>
                        <a:rPr lang="vi-VN" sz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ra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được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ý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kiến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nhân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hoặc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phản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biện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về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các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tình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huống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lựa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chọn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kinh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tế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tối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ưu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của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DN/HGĐ/CP.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T, U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01" marR="38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08393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1E39E9B-2D30-45B6-9640-CFB21BBE9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676" y="28546"/>
            <a:ext cx="465864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vi-V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Bảng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kumimoji="0" lang="vi-V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2.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Chuẩn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đầu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ra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phần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4325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DC08A-F723-42C0-A75D-5AC997B16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9623"/>
            <a:ext cx="7886700" cy="5877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NỘI DUNG HỌC PHẦN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5668310-B799-457E-8933-0AE4B62272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168601"/>
              </p:ext>
            </p:extLst>
          </p:nvPr>
        </p:nvGraphicFramePr>
        <p:xfrm>
          <a:off x="405765" y="770021"/>
          <a:ext cx="8332469" cy="5915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4517">
                  <a:extLst>
                    <a:ext uri="{9D8B030D-6E8A-4147-A177-3AD203B41FA5}">
                      <a16:colId xmlns:a16="http://schemas.microsoft.com/office/drawing/2014/main" val="3615643076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781765891"/>
                    </a:ext>
                  </a:extLst>
                </a:gridCol>
                <a:gridCol w="173255">
                  <a:extLst>
                    <a:ext uri="{9D8B030D-6E8A-4147-A177-3AD203B41FA5}">
                      <a16:colId xmlns:a16="http://schemas.microsoft.com/office/drawing/2014/main" val="96073149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803941454"/>
                    </a:ext>
                  </a:extLst>
                </a:gridCol>
                <a:gridCol w="3115577">
                  <a:extLst>
                    <a:ext uri="{9D8B030D-6E8A-4147-A177-3AD203B41FA5}">
                      <a16:colId xmlns:a16="http://schemas.microsoft.com/office/drawing/2014/main" val="3477372382"/>
                    </a:ext>
                  </a:extLst>
                </a:gridCol>
              </a:tblGrid>
              <a:tr h="447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933283"/>
                  </a:ext>
                </a:extLst>
              </a:tr>
              <a:tr h="866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Những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vấn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phí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527999"/>
                  </a:ext>
                </a:extLst>
              </a:tr>
              <a:tr h="866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cầu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lơi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nhuân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doanh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nghiệp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961692"/>
                  </a:ext>
                </a:extLst>
              </a:tr>
              <a:tr h="558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bằng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thị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nhóm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chữa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895453"/>
                  </a:ext>
                </a:extLst>
              </a:tr>
              <a:tr h="571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hệ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giãn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cạnh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hảo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438707"/>
                  </a:ext>
                </a:extLst>
              </a:tr>
              <a:tr h="708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nhóm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chữa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độc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quyền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bán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122688"/>
                  </a:ext>
                </a:extLst>
              </a:tr>
              <a:tr h="866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hành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dùng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Trục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trặc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chế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thị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trò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chính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phủ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30557"/>
                  </a:ext>
                </a:extLst>
              </a:tr>
              <a:tr h="4577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Kiểm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giữa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kỳ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nhóm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chữa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781374"/>
                  </a:ext>
                </a:extLst>
              </a:tr>
              <a:tr h="571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xuất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doanh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nghiệp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593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63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6B71D42-DDE2-4FA2-83D6-542A5EDE46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348924"/>
              </p:ext>
            </p:extLst>
          </p:nvPr>
        </p:nvGraphicFramePr>
        <p:xfrm>
          <a:off x="290140" y="708821"/>
          <a:ext cx="8563719" cy="5945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827">
                  <a:extLst>
                    <a:ext uri="{9D8B030D-6E8A-4147-A177-3AD203B41FA5}">
                      <a16:colId xmlns:a16="http://schemas.microsoft.com/office/drawing/2014/main" val="3113936849"/>
                    </a:ext>
                  </a:extLst>
                </a:gridCol>
                <a:gridCol w="1529492">
                  <a:extLst>
                    <a:ext uri="{9D8B030D-6E8A-4147-A177-3AD203B41FA5}">
                      <a16:colId xmlns:a16="http://schemas.microsoft.com/office/drawing/2014/main" val="247569032"/>
                    </a:ext>
                  </a:extLst>
                </a:gridCol>
                <a:gridCol w="2089728">
                  <a:extLst>
                    <a:ext uri="{9D8B030D-6E8A-4147-A177-3AD203B41FA5}">
                      <a16:colId xmlns:a16="http://schemas.microsoft.com/office/drawing/2014/main" val="2202864720"/>
                    </a:ext>
                  </a:extLst>
                </a:gridCol>
                <a:gridCol w="1125239">
                  <a:extLst>
                    <a:ext uri="{9D8B030D-6E8A-4147-A177-3AD203B41FA5}">
                      <a16:colId xmlns:a16="http://schemas.microsoft.com/office/drawing/2014/main" val="1456548029"/>
                    </a:ext>
                  </a:extLst>
                </a:gridCol>
                <a:gridCol w="2407531">
                  <a:extLst>
                    <a:ext uri="{9D8B030D-6E8A-4147-A177-3AD203B41FA5}">
                      <a16:colId xmlns:a16="http://schemas.microsoft.com/office/drawing/2014/main" val="683354454"/>
                    </a:ext>
                  </a:extLst>
                </a:gridCol>
                <a:gridCol w="875902">
                  <a:extLst>
                    <a:ext uri="{9D8B030D-6E8A-4147-A177-3AD203B41FA5}">
                      <a16:colId xmlns:a16="http://schemas.microsoft.com/office/drawing/2014/main" val="1553462464"/>
                    </a:ext>
                  </a:extLst>
                </a:gridCol>
              </a:tblGrid>
              <a:tr h="2991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Tuần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Nội dung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CĐRMH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Hoạt động dạy và học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</a:t>
                      </a: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ánh giá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060509"/>
                  </a:ext>
                </a:extLst>
              </a:tr>
              <a:tr h="1383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Những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vấn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Khái niệm kinh tế học vi mô;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lựa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chọn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DN/CP;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Ảnh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hưởng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hình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luật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tới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lựa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chọn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DN/CP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G1.1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G4.1, G4.2, 4.3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Dạy: Thuyết giảng, đặt câu hỏi.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ở lớp: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chép</a:t>
                      </a: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trả lời câu hỏi.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ở nhà: Đọc tài liệu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BT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nhóm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 tập nhóm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649928"/>
                  </a:ext>
                </a:extLst>
              </a:tr>
              <a:tr h="918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cầu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cung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cầu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G3.2, G3.3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Dạy: Thuyết giảng, đặt câu hỏi.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ở lớp: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chép</a:t>
                      </a: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trả lời câu hỏi.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ở nhà: Đọc tài liệu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nhân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 tập cá nhân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587442"/>
                  </a:ext>
                </a:extLst>
              </a:tr>
              <a:tr h="10737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 đề 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Cân bằng thị trường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 Khái niệm trạng thái cân bẳng thị trường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 Thay đổi điểm cân bẳng;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3.3. Kiểm soát giá của chính phủ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G2.1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G3.1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G4.1, G4.2, 4.3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Dạy: Thuyết giảng, cho ví dụ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ở lớp: Ghi chép, trả lời câu hỏi, làm bài tập.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ở nhà: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Đọc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tài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liệu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nhóm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nhóm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108809"/>
                  </a:ext>
                </a:extLst>
              </a:tr>
              <a:tr h="918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Chuyên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thuyết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giãn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niệm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giãn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giãn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cầu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giãn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cung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G1.1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G2.1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G3.1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G4.1, G4.2, 4.3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Dạy: Thuyết giảng, cho ví dụ, cho bài tập.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ở lớp: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chép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</a:t>
                      </a: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rả lời câu hỏi, làm bài tập.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vi-VN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ở nhà: Đọc tài liệu, làm bài tập nhóm.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nhóm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45" marR="4284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6263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31A382ED-D150-44BE-8D8F-D80A0E0FC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21" y="204131"/>
            <a:ext cx="86863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vi-V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Bảng 3.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3.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Nội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dung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dạy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và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phần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69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A292D9C-13CD-475A-807F-CAF24FB2F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47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</TotalTime>
  <Words>2091</Words>
  <Application>Microsoft Office PowerPoint</Application>
  <PresentationFormat>On-screen Show (4:3)</PresentationFormat>
  <Paragraphs>236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Times New Roman</vt:lpstr>
      <vt:lpstr>Office Theme</vt:lpstr>
      <vt:lpstr>TRƯỜNG ĐẠI HỌC MỎ ĐỊA CHẤT KHOA KINH TẾ QUẢN TRỊ KINH DOANH BỘ MÔN KINH TẾ CƠ SỞ</vt:lpstr>
      <vt:lpstr>TÍNH CẤP THIẾT CỦA ĐỀ TÀI</vt:lpstr>
      <vt:lpstr>PowerPoint Presentation</vt:lpstr>
      <vt:lpstr>CHƯƠNG 1. LÝ LUẬN VỀ MÔ HÌNH ĐÀO TẠO CDIO</vt:lpstr>
      <vt:lpstr>Mô hình đào tạo tiếp cận CDIO </vt:lpstr>
      <vt:lpstr>CDIO VÀ CHUẨN ĐẦU RA</vt:lpstr>
      <vt:lpstr>CÁC LỚP CỦA CĐR THEO TIẾP CẬN CDIO</vt:lpstr>
      <vt:lpstr>CĐR CTĐT VỚI HỌC PHẦN KINH TẾ HỌC VI MÔ</vt:lpstr>
      <vt:lpstr>QUY TRÌNH XÂY DỰNG ĐỀ CƯƠNG HỌC PHẦN</vt:lpstr>
      <vt:lpstr>PowerPoint Presentation</vt:lpstr>
      <vt:lpstr>PowerPoint Presentation</vt:lpstr>
      <vt:lpstr>NỘI DUNG HỌC PHẦN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TRƯỜNG ĐẠI HỌC MỎ ĐỊA CHẤT KHOA KINH TẾ QUẢN TRỊ KINH DOANH BỘ MÔN KINH TẾ CƠ SỞ</dc:title>
  <dc:creator>hongloan nguyen</dc:creator>
  <cp:lastModifiedBy>hongloan nguyen</cp:lastModifiedBy>
  <cp:revision>11</cp:revision>
  <dcterms:created xsi:type="dcterms:W3CDTF">2019-12-29T10:59:34Z</dcterms:created>
  <dcterms:modified xsi:type="dcterms:W3CDTF">2019-12-30T02:05:48Z</dcterms:modified>
</cp:coreProperties>
</file>