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57" r:id="rId4"/>
    <p:sldId id="262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1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881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45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1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460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070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304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64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7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70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708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23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C970E-83C8-4242-98A7-F93E039BF16F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FB12C-578F-4A71-B372-45551F6D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8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685800" y="685800"/>
                <a:ext cx="7772400" cy="1470025"/>
              </a:xfrm>
            </p:spPr>
            <p:txBody>
              <a:bodyPr>
                <a:noAutofit/>
              </a:bodyPr>
              <a:lstStyle/>
              <a:p>
                <a:r>
                  <a:rPr lang="en-US" sz="3600" b="1" dirty="0" smtClean="0"/>
                  <a:t>SỰ TỒN TẠI TẬP HÚT TOÀN CỤC TRONG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b="1" i="1">
                            <a:latin typeface="Cambria Math"/>
                          </a:rPr>
                          <m:t>𝑳</m:t>
                        </m:r>
                      </m:e>
                      <m:sup>
                        <m:r>
                          <a:rPr lang="en-US" sz="36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3600" b="1" i="1">
                        <a:latin typeface="Cambria Math"/>
                      </a:rPr>
                      <m:t>(</m:t>
                    </m:r>
                    <m:r>
                      <a:rPr lang="en-US" sz="3600" b="1" i="1">
                        <a:latin typeface="Cambria Math"/>
                      </a:rPr>
                      <m:t>𝛀</m:t>
                    </m:r>
                    <m:r>
                      <a:rPr lang="en-US" sz="36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3600" b="1" dirty="0"/>
                  <a:t> ĐỐI VỚI PHƯƠNG TRÌNH PHẢN ỨNG - KHUẾCH TÁN PHI TUYẾN</a:t>
                </a:r>
                <a:endParaRPr lang="en-US" sz="3600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685800" y="685800"/>
                <a:ext cx="7772400" cy="1470025"/>
              </a:xfrm>
              <a:blipFill rotWithShape="1">
                <a:blip r:embed="rId2"/>
                <a:stretch>
                  <a:fillRect l="-1804" t="-15768" r="-3059" b="-253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200400"/>
            <a:ext cx="6400800" cy="1752600"/>
          </a:xfrm>
        </p:spPr>
        <p:txBody>
          <a:bodyPr/>
          <a:lstStyle/>
          <a:p>
            <a:r>
              <a:rPr lang="en-US" b="1" dirty="0" err="1" smtClean="0"/>
              <a:t>Chương</a:t>
            </a:r>
            <a:r>
              <a:rPr lang="en-US" b="1" dirty="0" smtClean="0"/>
              <a:t> 1.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CÁC KIẾN THỨC CHUẨN BỊ</a:t>
            </a:r>
          </a:p>
          <a:p>
            <a:r>
              <a:rPr lang="en-US" b="1" dirty="0" err="1" smtClean="0"/>
              <a:t>Chương</a:t>
            </a:r>
            <a:r>
              <a:rPr lang="en-US" b="1" dirty="0" smtClean="0"/>
              <a:t> 2.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61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3400"/>
            <a:ext cx="7772400" cy="57150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MỞ ĐẦU 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đạo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riêng</a:t>
            </a:r>
            <a:r>
              <a:rPr lang="en-US" dirty="0"/>
              <a:t>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phi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,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nghiên</a:t>
            </a:r>
            <a:r>
              <a:rPr lang="en-US" dirty="0"/>
              <a:t> </a:t>
            </a:r>
            <a:r>
              <a:rPr lang="en-US" dirty="0" err="1"/>
              <a:t>cứu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,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nghiên</a:t>
            </a:r>
            <a:r>
              <a:rPr lang="en-US" dirty="0"/>
              <a:t> </a:t>
            </a:r>
            <a:r>
              <a:rPr lang="en-US" dirty="0" err="1"/>
              <a:t>cứu</a:t>
            </a:r>
            <a:r>
              <a:rPr lang="en-US" dirty="0"/>
              <a:t> </a:t>
            </a:r>
            <a:r>
              <a:rPr lang="en-US" dirty="0" err="1"/>
              <a:t>dáng</a:t>
            </a:r>
            <a:r>
              <a:rPr lang="en-US" dirty="0"/>
              <a:t> </a:t>
            </a:r>
            <a:r>
              <a:rPr lang="en-US" dirty="0" err="1"/>
              <a:t>điệu</a:t>
            </a:r>
            <a:r>
              <a:rPr lang="en-US" dirty="0"/>
              <a:t> </a:t>
            </a:r>
            <a:r>
              <a:rPr lang="en-US" dirty="0" err="1"/>
              <a:t>tiệm</a:t>
            </a:r>
            <a:r>
              <a:rPr lang="en-US" dirty="0"/>
              <a:t> </a:t>
            </a:r>
            <a:r>
              <a:rPr lang="en-US" dirty="0" err="1"/>
              <a:t>cận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nghiệm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vô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ta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xu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lai</a:t>
            </a:r>
            <a:r>
              <a:rPr lang="en-US" dirty="0"/>
              <a:t>,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đạt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mong</a:t>
            </a:r>
            <a:r>
              <a:rPr lang="en-US" dirty="0"/>
              <a:t> </a:t>
            </a:r>
            <a:r>
              <a:rPr lang="en-US" dirty="0" err="1"/>
              <a:t>muốn</a:t>
            </a:r>
            <a:r>
              <a:rPr lang="en-US" dirty="0"/>
              <a:t>.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thuyết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nghiện</a:t>
            </a:r>
            <a:r>
              <a:rPr lang="en-US" dirty="0"/>
              <a:t> </a:t>
            </a:r>
            <a:r>
              <a:rPr lang="en-US" dirty="0" err="1"/>
              <a:t>cứu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hút</a:t>
            </a:r>
            <a:r>
              <a:rPr lang="en-US" dirty="0"/>
              <a:t>.</a:t>
            </a:r>
          </a:p>
          <a:p>
            <a:r>
              <a:rPr lang="en-US" dirty="0"/>
              <a:t> </a:t>
            </a:r>
          </a:p>
          <a:p>
            <a:r>
              <a:rPr lang="en-US" b="1" dirty="0" err="1"/>
              <a:t>Hà</a:t>
            </a:r>
            <a:r>
              <a:rPr lang="en-US" b="1" dirty="0"/>
              <a:t> </a:t>
            </a:r>
            <a:r>
              <a:rPr lang="en-US" b="1" dirty="0" err="1"/>
              <a:t>Nội</a:t>
            </a:r>
            <a:r>
              <a:rPr lang="en-US" b="1" dirty="0"/>
              <a:t>, </a:t>
            </a:r>
            <a:r>
              <a:rPr lang="en-US" b="1" dirty="0" err="1"/>
              <a:t>tháng</a:t>
            </a:r>
            <a:r>
              <a:rPr lang="en-US" b="1" dirty="0"/>
              <a:t> 1-2019</a:t>
            </a:r>
            <a:endParaRPr lang="en-US" dirty="0"/>
          </a:p>
          <a:p>
            <a:r>
              <a:rPr lang="en-US" b="1" i="1" dirty="0"/>
              <a:t> </a:t>
            </a:r>
            <a:endParaRPr lang="en-US" dirty="0"/>
          </a:p>
          <a:p>
            <a:r>
              <a:rPr lang="en-US" b="1" i="1" dirty="0" err="1"/>
              <a:t>Ths</a:t>
            </a:r>
            <a:r>
              <a:rPr lang="en-US" b="1" i="1" dirty="0"/>
              <a:t>. </a:t>
            </a:r>
            <a:r>
              <a:rPr lang="en-US" b="1" i="1" dirty="0" err="1"/>
              <a:t>Nguyễn</a:t>
            </a:r>
            <a:r>
              <a:rPr lang="en-US" b="1" i="1" dirty="0"/>
              <a:t> </a:t>
            </a:r>
            <a:r>
              <a:rPr lang="en-US" b="1" i="1" dirty="0" err="1"/>
              <a:t>Thị</a:t>
            </a:r>
            <a:r>
              <a:rPr lang="en-US" b="1" i="1" dirty="0"/>
              <a:t> </a:t>
            </a:r>
            <a:r>
              <a:rPr lang="en-US" b="1" i="1" dirty="0" err="1"/>
              <a:t>Hiền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440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9224" y="54851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Chương</a:t>
            </a:r>
            <a:r>
              <a:rPr lang="en-US" b="1" dirty="0"/>
              <a:t> 1.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CÁC KIẾN THỨC CHUẨN BỊ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685800" y="1600200"/>
                <a:ext cx="7924800" cy="5410200"/>
              </a:xfrm>
            </p:spPr>
            <p:txBody>
              <a:bodyPr>
                <a:normAutofit fontScale="55000" lnSpcReduction="20000"/>
              </a:bodyPr>
              <a:lstStyle/>
              <a:p>
                <a:pPr algn="l"/>
                <a:r>
                  <a:rPr lang="en-US" b="1" dirty="0"/>
                  <a:t>1. 2. </a:t>
                </a:r>
                <a:r>
                  <a:rPr lang="en-US" b="1" dirty="0" err="1"/>
                  <a:t>Bài</a:t>
                </a:r>
                <a:r>
                  <a:rPr lang="en-US" b="1" dirty="0"/>
                  <a:t> </a:t>
                </a:r>
                <a:r>
                  <a:rPr lang="en-US" b="1" dirty="0" err="1"/>
                  <a:t>toán</a:t>
                </a:r>
                <a:r>
                  <a:rPr lang="en-US" b="1" dirty="0"/>
                  <a:t> parabolic </a:t>
                </a:r>
                <a:r>
                  <a:rPr lang="en-US" b="1" dirty="0" err="1"/>
                  <a:t>nửa</a:t>
                </a:r>
                <a:r>
                  <a:rPr lang="en-US" b="1" dirty="0"/>
                  <a:t> </a:t>
                </a:r>
                <a:r>
                  <a:rPr lang="en-US" b="1" dirty="0" err="1"/>
                  <a:t>tuyến</a:t>
                </a:r>
                <a:r>
                  <a:rPr lang="en-US" b="1" dirty="0"/>
                  <a:t> </a:t>
                </a:r>
                <a:r>
                  <a:rPr lang="en-US" b="1" dirty="0" err="1"/>
                  <a:t>tính</a:t>
                </a:r>
                <a:endParaRPr lang="en-US" dirty="0"/>
              </a:p>
              <a:p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:r>
                  <a:rPr lang="en-US" dirty="0" err="1"/>
                  <a:t>bài</a:t>
                </a:r>
                <a:r>
                  <a:rPr lang="en-US" dirty="0"/>
                  <a:t> </a:t>
                </a:r>
                <a:r>
                  <a:rPr lang="en-US" dirty="0" err="1"/>
                  <a:t>này</a:t>
                </a:r>
                <a:r>
                  <a:rPr lang="en-US" dirty="0"/>
                  <a:t>, </a:t>
                </a:r>
                <a:r>
                  <a:rPr lang="en-US" dirty="0" err="1"/>
                  <a:t>chúng</a:t>
                </a:r>
                <a:r>
                  <a:rPr lang="en-US" dirty="0"/>
                  <a:t> ta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bài</a:t>
                </a:r>
                <a:r>
                  <a:rPr lang="en-US" dirty="0"/>
                  <a:t> </a:t>
                </a:r>
                <a:r>
                  <a:rPr lang="en-US" dirty="0" err="1"/>
                  <a:t>toán</a:t>
                </a:r>
                <a:r>
                  <a:rPr lang="en-US" dirty="0"/>
                  <a:t> parabolic </a:t>
                </a:r>
                <a:r>
                  <a:rPr lang="en-US" dirty="0" err="1"/>
                  <a:t>nửa</a:t>
                </a:r>
                <a:r>
                  <a:rPr lang="en-US" dirty="0"/>
                  <a:t> </a:t>
                </a:r>
                <a:r>
                  <a:rPr lang="en-US" dirty="0" err="1"/>
                  <a:t>tuyến</a:t>
                </a:r>
                <a:r>
                  <a:rPr lang="en-US" dirty="0"/>
                  <a:t> </a:t>
                </a:r>
                <a:r>
                  <a:rPr lang="en-US" dirty="0" err="1"/>
                  <a:t>tính</a:t>
                </a:r>
                <a:r>
                  <a:rPr lang="en-US" dirty="0"/>
                  <a:t> </a:t>
                </a:r>
                <a:r>
                  <a:rPr lang="en-US" dirty="0" err="1"/>
                  <a:t>sau</a:t>
                </a:r>
                <a:r>
                  <a:rPr lang="en-US" dirty="0"/>
                  <a:t> </a:t>
                </a:r>
                <a:r>
                  <a:rPr lang="en-US" dirty="0" err="1"/>
                  <a:t>trên</a:t>
                </a:r>
                <a:r>
                  <a:rPr lang="en-US" dirty="0"/>
                  <a:t> </a:t>
                </a:r>
                <a:r>
                  <a:rPr lang="en-US" dirty="0" err="1"/>
                  <a:t>miền</a:t>
                </a:r>
                <a:r>
                  <a:rPr lang="en-US" dirty="0"/>
                  <a:t> </a:t>
                </a:r>
                <a:r>
                  <a:rPr lang="en-US" dirty="0" err="1"/>
                  <a:t>bị</a:t>
                </a:r>
                <a:r>
                  <a:rPr lang="en-US" dirty="0"/>
                  <a:t> </a:t>
                </a:r>
                <a:r>
                  <a:rPr lang="en-US" dirty="0" err="1"/>
                  <a:t>chặn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/>
                      <m:t>Ω</m:t>
                    </m:r>
                    <m:r>
                      <a:rPr lang="en-US" i="1"/>
                      <m:t>⊂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𝑅</m:t>
                        </m:r>
                      </m:e>
                      <m:sup>
                        <m:r>
                          <a:rPr lang="en-US" i="1"/>
                          <m:t>𝑁</m:t>
                        </m:r>
                      </m:sup>
                    </m:sSup>
                    <m:r>
                      <a:rPr lang="en-US" i="1"/>
                      <m:t>,</m:t>
                    </m:r>
                    <m:r>
                      <a:rPr lang="en-US" i="1"/>
                      <m:t>𝑁</m:t>
                    </m:r>
                    <m:r>
                      <a:rPr lang="en-US" i="1"/>
                      <m:t>≥2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:r>
                  <a:rPr lang="en-US" dirty="0" err="1"/>
                  <a:t>biên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𝜕</m:t>
                    </m:r>
                    <m:r>
                      <m:rPr>
                        <m:sty m:val="p"/>
                      </m:rPr>
                      <a:rPr lang="en-US"/>
                      <m:t>Ω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trơn</a:t>
                </a: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/>
                          </m:ctrlPr>
                        </m:fPr>
                        <m:num>
                          <m:r>
                            <a:rPr lang="en-US" i="1"/>
                            <m:t>𝜕</m:t>
                          </m:r>
                          <m:r>
                            <a:rPr lang="en-US" i="1"/>
                            <m:t>𝑢</m:t>
                          </m:r>
                        </m:num>
                        <m:den>
                          <m:r>
                            <a:rPr lang="en-US" i="1"/>
                            <m:t>𝜕</m:t>
                          </m:r>
                          <m:r>
                            <a:rPr lang="en-US" i="1"/>
                            <m:t>𝑡</m:t>
                          </m:r>
                        </m:den>
                      </m:f>
                      <m:r>
                        <a:rPr lang="en-US" i="1"/>
                        <m:t>−</m:t>
                      </m:r>
                      <m:r>
                        <m:rPr>
                          <m:sty m:val="p"/>
                        </m:rPr>
                        <a:rPr lang="en-US"/>
                        <m:t>Δ</m:t>
                      </m:r>
                      <m:r>
                        <a:rPr lang="en-US" i="1"/>
                        <m:t>𝑢</m:t>
                      </m:r>
                      <m:r>
                        <a:rPr lang="en-US" i="1"/>
                        <m:t>+</m:t>
                      </m:r>
                      <m:r>
                        <a:rPr lang="en-US" i="1"/>
                        <m:t>𝑓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𝑢</m:t>
                          </m:r>
                        </m:e>
                      </m:d>
                      <m:r>
                        <a:rPr lang="en-US" i="1"/>
                        <m:t>+</m:t>
                      </m:r>
                      <m:r>
                        <a:rPr lang="en-US" i="1"/>
                        <m:t>𝑔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𝑥</m:t>
                          </m:r>
                        </m:e>
                      </m:d>
                      <m:r>
                        <a:rPr lang="en-US" i="1"/>
                        <m:t>=0, </m:t>
                      </m:r>
                      <m:r>
                        <a:rPr lang="en-US" i="1"/>
                        <m:t>𝑥</m:t>
                      </m:r>
                      <m:r>
                        <a:rPr lang="en-US" i="1"/>
                        <m:t>∈</m:t>
                      </m:r>
                      <m:r>
                        <m:rPr>
                          <m:sty m:val="p"/>
                        </m:rPr>
                        <a:rPr lang="en-US"/>
                        <m:t>Ω</m:t>
                      </m:r>
                      <m:r>
                        <a:rPr lang="en-US" i="1"/>
                        <m:t>,</m:t>
                      </m:r>
                      <m:r>
                        <a:rPr lang="en-US" i="1"/>
                        <m:t>𝑡</m:t>
                      </m:r>
                      <m:r>
                        <a:rPr lang="en-US" i="1"/>
                        <m:t>&gt;0,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:r>
                  <a:rPr lang="en-US" dirty="0" err="1"/>
                  <a:t>điều</a:t>
                </a:r>
                <a:r>
                  <a:rPr lang="en-US" dirty="0"/>
                  <a:t> </a:t>
                </a:r>
                <a:r>
                  <a:rPr lang="en-US" dirty="0" err="1"/>
                  <a:t>kiện</a:t>
                </a:r>
                <a:r>
                  <a:rPr lang="en-US" dirty="0"/>
                  <a:t> </a:t>
                </a:r>
                <a:r>
                  <a:rPr lang="en-US" dirty="0" err="1"/>
                  <a:t>biên</a:t>
                </a:r>
                <a:r>
                  <a:rPr lang="en-US" dirty="0"/>
                  <a:t> </a:t>
                </a:r>
                <a:r>
                  <a:rPr lang="en-US" dirty="0" err="1"/>
                  <a:t>Dirichlet</a:t>
                </a: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/>
                        <m:t>𝑢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𝑡</m:t>
                          </m:r>
                          <m:r>
                            <a:rPr lang="en-US" i="1"/>
                            <m:t>,</m:t>
                          </m:r>
                          <m:r>
                            <a:rPr lang="en-US" i="1"/>
                            <m:t>𝑥</m:t>
                          </m:r>
                        </m:e>
                      </m:d>
                      <m:r>
                        <a:rPr lang="en-US" i="1"/>
                        <m:t>=0, </m:t>
                      </m:r>
                      <m:r>
                        <a:rPr lang="en-US" i="1"/>
                        <m:t>𝑥</m:t>
                      </m:r>
                      <m:r>
                        <a:rPr lang="en-US" i="1"/>
                        <m:t>∈</m:t>
                      </m:r>
                      <m:r>
                        <a:rPr lang="en-US" i="1"/>
                        <m:t>𝜕</m:t>
                      </m:r>
                      <m:r>
                        <m:rPr>
                          <m:sty m:val="p"/>
                        </m:rPr>
                        <a:rPr lang="en-US"/>
                        <m:t>Ω</m:t>
                      </m:r>
                      <m:r>
                        <a:rPr lang="en-US" i="1"/>
                        <m:t>,</m:t>
                      </m:r>
                      <m:r>
                        <a:rPr lang="en-US" i="1"/>
                        <m:t>𝑡</m:t>
                      </m:r>
                      <m:r>
                        <a:rPr lang="en-US" i="1"/>
                        <m:t>&gt;0,</m:t>
                      </m:r>
                    </m:oMath>
                  </m:oMathPara>
                </a14:m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/>
                        <m:t>𝑢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0,</m:t>
                          </m:r>
                          <m:r>
                            <a:rPr lang="en-US" i="1"/>
                            <m:t>𝑡</m:t>
                          </m:r>
                        </m:e>
                      </m:d>
                      <m:r>
                        <a:rPr lang="en-US" i="1"/>
                        <m:t>=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𝑢</m:t>
                          </m:r>
                        </m:e>
                        <m:sub>
                          <m:r>
                            <a:rPr lang="en-US" i="1"/>
                            <m:t>𝑜</m:t>
                          </m:r>
                        </m:sub>
                      </m:sSub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𝑥</m:t>
                          </m:r>
                        </m:e>
                      </m:d>
                      <m:r>
                        <a:rPr lang="en-US" i="1"/>
                        <m:t>,</m:t>
                      </m:r>
                      <m:r>
                        <a:rPr lang="en-US" i="1"/>
                        <m:t>𝑥</m:t>
                      </m:r>
                      <m:r>
                        <a:rPr lang="en-US" i="1"/>
                        <m:t>∈</m:t>
                      </m:r>
                      <m:r>
                        <m:rPr>
                          <m:sty m:val="p"/>
                        </m:rPr>
                        <a:rPr lang="en-US"/>
                        <m:t>Ω</m:t>
                      </m:r>
                      <m:r>
                        <a:rPr lang="en-US"/>
                        <m:t>,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(1.1)</a:t>
                </a:r>
              </a:p>
              <a:p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:r>
                  <a:rPr lang="en-US" dirty="0" err="1"/>
                  <a:t>đó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𝑢</m:t>
                        </m:r>
                      </m:e>
                      <m:sub>
                        <m:r>
                          <a:rPr lang="en-US" i="1"/>
                          <m:t>𝑜</m:t>
                        </m:r>
                      </m:sub>
                    </m:sSub>
                    <m:r>
                      <a:rPr lang="en-US" i="1"/>
                      <m:t>∈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𝐿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r>
                      <a:rPr lang="en-US" i="1"/>
                      <m:t>(</m:t>
                    </m:r>
                    <m:r>
                      <m:rPr>
                        <m:sty m:val="p"/>
                      </m:rPr>
                      <a:rPr lang="en-US"/>
                      <m:t>Ω</m:t>
                    </m:r>
                    <m:r>
                      <a:rPr lang="en-US" i="1"/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cho</a:t>
                </a:r>
                <a:r>
                  <a:rPr lang="en-US" dirty="0"/>
                  <a:t> </a:t>
                </a:r>
                <a:r>
                  <a:rPr lang="en-US" dirty="0" err="1"/>
                  <a:t>trước</a:t>
                </a:r>
                <a:r>
                  <a:rPr lang="en-US" dirty="0"/>
                  <a:t>,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hạng</a:t>
                </a:r>
                <a:r>
                  <a:rPr lang="en-US" dirty="0"/>
                  <a:t> phi </a:t>
                </a:r>
                <a:r>
                  <a:rPr lang="en-US" dirty="0" err="1"/>
                  <a:t>tuyến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𝑓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và</a:t>
                </a:r>
                <a:r>
                  <a:rPr lang="en-US" dirty="0"/>
                  <a:t> </a:t>
                </a:r>
                <a:r>
                  <a:rPr lang="en-US" dirty="0" err="1"/>
                  <a:t>ngoại</a:t>
                </a:r>
                <a:r>
                  <a:rPr lang="en-US" dirty="0"/>
                  <a:t> </a:t>
                </a:r>
                <a:r>
                  <a:rPr lang="en-US" dirty="0" err="1"/>
                  <a:t>lực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𝑔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thỏa</a:t>
                </a:r>
                <a:r>
                  <a:rPr lang="en-US" dirty="0"/>
                  <a:t> </a:t>
                </a:r>
                <a:r>
                  <a:rPr lang="en-US" dirty="0" err="1"/>
                  <a:t>mãn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điều</a:t>
                </a:r>
                <a:r>
                  <a:rPr lang="en-US" dirty="0"/>
                  <a:t> </a:t>
                </a:r>
                <a:r>
                  <a:rPr lang="en-US" dirty="0" err="1"/>
                  <a:t>kiện</a:t>
                </a:r>
                <a:r>
                  <a:rPr lang="en-US" dirty="0"/>
                  <a:t> </a:t>
                </a:r>
                <a:r>
                  <a:rPr lang="en-US" dirty="0" err="1"/>
                  <a:t>sau</a:t>
                </a:r>
                <a:r>
                  <a:rPr lang="en-US" dirty="0"/>
                  <a:t>:</a:t>
                </a:r>
              </a:p>
              <a:p>
                <a:r>
                  <a:rPr lang="en-US" b="1" dirty="0"/>
                  <a:t>(F)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𝑓</m:t>
                    </m:r>
                    <m:r>
                      <a:rPr lang="en-US" i="1"/>
                      <m:t>:</m:t>
                    </m:r>
                    <m:r>
                      <a:rPr lang="en-US" i="1"/>
                      <m:t>𝑅</m:t>
                    </m:r>
                    <m:r>
                      <a:rPr lang="en-US" i="1"/>
                      <m:t>→</m:t>
                    </m:r>
                    <m:r>
                      <a:rPr lang="en-US" i="1"/>
                      <m:t>𝑅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hàm</a:t>
                </a:r>
                <a:r>
                  <a:rPr lang="en-US" dirty="0"/>
                  <a:t> </a:t>
                </a:r>
                <a:r>
                  <a:rPr lang="en-US" dirty="0" err="1"/>
                  <a:t>thuộc</a:t>
                </a:r>
                <a:r>
                  <a:rPr lang="en-US" dirty="0"/>
                  <a:t> </a:t>
                </a:r>
                <a:r>
                  <a:rPr lang="en-US" dirty="0" err="1"/>
                  <a:t>lớp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𝐶</m:t>
                        </m:r>
                      </m:e>
                      <m:sup>
                        <m:r>
                          <a:rPr lang="en-US" i="1"/>
                          <m:t>1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thỏa</a:t>
                </a:r>
                <a:r>
                  <a:rPr lang="en-US" dirty="0"/>
                  <a:t> </a:t>
                </a:r>
                <a:r>
                  <a:rPr lang="en-US" dirty="0" err="1"/>
                  <a:t>mãn</a:t>
                </a: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𝐶</m:t>
                          </m:r>
                        </m:e>
                        <m:sub>
                          <m:r>
                            <a:rPr lang="en-US" i="1"/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en-US" i="1"/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/>
                              </m:ctrlPr>
                            </m:dPr>
                            <m:e>
                              <m:r>
                                <a:rPr lang="en-US" i="1"/>
                                <m:t>𝑢</m:t>
                              </m:r>
                            </m:e>
                          </m:d>
                        </m:e>
                        <m:sup>
                          <m:r>
                            <a:rPr lang="en-US" i="1"/>
                            <m:t>𝑝</m:t>
                          </m:r>
                        </m:sup>
                      </m:sSup>
                      <m:r>
                        <a:rPr lang="en-US" i="1"/>
                        <m:t>−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𝐶</m:t>
                          </m:r>
                        </m:e>
                        <m:sub>
                          <m:r>
                            <a:rPr lang="en-US" i="1"/>
                            <m:t>𝑜</m:t>
                          </m:r>
                        </m:sub>
                      </m:sSub>
                      <m:r>
                        <a:rPr lang="en-US" i="1"/>
                        <m:t>≤</m:t>
                      </m:r>
                      <m:r>
                        <a:rPr lang="en-US" i="1"/>
                        <m:t>𝑓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𝑢</m:t>
                          </m:r>
                        </m:e>
                      </m:d>
                      <m:r>
                        <a:rPr lang="en-US" i="1"/>
                        <m:t>𝑢</m:t>
                      </m:r>
                      <m:r>
                        <a:rPr lang="en-US" i="1"/>
                        <m:t>≤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𝐶</m:t>
                          </m:r>
                        </m:e>
                        <m:sub>
                          <m:r>
                            <a:rPr lang="en-US" i="1"/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en-US" i="1"/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/>
                              </m:ctrlPr>
                            </m:dPr>
                            <m:e>
                              <m:r>
                                <a:rPr lang="en-US" i="1"/>
                                <m:t>𝑢</m:t>
                              </m:r>
                            </m:e>
                          </m:d>
                        </m:e>
                        <m:sup>
                          <m:r>
                            <a:rPr lang="en-US" i="1"/>
                            <m:t>𝑝</m:t>
                          </m:r>
                        </m:sup>
                      </m:sSup>
                      <m:r>
                        <a:rPr lang="en-US" i="1"/>
                        <m:t>+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𝐶</m:t>
                          </m:r>
                        </m:e>
                        <m:sub>
                          <m:r>
                            <a:rPr lang="en-US" i="1"/>
                            <m:t>𝑜</m:t>
                          </m:r>
                        </m:sub>
                      </m:sSub>
                      <m:r>
                        <a:rPr lang="en-US" i="1"/>
                        <m:t>, </m:t>
                      </m:r>
                      <m:r>
                        <a:rPr lang="en-US" i="1"/>
                        <m:t>𝑝</m:t>
                      </m:r>
                      <m:r>
                        <a:rPr lang="en-US" i="1"/>
                        <m:t>≥2,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(1.2)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/>
                          </m:ctrlPr>
                        </m:sSupPr>
                        <m:e>
                          <m:r>
                            <a:rPr lang="en-US" i="1"/>
                            <m:t>𝑓</m:t>
                          </m:r>
                        </m:e>
                        <m:sup>
                          <m:r>
                            <a:rPr lang="en-US" i="1"/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𝑢</m:t>
                          </m:r>
                        </m:e>
                      </m:d>
                      <m:r>
                        <a:rPr lang="en-US" i="1"/>
                        <m:t>≥−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𝐶</m:t>
                          </m:r>
                        </m:e>
                        <m:sub>
                          <m:r>
                            <a:rPr lang="en-US" i="1"/>
                            <m:t>3</m:t>
                          </m:r>
                        </m:sub>
                      </m:sSub>
                      <m:r>
                        <a:rPr lang="en-US" i="1"/>
                        <m:t> ∀</m:t>
                      </m:r>
                      <m:r>
                        <a:rPr lang="en-US" i="1"/>
                        <m:t>𝑢</m:t>
                      </m:r>
                      <m:r>
                        <a:rPr lang="en-US" i="1"/>
                        <m:t>∈</m:t>
                      </m:r>
                      <m:r>
                        <a:rPr lang="en-US" i="1"/>
                        <m:t>𝑅</m:t>
                      </m:r>
                      <m:r>
                        <a:rPr lang="en-US" i="1"/>
                        <m:t>,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(1.3)</a:t>
                </a:r>
              </a:p>
              <a:p>
                <a:r>
                  <a:rPr lang="en-US" dirty="0"/>
                  <a:t>ở </a:t>
                </a:r>
                <a:r>
                  <a:rPr lang="en-US" dirty="0" err="1"/>
                  <a:t>đó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𝐶</m:t>
                        </m:r>
                      </m:e>
                      <m:sub>
                        <m:r>
                          <a:rPr lang="en-US" i="1"/>
                          <m:t>𝑜</m:t>
                        </m:r>
                      </m:sub>
                    </m:sSub>
                    <m:r>
                      <a:rPr lang="en-US" i="1"/>
                      <m:t>,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𝐶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,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𝐶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r>
                      <a:rPr lang="en-US" i="1"/>
                      <m:t>,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𝐶</m:t>
                        </m:r>
                      </m:e>
                      <m:sub>
                        <m:r>
                          <a:rPr lang="en-US" i="1"/>
                          <m:t>3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hằng</a:t>
                </a:r>
                <a:r>
                  <a:rPr lang="en-US" dirty="0"/>
                  <a:t>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dương</a:t>
                </a:r>
                <a:r>
                  <a:rPr lang="en-US" dirty="0"/>
                  <a:t> </a:t>
                </a:r>
                <a:r>
                  <a:rPr lang="en-US" dirty="0" err="1"/>
                  <a:t>và</a:t>
                </a:r>
                <a:endParaRPr lang="en-US" dirty="0"/>
              </a:p>
              <a:p>
                <a:r>
                  <a:rPr lang="en-US" b="1" dirty="0"/>
                  <a:t>(G)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𝑔</m:t>
                    </m:r>
                    <m:r>
                      <a:rPr lang="en-US" i="1"/>
                      <m:t>∈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𝐿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Ω</m:t>
                        </m:r>
                      </m:e>
                    </m:d>
                    <m:r>
                      <a:rPr lang="en-US" i="1"/>
                      <m:t>.</m:t>
                    </m:r>
                  </m:oMath>
                </a14:m>
                <a:endParaRPr lang="en-US" dirty="0"/>
              </a:p>
              <a:p>
                <a:r>
                  <a:rPr lang="en-US" dirty="0"/>
                  <a:t>(1.4</a:t>
                </a:r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685800" y="1600200"/>
                <a:ext cx="7924800" cy="5410200"/>
              </a:xfrm>
              <a:blipFill rotWithShape="1">
                <a:blip r:embed="rId2"/>
                <a:stretch>
                  <a:fillRect l="-692" t="-1466" r="-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459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Chương</a:t>
            </a:r>
            <a:r>
              <a:rPr lang="en-US" b="1" dirty="0"/>
              <a:t> 1.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CÁC KIẾN THỨC CHUẨN BỊ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685800" y="1676400"/>
                <a:ext cx="7772400" cy="5029200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b="1" dirty="0"/>
                  <a:t>1.1  </a:t>
                </a:r>
                <a:r>
                  <a:rPr lang="en-US" b="1" dirty="0" err="1"/>
                  <a:t>Định</a:t>
                </a:r>
                <a:r>
                  <a:rPr lang="en-US" b="1" dirty="0"/>
                  <a:t> </a:t>
                </a:r>
                <a:r>
                  <a:rPr lang="en-US" b="1" dirty="0" err="1"/>
                  <a:t>nghĩa</a:t>
                </a:r>
                <a:r>
                  <a:rPr lang="en-US" b="1" dirty="0"/>
                  <a:t> 1.</a:t>
                </a:r>
                <a:r>
                  <a:rPr lang="en-US" dirty="0"/>
                  <a:t> </a:t>
                </a:r>
                <a:r>
                  <a:rPr lang="en-US" dirty="0" err="1"/>
                  <a:t>Hệ</a:t>
                </a:r>
                <a:r>
                  <a:rPr lang="en-US" dirty="0"/>
                  <a:t> </a:t>
                </a:r>
                <a:r>
                  <a:rPr lang="en-US" dirty="0" err="1"/>
                  <a:t>động</a:t>
                </a:r>
                <a:r>
                  <a:rPr lang="en-US" dirty="0"/>
                  <a:t> </a:t>
                </a:r>
                <a:r>
                  <a:rPr lang="en-US" dirty="0" err="1"/>
                  <a:t>lực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cặp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(</m:t>
                    </m:r>
                    <m:r>
                      <a:rPr lang="en-US" i="1"/>
                      <m:t>𝑋</m:t>
                    </m:r>
                    <m:r>
                      <a:rPr lang="en-US" i="1"/>
                      <m:t>,</m:t>
                    </m:r>
                    <m:r>
                      <a:rPr lang="en-US" i="1"/>
                      <m:t>𝑆</m:t>
                    </m:r>
                    <m:r>
                      <a:rPr lang="en-US" i="1"/>
                      <m:t>(</m:t>
                    </m:r>
                    <m:r>
                      <a:rPr lang="en-US" i="1"/>
                      <m:t>𝑡</m:t>
                    </m:r>
                    <m:r>
                      <a:rPr lang="en-US" i="1"/>
                      <m:t>))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gồm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</a:t>
                </a:r>
                <a:r>
                  <a:rPr lang="en-US" dirty="0" err="1"/>
                  <a:t>gian</a:t>
                </a:r>
                <a:r>
                  <a:rPr lang="en-US" dirty="0"/>
                  <a:t> metric </a:t>
                </a:r>
                <a:r>
                  <a:rPr lang="en-US" dirty="0" err="1"/>
                  <a:t>đủ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𝑋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và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họ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ánh</a:t>
                </a:r>
                <a:r>
                  <a:rPr lang="en-US" dirty="0"/>
                  <a:t> </a:t>
                </a:r>
                <a:r>
                  <a:rPr lang="en-US" dirty="0" err="1"/>
                  <a:t>xạ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,</m:t>
                    </m:r>
                    <m:r>
                      <a:rPr lang="en-US" i="1"/>
                      <m:t>𝑡</m:t>
                    </m:r>
                    <m:r>
                      <a:rPr lang="en-US" i="1"/>
                      <m:t>≥0,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𝑋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vào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𝑋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thỏa</a:t>
                </a:r>
                <a:r>
                  <a:rPr lang="en-US" dirty="0"/>
                  <a:t> </a:t>
                </a:r>
                <a:r>
                  <a:rPr lang="en-US" dirty="0" err="1"/>
                  <a:t>mãn</a:t>
                </a:r>
                <a:endParaRPr lang="en-US" dirty="0"/>
              </a:p>
              <a:p>
                <a:r>
                  <a:rPr lang="en-US" dirty="0"/>
                  <a:t>a) </a:t>
                </a:r>
                <a14:m>
                  <m:oMath xmlns:m="http://schemas.openxmlformats.org/officeDocument/2006/math"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0</m:t>
                        </m:r>
                      </m:e>
                    </m:d>
                    <m:r>
                      <a:rPr lang="en-US" i="1"/>
                      <m:t>=</m:t>
                    </m:r>
                    <m:r>
                      <a:rPr lang="en-US" i="1"/>
                      <m:t>𝐼</m:t>
                    </m:r>
                    <m:r>
                      <a:rPr lang="en-US" i="1"/>
                      <m:t>,</m:t>
                    </m:r>
                  </m:oMath>
                </a14:m>
                <a:endParaRPr lang="en-US" dirty="0"/>
              </a:p>
              <a:p>
                <a:r>
                  <a:rPr lang="en-US" dirty="0"/>
                  <a:t>b) </a:t>
                </a:r>
                <a14:m>
                  <m:oMath xmlns:m="http://schemas.openxmlformats.org/officeDocument/2006/math"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  <m:r>
                          <a:rPr lang="en-US" i="1"/>
                          <m:t>+</m:t>
                        </m:r>
                        <m:r>
                          <a:rPr lang="en-US" i="1"/>
                          <m:t>𝑠</m:t>
                        </m:r>
                      </m:e>
                    </m:d>
                    <m:r>
                      <a:rPr lang="en-US" i="1"/>
                      <m:t>=</m:t>
                    </m:r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∘</m:t>
                    </m:r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𝑠</m:t>
                        </m:r>
                      </m:e>
                    </m:d>
                    <m:r>
                      <a:rPr lang="en-US" i="1"/>
                      <m:t> ∀</m:t>
                    </m:r>
                    <m:r>
                      <a:rPr lang="en-US" i="1"/>
                      <m:t>𝑡</m:t>
                    </m:r>
                    <m:r>
                      <a:rPr lang="en-US" i="1"/>
                      <m:t>,</m:t>
                    </m:r>
                    <m:r>
                      <a:rPr lang="en-US" i="1"/>
                      <m:t>𝑠</m:t>
                    </m:r>
                    <m:r>
                      <a:rPr lang="en-US" i="1"/>
                      <m:t>≥0,</m:t>
                    </m:r>
                  </m:oMath>
                </a14:m>
                <a:endParaRPr lang="en-US" dirty="0"/>
              </a:p>
              <a:p>
                <a:r>
                  <a:rPr lang="en-US" dirty="0"/>
                  <a:t>c) </a:t>
                </a:r>
                <a14:m>
                  <m:oMath xmlns:m="http://schemas.openxmlformats.org/officeDocument/2006/math">
                    <m:r>
                      <a:rPr lang="en-US" i="1"/>
                      <m:t>∀</m:t>
                    </m:r>
                    <m:r>
                      <a:rPr lang="en-US" i="1"/>
                      <m:t>𝑡</m:t>
                    </m:r>
                    <m:r>
                      <a:rPr lang="en-US" i="1"/>
                      <m:t>≥0, </m:t>
                    </m:r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∈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𝐶</m:t>
                        </m:r>
                      </m:e>
                      <m:sup>
                        <m:r>
                          <a:rPr lang="en-US" i="1"/>
                          <m:t>𝑜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𝑋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𝑋</m:t>
                        </m:r>
                      </m:e>
                    </m:d>
                    <m:r>
                      <a:rPr lang="en-US" i="1"/>
                      <m:t>,</m:t>
                    </m:r>
                  </m:oMath>
                </a14:m>
                <a:endParaRPr lang="en-US" dirty="0"/>
              </a:p>
              <a:p>
                <a:r>
                  <a:rPr lang="en-US" dirty="0"/>
                  <a:t>d) </a:t>
                </a:r>
                <a14:m>
                  <m:oMath xmlns:m="http://schemas.openxmlformats.org/officeDocument/2006/math">
                    <m:r>
                      <a:rPr lang="en-US" i="1"/>
                      <m:t>∀</m:t>
                    </m:r>
                    <m:r>
                      <a:rPr lang="en-US" i="1"/>
                      <m:t>𝑢</m:t>
                    </m:r>
                    <m:r>
                      <a:rPr lang="en-US" i="1"/>
                      <m:t>∈</m:t>
                    </m:r>
                    <m:r>
                      <a:rPr lang="en-US" i="1"/>
                      <m:t>𝑋</m:t>
                    </m:r>
                    <m:r>
                      <a:rPr lang="en-US" i="1"/>
                      <m:t>, </m:t>
                    </m:r>
                    <m:r>
                      <a:rPr lang="en-US" i="1"/>
                      <m:t>𝑡</m:t>
                    </m:r>
                    <m:r>
                      <a:rPr lang="en-US" i="1"/>
                      <m:t>↦</m:t>
                    </m:r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𝑢</m:t>
                    </m:r>
                    <m:r>
                      <a:rPr lang="en-US" i="1"/>
                      <m:t>∈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𝐶</m:t>
                        </m:r>
                      </m:e>
                      <m:sup>
                        <m:r>
                          <a:rPr lang="en-US" i="1"/>
                          <m:t>𝑜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0,∞</m:t>
                            </m:r>
                          </m:e>
                        </m:d>
                        <m:r>
                          <a:rPr lang="en-US" i="1"/>
                          <m:t>,</m:t>
                        </m:r>
                        <m:r>
                          <a:rPr lang="en-US" i="1"/>
                          <m:t>𝑋</m:t>
                        </m:r>
                      </m:e>
                    </m:d>
                    <m:r>
                      <a:rPr lang="en-US" i="1"/>
                      <m:t>.</m:t>
                    </m:r>
                  </m:oMath>
                </a14:m>
                <a:endParaRPr lang="en-US" dirty="0"/>
              </a:p>
              <a:p>
                <a:r>
                  <a:rPr lang="en-US" dirty="0" err="1"/>
                  <a:t>Họ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ánh</a:t>
                </a:r>
                <a:r>
                  <a:rPr lang="en-US" dirty="0"/>
                  <a:t> </a:t>
                </a:r>
                <a:r>
                  <a:rPr lang="en-US" dirty="0" err="1"/>
                  <a:t>xạ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,</m:t>
                    </m:r>
                    <m:r>
                      <a:rPr lang="en-US" i="1"/>
                      <m:t>𝑡</m:t>
                    </m:r>
                    <m:r>
                      <a:rPr lang="en-US" i="1"/>
                      <m:t>≥0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gọi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nửa</a:t>
                </a:r>
                <a:r>
                  <a:rPr lang="en-US" dirty="0"/>
                  <a:t> </a:t>
                </a:r>
                <a:r>
                  <a:rPr lang="en-US" dirty="0" err="1"/>
                  <a:t>nhóm</a:t>
                </a:r>
                <a:r>
                  <a:rPr lang="en-US" dirty="0"/>
                  <a:t>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tục</a:t>
                </a:r>
                <a:r>
                  <a:rPr lang="en-US" dirty="0"/>
                  <a:t> </a:t>
                </a:r>
                <a:r>
                  <a:rPr lang="en-US" dirty="0" err="1"/>
                  <a:t>trên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𝑋</m:t>
                    </m:r>
                    <m:r>
                      <a:rPr lang="en-US" i="1"/>
                      <m:t>.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Khi</a:t>
                </a:r>
                <a:r>
                  <a:rPr lang="en-US" dirty="0"/>
                  <a:t> </a:t>
                </a:r>
                <a:r>
                  <a:rPr lang="en-US" dirty="0" err="1"/>
                  <a:t>đó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𝑋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gọi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</a:t>
                </a:r>
                <a:r>
                  <a:rPr lang="en-US" dirty="0" err="1"/>
                  <a:t>gian</a:t>
                </a:r>
                <a:r>
                  <a:rPr lang="en-US" dirty="0"/>
                  <a:t> </a:t>
                </a:r>
                <a:r>
                  <a:rPr lang="en-US" dirty="0" err="1"/>
                  <a:t>trạng</a:t>
                </a:r>
                <a:r>
                  <a:rPr lang="en-US" dirty="0"/>
                  <a:t> </a:t>
                </a:r>
                <a:r>
                  <a:rPr lang="en-US" dirty="0" err="1"/>
                  <a:t>thái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 </a:t>
                </a:r>
              </a:p>
              <a:p>
                <a:r>
                  <a:rPr lang="en-US" dirty="0"/>
                  <a:t> </a:t>
                </a:r>
                <a:r>
                  <a:rPr lang="en-US" b="1" dirty="0" err="1"/>
                  <a:t>Định</a:t>
                </a:r>
                <a:r>
                  <a:rPr lang="en-US" b="1" dirty="0"/>
                  <a:t> </a:t>
                </a:r>
                <a:r>
                  <a:rPr lang="en-US" b="1" dirty="0" err="1"/>
                  <a:t>nghĩa</a:t>
                </a:r>
                <a:r>
                  <a:rPr lang="en-US" b="1" dirty="0"/>
                  <a:t> 2.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con </a:t>
                </a:r>
                <a:r>
                  <a:rPr lang="en-US" dirty="0" err="1"/>
                  <a:t>khác</a:t>
                </a:r>
                <a:r>
                  <a:rPr lang="en-US" dirty="0"/>
                  <a:t> </a:t>
                </a:r>
                <a:r>
                  <a:rPr lang="en-US" dirty="0" err="1"/>
                  <a:t>rỗng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𝒜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X </a:t>
                </a:r>
                <a:r>
                  <a:rPr lang="en-US" dirty="0" err="1"/>
                  <a:t>gọi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</a:t>
                </a:r>
                <a:r>
                  <a:rPr lang="en-US" dirty="0" err="1"/>
                  <a:t>hút</a:t>
                </a:r>
                <a:r>
                  <a:rPr lang="en-US" dirty="0"/>
                  <a:t> </a:t>
                </a:r>
                <a:r>
                  <a:rPr lang="en-US" dirty="0" err="1"/>
                  <a:t>toàn</a:t>
                </a:r>
                <a:r>
                  <a:rPr lang="en-US" dirty="0"/>
                  <a:t> </a:t>
                </a:r>
                <a:r>
                  <a:rPr lang="en-US" dirty="0" err="1"/>
                  <a:t>cục</a:t>
                </a:r>
                <a:r>
                  <a:rPr lang="en-US" dirty="0"/>
                  <a:t> </a:t>
                </a:r>
                <a:r>
                  <a:rPr lang="en-US" dirty="0" err="1"/>
                  <a:t>đối</a:t>
                </a:r>
                <a:r>
                  <a:rPr lang="en-US" dirty="0"/>
                  <a:t> </a:t>
                </a:r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:r>
                  <a:rPr lang="en-US" dirty="0" err="1"/>
                  <a:t>hệ</a:t>
                </a:r>
                <a:r>
                  <a:rPr lang="en-US" dirty="0"/>
                  <a:t> </a:t>
                </a:r>
                <a:r>
                  <a:rPr lang="en-US" dirty="0" err="1"/>
                  <a:t>động</a:t>
                </a:r>
                <a:r>
                  <a:rPr lang="en-US" dirty="0"/>
                  <a:t> </a:t>
                </a:r>
                <a:r>
                  <a:rPr lang="en-US" dirty="0" err="1"/>
                  <a:t>lực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(</m:t>
                    </m:r>
                    <m:r>
                      <a:rPr lang="en-US" i="1"/>
                      <m:t>𝑋</m:t>
                    </m:r>
                    <m:r>
                      <a:rPr lang="en-US" i="1"/>
                      <m:t>,</m:t>
                    </m:r>
                    <m:r>
                      <a:rPr lang="en-US" i="1"/>
                      <m:t>𝑆</m:t>
                    </m:r>
                    <m:r>
                      <a:rPr lang="en-US" i="1"/>
                      <m:t>(</m:t>
                    </m:r>
                    <m:r>
                      <a:rPr lang="en-US" i="1"/>
                      <m:t>𝑡</m:t>
                    </m:r>
                    <m:r>
                      <a:rPr lang="en-US" i="1"/>
                      <m:t>))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nếu</a:t>
                </a:r>
                <a:endParaRPr lang="en-US" dirty="0"/>
              </a:p>
              <a:p>
                <a:r>
                  <a:rPr lang="en-US" dirty="0"/>
                  <a:t>a) </a:t>
                </a:r>
                <a14:m>
                  <m:oMath xmlns:m="http://schemas.openxmlformats.org/officeDocument/2006/math">
                    <m:r>
                      <a:rPr lang="en-US" i="1"/>
                      <m:t>𝒜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</a:t>
                </a:r>
                <a:r>
                  <a:rPr lang="en-US" dirty="0" err="1"/>
                  <a:t>đóng</a:t>
                </a:r>
                <a:r>
                  <a:rPr lang="en-US" dirty="0"/>
                  <a:t> </a:t>
                </a:r>
                <a:r>
                  <a:rPr lang="en-US" dirty="0" err="1"/>
                  <a:t>và</a:t>
                </a:r>
                <a:r>
                  <a:rPr lang="en-US" dirty="0"/>
                  <a:t> </a:t>
                </a:r>
                <a:r>
                  <a:rPr lang="en-US" dirty="0" err="1"/>
                  <a:t>bị</a:t>
                </a:r>
                <a:r>
                  <a:rPr lang="en-US" dirty="0"/>
                  <a:t> </a:t>
                </a:r>
                <a:r>
                  <a:rPr lang="en-US" dirty="0" err="1"/>
                  <a:t>chặn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b) </a:t>
                </a:r>
                <a14:m>
                  <m:oMath xmlns:m="http://schemas.openxmlformats.org/officeDocument/2006/math">
                    <m:r>
                      <a:rPr lang="en-US" i="1"/>
                      <m:t>𝒜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bất</a:t>
                </a:r>
                <a:r>
                  <a:rPr lang="en-US" dirty="0"/>
                  <a:t> </a:t>
                </a:r>
                <a:r>
                  <a:rPr lang="en-US" dirty="0" err="1"/>
                  <a:t>biến</a:t>
                </a:r>
                <a:r>
                  <a:rPr lang="en-US" dirty="0"/>
                  <a:t>, </a:t>
                </a:r>
                <a:r>
                  <a:rPr lang="en-US" dirty="0" err="1"/>
                  <a:t>tức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𝒜</m:t>
                    </m:r>
                    <m:r>
                      <a:rPr lang="en-US" i="1"/>
                      <m:t>=</m:t>
                    </m:r>
                    <m:r>
                      <a:rPr lang="en-US" i="1"/>
                      <m:t>𝒜</m:t>
                    </m:r>
                    <m:r>
                      <a:rPr lang="en-US" i="1"/>
                      <m:t> ∀</m:t>
                    </m:r>
                    <m:r>
                      <a:rPr lang="en-US" i="1"/>
                      <m:t>𝑡</m:t>
                    </m:r>
                    <m:r>
                      <a:rPr lang="en-US" i="1"/>
                      <m:t>&gt;0.</m:t>
                    </m:r>
                  </m:oMath>
                </a14:m>
                <a:endParaRPr lang="en-US" dirty="0"/>
              </a:p>
              <a:p>
                <a:r>
                  <a:rPr lang="en-US" dirty="0"/>
                  <a:t>c) </a:t>
                </a:r>
                <a14:m>
                  <m:oMath xmlns:m="http://schemas.openxmlformats.org/officeDocument/2006/math">
                    <m:r>
                      <a:rPr lang="en-US" i="1"/>
                      <m:t>𝒜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hút</a:t>
                </a:r>
                <a:r>
                  <a:rPr lang="en-US" dirty="0"/>
                  <a:t> </a:t>
                </a:r>
                <a:r>
                  <a:rPr lang="en-US" dirty="0" err="1"/>
                  <a:t>mọi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con </a:t>
                </a:r>
                <a:r>
                  <a:rPr lang="en-US" dirty="0" err="1"/>
                  <a:t>bị</a:t>
                </a:r>
                <a:r>
                  <a:rPr lang="en-US" dirty="0"/>
                  <a:t> </a:t>
                </a:r>
                <a:r>
                  <a:rPr lang="en-US" dirty="0" err="1"/>
                  <a:t>chặn</a:t>
                </a:r>
                <a:r>
                  <a:rPr lang="en-US" dirty="0"/>
                  <a:t> B </a:t>
                </a:r>
                <a:r>
                  <a:rPr lang="en-US" dirty="0" err="1"/>
                  <a:t>của</a:t>
                </a:r>
                <a:r>
                  <a:rPr lang="en-US" dirty="0"/>
                  <a:t> X, </a:t>
                </a:r>
                <a:r>
                  <a:rPr lang="en-US" dirty="0" err="1"/>
                  <a:t>tức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/>
                        </m:ctrlPr>
                      </m:funcPr>
                      <m:fName>
                        <m:limLow>
                          <m:limLowPr>
                            <m:ctrlPr>
                              <a:rPr lang="en-US" i="1"/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/>
                              <m:t>lim</m:t>
                            </m:r>
                          </m:e>
                          <m:lim>
                            <m:r>
                              <a:rPr lang="en-US" i="1"/>
                              <m:t>𝑡</m:t>
                            </m:r>
                            <m:r>
                              <a:rPr lang="en-US" i="1"/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i="1"/>
                          <m:t>𝑑𝑖𝑠𝑡</m:t>
                        </m:r>
                        <m:r>
                          <a:rPr lang="en-US" i="1"/>
                          <m:t>(</m:t>
                        </m:r>
                        <m:r>
                          <a:rPr lang="en-US" i="1"/>
                          <m:t>𝑆</m:t>
                        </m:r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𝑡</m:t>
                            </m:r>
                          </m:e>
                        </m:d>
                        <m:r>
                          <a:rPr lang="en-US" i="1"/>
                          <m:t>𝐵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𝒜</m:t>
                        </m:r>
                        <m:r>
                          <a:rPr lang="en-US" i="1"/>
                          <m:t>)</m:t>
                        </m:r>
                      </m:e>
                    </m:func>
                    <m:r>
                      <a:rPr lang="en-US" i="1"/>
                      <m:t>=0,</m:t>
                    </m:r>
                  </m:oMath>
                </a14:m>
                <a:endParaRPr lang="en-US" dirty="0"/>
              </a:p>
              <a:p>
                <a:r>
                  <a:rPr lang="en-US" dirty="0"/>
                  <a:t>ở </a:t>
                </a:r>
                <a:r>
                  <a:rPr lang="en-US" dirty="0" err="1"/>
                  <a:t>đó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𝑑𝑖𝑠𝑡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𝐸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𝐹</m:t>
                        </m:r>
                      </m:e>
                    </m:d>
                    <m:r>
                      <a:rPr lang="en-US" i="1"/>
                      <m:t>=</m:t>
                    </m:r>
                    <m:func>
                      <m:funcPr>
                        <m:ctrlPr>
                          <a:rPr lang="en-US" i="1"/>
                        </m:ctrlPr>
                      </m:funcPr>
                      <m:fName>
                        <m:limLow>
                          <m:limLowPr>
                            <m:ctrlPr>
                              <a:rPr lang="en-US" i="1"/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/>
                              <m:t>sup</m:t>
                            </m:r>
                          </m:e>
                          <m:lim>
                            <m:r>
                              <a:rPr lang="en-US" i="1"/>
                              <m:t>𝑎</m:t>
                            </m:r>
                            <m:r>
                              <a:rPr lang="en-US" i="1"/>
                              <m:t>∈</m:t>
                            </m:r>
                            <m:r>
                              <a:rPr lang="en-US" i="1"/>
                              <m:t>𝐸</m:t>
                            </m:r>
                          </m:lim>
                        </m:limLow>
                      </m:fName>
                      <m:e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en-US" i="1"/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/>
                                  <m:t>inf</m:t>
                                </m:r>
                              </m:e>
                              <m:lim>
                                <m:r>
                                  <a:rPr lang="en-US" i="1"/>
                                  <m:t>𝑏</m:t>
                                </m:r>
                                <m:r>
                                  <a:rPr lang="en-US" i="1"/>
                                  <m:t>∈</m:t>
                                </m:r>
                                <m:r>
                                  <a:rPr lang="en-US" i="1"/>
                                  <m:t>𝐹</m:t>
                                </m:r>
                              </m:lim>
                            </m:limLow>
                          </m:fName>
                          <m:e>
                            <m:r>
                              <a:rPr lang="en-US" i="1"/>
                              <m:t>𝑑</m:t>
                            </m:r>
                            <m:r>
                              <a:rPr lang="en-US" i="1"/>
                              <m:t>(</m:t>
                            </m:r>
                            <m:r>
                              <a:rPr lang="en-US" i="1"/>
                              <m:t>𝑎</m:t>
                            </m:r>
                            <m:r>
                              <a:rPr lang="en-US" i="1"/>
                              <m:t>,</m:t>
                            </m:r>
                            <m:r>
                              <a:rPr lang="en-US" i="1"/>
                              <m:t>𝑏</m:t>
                            </m:r>
                            <m:r>
                              <a:rPr lang="en-US" i="1"/>
                              <m:t>)</m:t>
                            </m:r>
                          </m:e>
                        </m:func>
                      </m:e>
                    </m:fun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nửa</a:t>
                </a:r>
                <a:r>
                  <a:rPr lang="en-US" dirty="0"/>
                  <a:t> </a:t>
                </a:r>
                <a:r>
                  <a:rPr lang="en-US" dirty="0" err="1"/>
                  <a:t>khoảng</a:t>
                </a:r>
                <a:r>
                  <a:rPr lang="en-US" dirty="0"/>
                  <a:t> </a:t>
                </a:r>
                <a:r>
                  <a:rPr lang="en-US" dirty="0" err="1"/>
                  <a:t>cách</a:t>
                </a:r>
                <a:r>
                  <a:rPr lang="en-US" dirty="0"/>
                  <a:t> </a:t>
                </a:r>
                <a:r>
                  <a:rPr lang="en-US" dirty="0" err="1"/>
                  <a:t>Hausdorff</a:t>
                </a:r>
                <a:r>
                  <a:rPr lang="en-US" dirty="0"/>
                  <a:t> </a:t>
                </a:r>
                <a:r>
                  <a:rPr lang="en-US" dirty="0" err="1"/>
                  <a:t>giữa</a:t>
                </a:r>
                <a:r>
                  <a:rPr lang="en-US" dirty="0"/>
                  <a:t> 2 </a:t>
                </a:r>
                <a:r>
                  <a:rPr lang="en-US" dirty="0" err="1"/>
                  <a:t>tập</a:t>
                </a:r>
                <a:r>
                  <a:rPr lang="en-US" dirty="0"/>
                  <a:t> con E </a:t>
                </a:r>
                <a:r>
                  <a:rPr lang="en-US" dirty="0" err="1"/>
                  <a:t>và</a:t>
                </a:r>
                <a:r>
                  <a:rPr lang="en-US" dirty="0"/>
                  <a:t> F </a:t>
                </a:r>
                <a:r>
                  <a:rPr lang="en-US" dirty="0" err="1"/>
                  <a:t>của</a:t>
                </a:r>
                <a:r>
                  <a:rPr lang="en-US" dirty="0"/>
                  <a:t> X. </a:t>
                </a:r>
                <a:endParaRPr lang="en-US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685800" y="1676400"/>
                <a:ext cx="7772400" cy="5029200"/>
              </a:xfrm>
              <a:blipFill rotWithShape="1">
                <a:blip r:embed="rId2"/>
                <a:stretch>
                  <a:fillRect t="-1697" r="-549" b="-4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2099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685800" y="304800"/>
                <a:ext cx="7772400" cy="1470025"/>
              </a:xfrm>
            </p:spPr>
            <p:txBody>
              <a:bodyPr>
                <a:normAutofit fontScale="90000"/>
              </a:bodyPr>
              <a:lstStyle/>
              <a:p>
                <a:r>
                  <a:rPr lang="en-US" dirty="0"/>
                  <a:t> </a:t>
                </a:r>
                <a:br>
                  <a:rPr lang="en-US" dirty="0"/>
                </a:br>
                <a:r>
                  <a:rPr lang="en-US" sz="3100" dirty="0"/>
                  <a:t>CHƯƠNG 2</a:t>
                </a:r>
                <a:br>
                  <a:rPr lang="en-US" sz="3100" dirty="0"/>
                </a:br>
                <a:r>
                  <a:rPr lang="en-US" sz="3100" b="1" dirty="0"/>
                  <a:t>SỰ TỒN TẠI TẬP HÚT TOÀN CỤC TRONG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100" b="1" i="1"/>
                        </m:ctrlPr>
                      </m:sSupPr>
                      <m:e>
                        <m:r>
                          <a:rPr lang="en-US" sz="3100" b="1" i="1"/>
                          <m:t>𝑳</m:t>
                        </m:r>
                      </m:e>
                      <m:sup>
                        <m:r>
                          <a:rPr lang="en-US" sz="3100" b="1" i="1"/>
                          <m:t>𝟐</m:t>
                        </m:r>
                      </m:sup>
                    </m:sSup>
                    <m:r>
                      <a:rPr lang="en-US" sz="3100" b="1" i="1"/>
                      <m:t>(</m:t>
                    </m:r>
                    <m:r>
                      <a:rPr lang="en-US" sz="3100" b="1" i="1"/>
                      <m:t>𝛀</m:t>
                    </m:r>
                    <m:r>
                      <a:rPr lang="en-US" sz="3100" b="1" i="1"/>
                      <m:t>)</m:t>
                    </m:r>
                  </m:oMath>
                </a14:m>
                <a:r>
                  <a:rPr lang="en-US" sz="3100" b="1" dirty="0"/>
                  <a:t> ĐỐI VỚI PHƯƠNG TRÌNH PHẢN ỨNG - KHUẾCH TÁN PHI TUYẾN</a:t>
                </a:r>
                <a:r>
                  <a:rPr lang="en-US" dirty="0"/>
                  <a:t/>
                </a:r>
                <a:br>
                  <a:rPr lang="en-US" dirty="0"/>
                </a:br>
                <a:endParaRPr lang="en-US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685800" y="304800"/>
                <a:ext cx="7772400" cy="1470025"/>
              </a:xfrm>
              <a:blipFill rotWithShape="1">
                <a:blip r:embed="rId2"/>
                <a:stretch>
                  <a:fillRect l="-1569" t="-16183" r="-2510" b="-24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990600" y="1905000"/>
                <a:ext cx="7391400" cy="4953000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định</a:t>
                </a:r>
                <a:r>
                  <a:rPr lang="en-US" dirty="0"/>
                  <a:t> </a:t>
                </a:r>
                <a:r>
                  <a:rPr lang="en-US" dirty="0" err="1"/>
                  <a:t>lý</a:t>
                </a:r>
                <a:r>
                  <a:rPr lang="en-US" dirty="0"/>
                  <a:t> 2.6 </a:t>
                </a:r>
                <a:r>
                  <a:rPr lang="en-US" dirty="0" err="1"/>
                  <a:t>cho</a:t>
                </a:r>
                <a:r>
                  <a:rPr lang="en-US" dirty="0"/>
                  <a:t> </a:t>
                </a:r>
                <a:r>
                  <a:rPr lang="en-US" dirty="0" err="1"/>
                  <a:t>phép</a:t>
                </a:r>
                <a:r>
                  <a:rPr lang="en-US" dirty="0"/>
                  <a:t> </a:t>
                </a:r>
                <a:r>
                  <a:rPr lang="en-US" dirty="0" err="1"/>
                  <a:t>chúng</a:t>
                </a:r>
                <a:r>
                  <a:rPr lang="en-US" dirty="0"/>
                  <a:t> ta </a:t>
                </a:r>
                <a:r>
                  <a:rPr lang="en-US" dirty="0" err="1"/>
                  <a:t>xây</a:t>
                </a:r>
                <a:r>
                  <a:rPr lang="en-US" dirty="0"/>
                  <a:t> </a:t>
                </a:r>
                <a:r>
                  <a:rPr lang="en-US" dirty="0" err="1"/>
                  <a:t>dựng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nửa</a:t>
                </a:r>
                <a:r>
                  <a:rPr lang="en-US" dirty="0"/>
                  <a:t> </a:t>
                </a:r>
                <a:r>
                  <a:rPr lang="en-US" dirty="0" err="1"/>
                  <a:t>nhóm</a:t>
                </a:r>
                <a:r>
                  <a:rPr lang="en-US" dirty="0"/>
                  <a:t>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tục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𝑆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: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𝐿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Ω</m:t>
                        </m:r>
                      </m:e>
                    </m:d>
                    <m:r>
                      <a:rPr lang="en-US" i="1"/>
                      <m:t>→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𝐿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Ω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:r>
                  <a:rPr lang="en-US" dirty="0" err="1"/>
                  <a:t>bài</a:t>
                </a:r>
                <a:r>
                  <a:rPr lang="en-US" dirty="0"/>
                  <a:t> </a:t>
                </a:r>
                <a:r>
                  <a:rPr lang="en-US" dirty="0" err="1"/>
                  <a:t>toán</a:t>
                </a:r>
                <a:r>
                  <a:rPr lang="en-US" dirty="0"/>
                  <a:t> (1.1) </a:t>
                </a:r>
                <a:r>
                  <a:rPr lang="en-US" dirty="0" err="1"/>
                  <a:t>như</a:t>
                </a:r>
                <a:r>
                  <a:rPr lang="en-US" dirty="0"/>
                  <a:t> </a:t>
                </a:r>
                <a:r>
                  <a:rPr lang="en-US" dirty="0" err="1"/>
                  <a:t>sau</a:t>
                </a:r>
                <a:r>
                  <a:rPr lang="en-US" dirty="0"/>
                  <a:t>: </a:t>
                </a:r>
                <a:r>
                  <a:rPr lang="en-US" dirty="0" err="1"/>
                  <a:t>đặt</a:t>
                </a: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/>
                        <m:t>𝑆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𝑡</m:t>
                          </m:r>
                        </m:e>
                      </m:d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𝑢</m:t>
                          </m:r>
                        </m:e>
                        <m:sub>
                          <m:r>
                            <a:rPr lang="en-US" i="1"/>
                            <m:t>𝑜</m:t>
                          </m:r>
                        </m:sub>
                      </m:sSub>
                      <m:r>
                        <a:rPr lang="en-US" i="1"/>
                        <m:t>≔</m:t>
                      </m:r>
                      <m:r>
                        <a:rPr lang="en-US" i="1"/>
                        <m:t>𝑢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:r>
                  <a:rPr lang="en-US" dirty="0" err="1"/>
                  <a:t>đó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𝑢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nghiệm</a:t>
                </a:r>
                <a:r>
                  <a:rPr lang="en-US" dirty="0"/>
                  <a:t> </a:t>
                </a:r>
                <a:r>
                  <a:rPr lang="en-US" dirty="0" err="1"/>
                  <a:t>yếu</a:t>
                </a:r>
                <a:r>
                  <a:rPr lang="en-US" dirty="0"/>
                  <a:t> </a:t>
                </a:r>
                <a:r>
                  <a:rPr lang="en-US" dirty="0" err="1"/>
                  <a:t>duy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dirty="0" err="1"/>
                  <a:t>bài</a:t>
                </a:r>
                <a:r>
                  <a:rPr lang="en-US" dirty="0"/>
                  <a:t> </a:t>
                </a:r>
                <a:r>
                  <a:rPr lang="en-US" dirty="0" err="1"/>
                  <a:t>toán</a:t>
                </a:r>
                <a:r>
                  <a:rPr lang="en-US" dirty="0"/>
                  <a:t> (1.1) </a:t>
                </a:r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:r>
                  <a:rPr lang="en-US" dirty="0" err="1"/>
                  <a:t>điều</a:t>
                </a:r>
                <a:r>
                  <a:rPr lang="en-US" dirty="0"/>
                  <a:t> </a:t>
                </a:r>
                <a:r>
                  <a:rPr lang="en-US" dirty="0" err="1"/>
                  <a:t>kiện</a:t>
                </a:r>
                <a:r>
                  <a:rPr lang="en-US" dirty="0"/>
                  <a:t> ban </a:t>
                </a:r>
                <a:r>
                  <a:rPr lang="en-US" dirty="0" err="1"/>
                  <a:t>đầu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𝑢</m:t>
                        </m:r>
                      </m:e>
                      <m:sub>
                        <m:r>
                          <a:rPr lang="en-US" i="1"/>
                          <m:t>𝑜</m:t>
                        </m:r>
                      </m:sub>
                    </m:sSub>
                    <m:r>
                      <a:rPr lang="en-US" i="1"/>
                      <m:t>.</m:t>
                    </m:r>
                  </m:oMath>
                </a14:m>
                <a:r>
                  <a:rPr lang="en-US" dirty="0"/>
                  <a:t> Ta </a:t>
                </a:r>
                <a:r>
                  <a:rPr lang="en-US" dirty="0" err="1"/>
                  <a:t>sẽ</a:t>
                </a:r>
                <a:r>
                  <a:rPr lang="en-US" dirty="0"/>
                  <a:t> </a:t>
                </a:r>
                <a:r>
                  <a:rPr lang="en-US" dirty="0" err="1"/>
                  <a:t>chứng</a:t>
                </a:r>
                <a:r>
                  <a:rPr lang="en-US" dirty="0"/>
                  <a:t> minh </a:t>
                </a:r>
                <a:r>
                  <a:rPr lang="en-US" dirty="0" err="1"/>
                  <a:t>nửa</a:t>
                </a:r>
                <a:r>
                  <a:rPr lang="en-US" dirty="0"/>
                  <a:t> </a:t>
                </a:r>
                <a:r>
                  <a:rPr lang="en-US" dirty="0" err="1"/>
                  <a:t>nhóm</a:t>
                </a:r>
                <a:r>
                  <a:rPr lang="en-US" dirty="0"/>
                  <a:t> </a:t>
                </a:r>
                <a:r>
                  <a:rPr lang="en-US" dirty="0" err="1"/>
                  <a:t>này</a:t>
                </a:r>
                <a:r>
                  <a:rPr lang="en-US" dirty="0"/>
                  <a:t> </a:t>
                </a:r>
                <a:r>
                  <a:rPr lang="en-US" dirty="0" err="1"/>
                  <a:t>có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</a:t>
                </a:r>
                <a:r>
                  <a:rPr lang="en-US" dirty="0" err="1"/>
                  <a:t>hút</a:t>
                </a:r>
                <a:r>
                  <a:rPr lang="en-US" dirty="0"/>
                  <a:t> </a:t>
                </a:r>
                <a:r>
                  <a:rPr lang="en-US" dirty="0" err="1"/>
                  <a:t>toàn</a:t>
                </a:r>
                <a:r>
                  <a:rPr lang="en-US" dirty="0"/>
                  <a:t> </a:t>
                </a:r>
                <a:r>
                  <a:rPr lang="en-US" dirty="0" err="1"/>
                  <a:t>cục</a:t>
                </a:r>
                <a:r>
                  <a:rPr lang="en-US" dirty="0"/>
                  <a:t> compact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thông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𝒜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𝐿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Ω</m:t>
                        </m:r>
                      </m:e>
                    </m:d>
                    <m:r>
                      <a:rPr lang="en-US" i="1"/>
                      <m:t>.</m:t>
                    </m:r>
                  </m:oMath>
                </a14:m>
                <a:endParaRPr lang="en-US" dirty="0"/>
              </a:p>
              <a:p>
                <a:r>
                  <a:rPr lang="en-US" dirty="0"/>
                  <a:t> </a:t>
                </a:r>
              </a:p>
              <a:p>
                <a:r>
                  <a:rPr lang="en-US" b="1" dirty="0"/>
                  <a:t>2.1 </a:t>
                </a:r>
                <a:r>
                  <a:rPr lang="en-US" b="1" dirty="0" err="1"/>
                  <a:t>Bổ</a:t>
                </a:r>
                <a:r>
                  <a:rPr lang="en-US" b="1" dirty="0"/>
                  <a:t> </a:t>
                </a:r>
                <a:r>
                  <a:rPr lang="en-US" b="1" dirty="0" err="1"/>
                  <a:t>đề</a:t>
                </a:r>
                <a:r>
                  <a:rPr lang="en-US" b="1" dirty="0"/>
                  <a:t> 1. (BĐT </a:t>
                </a:r>
                <a:r>
                  <a:rPr lang="en-US" b="1" dirty="0" err="1"/>
                  <a:t>Gronwall</a:t>
                </a:r>
                <a:r>
                  <a:rPr lang="en-US" b="1" dirty="0"/>
                  <a:t>)</a:t>
                </a:r>
                <a:r>
                  <a:rPr lang="en-US" dirty="0"/>
                  <a:t> </a:t>
                </a:r>
                <a:r>
                  <a:rPr lang="en-US" dirty="0" err="1"/>
                  <a:t>Giả</a:t>
                </a:r>
                <a:r>
                  <a:rPr lang="en-US" dirty="0"/>
                  <a:t> </a:t>
                </a:r>
                <a:r>
                  <a:rPr lang="en-US" dirty="0" err="1"/>
                  <a:t>sử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𝑥</m:t>
                    </m:r>
                    <m:r>
                      <a:rPr lang="en-US" i="1"/>
                      <m:t>(</m:t>
                    </m:r>
                    <m:r>
                      <a:rPr lang="en-US" i="1"/>
                      <m:t>𝑡</m:t>
                    </m:r>
                    <m:r>
                      <a:rPr lang="en-US" i="1"/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hàm</a:t>
                </a:r>
                <a:r>
                  <a:rPr lang="en-US" dirty="0"/>
                  <a:t>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tục</a:t>
                </a:r>
                <a:r>
                  <a:rPr lang="en-US" dirty="0"/>
                  <a:t> </a:t>
                </a:r>
                <a:r>
                  <a:rPr lang="en-US" dirty="0" err="1"/>
                  <a:t>tuyệt</a:t>
                </a:r>
                <a:r>
                  <a:rPr lang="en-US" dirty="0"/>
                  <a:t> </a:t>
                </a:r>
                <a:r>
                  <a:rPr lang="en-US" dirty="0" err="1"/>
                  <a:t>đối</a:t>
                </a:r>
                <a:r>
                  <a:rPr lang="en-US" dirty="0"/>
                  <a:t> </a:t>
                </a:r>
                <a:r>
                  <a:rPr lang="en-US" dirty="0" err="1"/>
                  <a:t>trên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0,</m:t>
                        </m:r>
                        <m:r>
                          <a:rPr lang="en-US" i="1"/>
                          <m:t>𝑇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và</a:t>
                </a:r>
                <a:r>
                  <a:rPr lang="en-US" dirty="0"/>
                  <a:t> </a:t>
                </a:r>
                <a:r>
                  <a:rPr lang="en-US" dirty="0" err="1"/>
                  <a:t>thỏa</a:t>
                </a:r>
                <a:r>
                  <a:rPr lang="en-US" dirty="0"/>
                  <a:t> </a:t>
                </a:r>
                <a:r>
                  <a:rPr lang="en-US" dirty="0" err="1"/>
                  <a:t>mãn</a:t>
                </a: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/>
                          </m:ctrlPr>
                        </m:fPr>
                        <m:num>
                          <m:r>
                            <a:rPr lang="en-US" i="1"/>
                            <m:t>𝑑𝑥</m:t>
                          </m:r>
                        </m:num>
                        <m:den>
                          <m:r>
                            <a:rPr lang="en-US" i="1"/>
                            <m:t>𝑑𝑡</m:t>
                          </m:r>
                        </m:den>
                      </m:f>
                      <m:r>
                        <a:rPr lang="en-US" i="1"/>
                        <m:t>≤</m:t>
                      </m:r>
                      <m:r>
                        <a:rPr lang="en-US" i="1"/>
                        <m:t>𝑔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𝑡</m:t>
                          </m:r>
                        </m:e>
                      </m:d>
                      <m:r>
                        <a:rPr lang="en-US" i="1"/>
                        <m:t>𝑥</m:t>
                      </m:r>
                      <m:r>
                        <a:rPr lang="en-US" i="1"/>
                        <m:t>+</m:t>
                      </m:r>
                      <m:r>
                        <a:rPr lang="en-US" i="1"/>
                        <m:t>h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𝑡</m:t>
                          </m:r>
                        </m:e>
                      </m:d>
                      <m:r>
                        <a:rPr lang="en-US" i="1"/>
                        <m:t> ∀</m:t>
                      </m:r>
                      <m:r>
                        <a:rPr lang="en-US" i="1"/>
                        <m:t>𝑡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:r>
                  <a:rPr lang="en-US" dirty="0" err="1"/>
                  <a:t>đó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𝑔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𝑡</m:t>
                        </m:r>
                      </m:e>
                    </m:d>
                    <m:r>
                      <a:rPr lang="en-US" i="1"/>
                      <m:t>,</m:t>
                    </m:r>
                    <m:r>
                      <a:rPr lang="en-US" i="1"/>
                      <m:t>h</m:t>
                    </m:r>
                    <m:r>
                      <a:rPr lang="en-US" i="1"/>
                      <m:t>(</m:t>
                    </m:r>
                    <m:r>
                      <a:rPr lang="en-US" i="1"/>
                      <m:t>𝑡</m:t>
                    </m:r>
                    <m:r>
                      <a:rPr lang="en-US" i="1"/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hàm</a:t>
                </a:r>
                <a:r>
                  <a:rPr lang="en-US" dirty="0"/>
                  <a:t> </a:t>
                </a:r>
                <a:r>
                  <a:rPr lang="en-US" dirty="0" err="1"/>
                  <a:t>khả</a:t>
                </a:r>
                <a:r>
                  <a:rPr lang="en-US" dirty="0"/>
                  <a:t> </a:t>
                </a:r>
                <a:r>
                  <a:rPr lang="en-US" dirty="0" err="1"/>
                  <a:t>tích</a:t>
                </a:r>
                <a:r>
                  <a:rPr lang="en-US" dirty="0"/>
                  <a:t> </a:t>
                </a:r>
                <a:r>
                  <a:rPr lang="en-US" dirty="0" err="1"/>
                  <a:t>trên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0,</m:t>
                        </m:r>
                        <m:r>
                          <a:rPr lang="en-US" i="1"/>
                          <m:t>𝑇</m:t>
                        </m:r>
                      </m:e>
                    </m:d>
                    <m:r>
                      <a:rPr lang="en-US" i="1"/>
                      <m:t>.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Khi</a:t>
                </a:r>
                <a:r>
                  <a:rPr lang="en-US" dirty="0"/>
                  <a:t> </a:t>
                </a:r>
                <a:r>
                  <a:rPr lang="en-US" dirty="0" err="1"/>
                  <a:t>đó</a:t>
                </a: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/>
                        <m:t>𝑥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𝑡</m:t>
                          </m:r>
                        </m:e>
                      </m:d>
                      <m:r>
                        <a:rPr lang="en-US" i="1"/>
                        <m:t>≤</m:t>
                      </m:r>
                      <m:r>
                        <a:rPr lang="en-US" i="1"/>
                        <m:t>𝑥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r>
                            <a:rPr lang="en-US" i="1"/>
                            <m:t>0</m:t>
                          </m:r>
                        </m:e>
                      </m:d>
                      <m:sSup>
                        <m:sSupPr>
                          <m:ctrlPr>
                            <a:rPr lang="en-US" i="1"/>
                          </m:ctrlPr>
                        </m:sSupPr>
                        <m:e>
                          <m:r>
                            <a:rPr lang="en-US" i="1"/>
                            <m:t>𝑒</m:t>
                          </m:r>
                        </m:e>
                        <m:sup>
                          <m:nary>
                            <m:naryPr>
                              <m:limLoc m:val="subSup"/>
                              <m:ctrlPr>
                                <a:rPr lang="en-US" i="1"/>
                              </m:ctrlPr>
                            </m:naryPr>
                            <m:sub>
                              <m:r>
                                <a:rPr lang="en-US" i="1"/>
                                <m:t>0</m:t>
                              </m:r>
                            </m:sub>
                            <m:sup>
                              <m:r>
                                <a:rPr lang="en-US" i="1"/>
                                <m:t>𝑡</m:t>
                              </m:r>
                            </m:sup>
                            <m:e>
                              <m:r>
                                <a:rPr lang="en-US" i="1"/>
                                <m:t>𝑔</m:t>
                              </m:r>
                              <m:d>
                                <m:dPr>
                                  <m:ctrlPr>
                                    <a:rPr lang="en-US" i="1"/>
                                  </m:ctrlPr>
                                </m:dPr>
                                <m:e>
                                  <m:r>
                                    <a:rPr lang="en-US" i="1"/>
                                    <m:t>𝑟</m:t>
                                  </m:r>
                                </m:e>
                              </m:d>
                              <m:r>
                                <a:rPr lang="en-US" i="1"/>
                                <m:t>𝑑𝑟</m:t>
                              </m:r>
                            </m:e>
                          </m:nary>
                        </m:sup>
                      </m:sSup>
                      <m:r>
                        <a:rPr lang="en-US" i="1"/>
                        <m:t>+</m:t>
                      </m:r>
                      <m:nary>
                        <m:naryPr>
                          <m:limLoc m:val="subSup"/>
                          <m:ctrlPr>
                            <a:rPr lang="en-US" i="1"/>
                          </m:ctrlPr>
                        </m:naryPr>
                        <m:sub>
                          <m:r>
                            <a:rPr lang="en-US" i="1"/>
                            <m:t>0</m:t>
                          </m:r>
                        </m:sub>
                        <m:sup>
                          <m:r>
                            <a:rPr lang="en-US" i="1"/>
                            <m:t>𝑡</m:t>
                          </m:r>
                        </m:sup>
                        <m:e>
                          <m:sSup>
                            <m:sSupPr>
                              <m:ctrlPr>
                                <a:rPr lang="en-US" i="1"/>
                              </m:ctrlPr>
                            </m:sSupPr>
                            <m:e>
                              <m:r>
                                <a:rPr lang="en-US" i="1"/>
                                <m:t>𝑒</m:t>
                              </m:r>
                            </m:e>
                            <m:sup>
                              <m:nary>
                                <m:naryPr>
                                  <m:limLoc m:val="subSup"/>
                                  <m:ctrlPr>
                                    <a:rPr lang="en-US" i="1"/>
                                  </m:ctrlPr>
                                </m:naryPr>
                                <m:sub>
                                  <m:r>
                                    <a:rPr lang="en-US" i="1"/>
                                    <m:t>𝑠</m:t>
                                  </m:r>
                                </m:sub>
                                <m:sup>
                                  <m:r>
                                    <a:rPr lang="en-US" i="1"/>
                                    <m:t>𝑡</m:t>
                                  </m:r>
                                </m:sup>
                                <m:e>
                                  <m:r>
                                    <a:rPr lang="en-US" i="1"/>
                                    <m:t>𝑔</m:t>
                                  </m:r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US" i="1"/>
                                        <m:t>𝑟</m:t>
                                      </m:r>
                                    </m:e>
                                  </m:d>
                                  <m:r>
                                    <a:rPr lang="en-US" i="1"/>
                                    <m:t>𝑑𝑟</m:t>
                                  </m:r>
                                </m:e>
                              </m:nary>
                            </m:sup>
                          </m:sSup>
                          <m:r>
                            <a:rPr lang="en-US" i="1"/>
                            <m:t>h</m:t>
                          </m:r>
                          <m:d>
                            <m:dPr>
                              <m:ctrlPr>
                                <a:rPr lang="en-US" i="1"/>
                              </m:ctrlPr>
                            </m:dPr>
                            <m:e>
                              <m:r>
                                <a:rPr lang="en-US" i="1"/>
                                <m:t>𝑠</m:t>
                              </m:r>
                            </m:e>
                          </m:d>
                          <m:r>
                            <a:rPr lang="en-US" i="1"/>
                            <m:t>𝑑𝑠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0≤</m:t>
                    </m:r>
                    <m:r>
                      <a:rPr lang="en-US" i="1"/>
                      <m:t>𝑡</m:t>
                    </m:r>
                    <m:r>
                      <a:rPr lang="en-US" i="1"/>
                      <m:t>≤</m:t>
                    </m:r>
                    <m:r>
                      <a:rPr lang="en-US" i="1"/>
                      <m:t>𝑇</m:t>
                    </m:r>
                    <m:r>
                      <a:rPr lang="en-US" i="1"/>
                      <m:t>.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990600" y="1905000"/>
                <a:ext cx="7391400" cy="4953000"/>
              </a:xfrm>
              <a:blipFill rotWithShape="1">
                <a:blip r:embed="rId3"/>
                <a:stretch>
                  <a:fillRect l="-908" t="-1970" r="-825" b="-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066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685800" y="304800"/>
                <a:ext cx="7772400" cy="1470025"/>
              </a:xfrm>
            </p:spPr>
            <p:txBody>
              <a:bodyPr>
                <a:noAutofit/>
              </a:bodyPr>
              <a:lstStyle/>
              <a:p>
                <a:r>
                  <a:rPr lang="en-US" sz="2800" dirty="0" smtClean="0"/>
                  <a:t>CHƯƠNG 2</a:t>
                </a:r>
                <a:br>
                  <a:rPr lang="en-US" sz="2800" dirty="0" smtClean="0"/>
                </a:br>
                <a:r>
                  <a:rPr lang="en-US" sz="2800" b="1" dirty="0"/>
                  <a:t>SỰ TỒN TẠI TẬP HÚT TOÀN CỤC TRONG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𝑳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𝛀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ĐỐI VỚI PHƯƠNG TRÌNH PHẢN ỨNG - KHUẾCH TÁN PHI TUYẾN</a:t>
                </a:r>
                <a:endParaRPr lang="en-US" sz="2800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685800" y="304800"/>
                <a:ext cx="7772400" cy="1470025"/>
              </a:xfrm>
              <a:blipFill rotWithShape="1">
                <a:blip r:embed="rId2"/>
                <a:stretch>
                  <a:fillRect l="-1569" t="-15353" r="-2510" b="-232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685800" y="1880616"/>
                <a:ext cx="7772400" cy="4953000"/>
              </a:xfrm>
            </p:spPr>
            <p:txBody>
              <a:bodyPr>
                <a:normAutofit/>
              </a:bodyPr>
              <a:lstStyle/>
              <a:p>
                <a:r>
                  <a:rPr lang="en-US" b="1" dirty="0"/>
                  <a:t>2.2 </a:t>
                </a:r>
                <a:r>
                  <a:rPr lang="en-US" b="1" dirty="0" err="1"/>
                  <a:t>Định</a:t>
                </a:r>
                <a:r>
                  <a:rPr lang="en-US" b="1" dirty="0"/>
                  <a:t> </a:t>
                </a:r>
                <a:r>
                  <a:rPr lang="en-US" b="1" dirty="0" err="1"/>
                  <a:t>lý</a:t>
                </a:r>
                <a:r>
                  <a:rPr lang="en-US" b="1" dirty="0"/>
                  <a:t> 2.</a:t>
                </a:r>
                <a:r>
                  <a:rPr lang="en-US" dirty="0"/>
                  <a:t> </a:t>
                </a:r>
                <a:r>
                  <a:rPr lang="en-US" dirty="0" err="1"/>
                  <a:t>Nếu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điều</a:t>
                </a:r>
                <a:r>
                  <a:rPr lang="en-US" dirty="0"/>
                  <a:t> </a:t>
                </a:r>
                <a:r>
                  <a:rPr lang="en-US" dirty="0" err="1"/>
                  <a:t>kiện</a:t>
                </a:r>
                <a:r>
                  <a:rPr lang="en-US" dirty="0"/>
                  <a:t> (F) - (G) </a:t>
                </a:r>
                <a:r>
                  <a:rPr lang="en-US" dirty="0" err="1"/>
                  <a:t>được</a:t>
                </a:r>
                <a:r>
                  <a:rPr lang="en-US" dirty="0"/>
                  <a:t> </a:t>
                </a:r>
                <a:r>
                  <a:rPr lang="en-US" dirty="0" err="1"/>
                  <a:t>thỏa</a:t>
                </a:r>
                <a:r>
                  <a:rPr lang="en-US" dirty="0"/>
                  <a:t> </a:t>
                </a:r>
                <a:r>
                  <a:rPr lang="en-US" dirty="0" err="1"/>
                  <a:t>mãn</a:t>
                </a:r>
                <a:r>
                  <a:rPr lang="en-US" dirty="0"/>
                  <a:t> </a:t>
                </a:r>
                <a:r>
                  <a:rPr lang="en-US" dirty="0" err="1"/>
                  <a:t>thì</a:t>
                </a:r>
                <a:r>
                  <a:rPr lang="en-US" dirty="0"/>
                  <a:t> </a:t>
                </a:r>
                <a:r>
                  <a:rPr lang="en-US" dirty="0" err="1"/>
                  <a:t>nửa</a:t>
                </a:r>
                <a:r>
                  <a:rPr lang="en-US" dirty="0"/>
                  <a:t> </a:t>
                </a:r>
                <a:r>
                  <a:rPr lang="en-US" dirty="0" err="1"/>
                  <a:t>nhóm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𝑆</m:t>
                    </m:r>
                    <m:r>
                      <a:rPr lang="en-US" i="1"/>
                      <m:t>(</m:t>
                    </m:r>
                    <m:r>
                      <a:rPr lang="en-US" i="1"/>
                      <m:t>𝑡</m:t>
                    </m:r>
                    <m:r>
                      <a:rPr lang="en-US" i="1"/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sinh</a:t>
                </a:r>
                <a:r>
                  <a:rPr lang="en-US" dirty="0"/>
                  <a:t> </a:t>
                </a:r>
                <a:r>
                  <a:rPr lang="en-US" dirty="0" err="1"/>
                  <a:t>bởi</a:t>
                </a:r>
                <a:r>
                  <a:rPr lang="en-US" dirty="0"/>
                  <a:t> </a:t>
                </a:r>
                <a:r>
                  <a:rPr lang="en-US" dirty="0" err="1"/>
                  <a:t>bài</a:t>
                </a:r>
                <a:r>
                  <a:rPr lang="en-US" dirty="0"/>
                  <a:t> </a:t>
                </a:r>
                <a:r>
                  <a:rPr lang="en-US" dirty="0" err="1"/>
                  <a:t>toán</a:t>
                </a:r>
                <a:r>
                  <a:rPr lang="en-US" dirty="0"/>
                  <a:t> (1.1) </a:t>
                </a:r>
                <a:r>
                  <a:rPr lang="en-US" dirty="0" err="1"/>
                  <a:t>có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</a:t>
                </a:r>
                <a:r>
                  <a:rPr lang="en-US" dirty="0" err="1"/>
                  <a:t>hút</a:t>
                </a:r>
                <a:r>
                  <a:rPr lang="en-US" dirty="0"/>
                  <a:t> </a:t>
                </a:r>
                <a:r>
                  <a:rPr lang="en-US" dirty="0" err="1"/>
                  <a:t>toàn</a:t>
                </a:r>
                <a:r>
                  <a:rPr lang="en-US" dirty="0"/>
                  <a:t> </a:t>
                </a:r>
                <a:r>
                  <a:rPr lang="en-US" dirty="0" err="1"/>
                  <a:t>cục</a:t>
                </a:r>
                <a:r>
                  <a:rPr lang="en-US" dirty="0"/>
                  <a:t> compact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thông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𝒜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𝐿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Ω</m:t>
                        </m:r>
                      </m:e>
                    </m:d>
                    <m:r>
                      <a:rPr lang="en-US" i="1"/>
                      <m:t>.</m:t>
                    </m:r>
                  </m:oMath>
                </a14:m>
                <a:endParaRPr lang="en-US" dirty="0"/>
              </a:p>
              <a:p>
                <a:pPr algn="l"/>
                <a:r>
                  <a:rPr lang="en-US" i="1" dirty="0" err="1"/>
                  <a:t>Chứng</a:t>
                </a:r>
                <a:r>
                  <a:rPr lang="en-US" i="1" dirty="0"/>
                  <a:t> minh.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(1.1), ta </a:t>
                </a:r>
                <a:r>
                  <a:rPr lang="en-US" dirty="0" err="1"/>
                  <a:t>có</a:t>
                </a: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/>
                          </m:ctrlPr>
                        </m:fPr>
                        <m:num>
                          <m:r>
                            <a:rPr lang="en-US" i="1"/>
                            <m:t>1</m:t>
                          </m:r>
                        </m:num>
                        <m:den>
                          <m:r>
                            <a:rPr lang="en-US" i="1"/>
                            <m:t>2</m:t>
                          </m:r>
                        </m:den>
                      </m:f>
                      <m:f>
                        <m:fPr>
                          <m:ctrlPr>
                            <a:rPr lang="en-US" i="1"/>
                          </m:ctrlPr>
                        </m:fPr>
                        <m:num>
                          <m:r>
                            <a:rPr lang="en-US" i="1"/>
                            <m:t>𝑑</m:t>
                          </m:r>
                        </m:num>
                        <m:den>
                          <m:r>
                            <a:rPr lang="en-US" i="1"/>
                            <m:t>𝑑𝑡</m:t>
                          </m:r>
                        </m:den>
                      </m:f>
                      <m:sSubSup>
                        <m:sSubSupPr>
                          <m:ctrlPr>
                            <a:rPr lang="en-US" i="1"/>
                          </m:ctrlPr>
                        </m:sSub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/>
                              </m:ctrlPr>
                            </m:d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/>
                                  </m:ctrlPr>
                                </m:dPr>
                                <m:e>
                                  <m:r>
                                    <a:rPr lang="en-US" i="1"/>
                                    <m:t>𝑢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sSup>
                            <m:sSupPr>
                              <m:ctrlPr>
                                <a:rPr lang="en-US" i="1"/>
                              </m:ctrlPr>
                            </m:sSupPr>
                            <m:e>
                              <m:r>
                                <a:rPr lang="en-US" i="1"/>
                                <m:t>𝐿</m:t>
                              </m:r>
                            </m:e>
                            <m:sup>
                              <m:r>
                                <a:rPr lang="en-US" i="1"/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en-US" i="1"/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/>
                                <m:t>Ω</m:t>
                              </m:r>
                            </m:e>
                          </m:d>
                        </m:sub>
                        <m:sup>
                          <m:r>
                            <a:rPr lang="en-US" i="1"/>
                            <m:t>2</m:t>
                          </m:r>
                        </m:sup>
                      </m:sSubSup>
                      <m:r>
                        <a:rPr lang="en-US" i="1"/>
                        <m:t>+</m:t>
                      </m:r>
                      <m:sSubSup>
                        <m:sSubSupPr>
                          <m:ctrlPr>
                            <a:rPr lang="en-US" i="1"/>
                          </m:ctrlPr>
                        </m:sSub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/>
                              </m:ctrlPr>
                            </m:d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/>
                                  </m:ctrlPr>
                                </m:dPr>
                                <m:e>
                                  <m:r>
                                    <a:rPr lang="en-US" i="1"/>
                                    <m:t>𝑢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sSubSup>
                            <m:sSubSupPr>
                              <m:ctrlPr>
                                <a:rPr lang="en-US" i="1"/>
                              </m:ctrlPr>
                            </m:sSubSupPr>
                            <m:e>
                              <m:r>
                                <a:rPr lang="en-US" i="1"/>
                                <m:t>𝐻</m:t>
                              </m:r>
                            </m:e>
                            <m:sub>
                              <m:r>
                                <a:rPr lang="en-US" i="1"/>
                                <m:t>𝑜</m:t>
                              </m:r>
                            </m:sub>
                            <m:sup>
                              <m:r>
                                <a:rPr lang="en-US" i="1"/>
                                <m:t>1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i="1"/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/>
                                <m:t>Ω</m:t>
                              </m:r>
                            </m:e>
                          </m:d>
                        </m:sub>
                        <m:sup>
                          <m:r>
                            <a:rPr lang="en-US" i="1"/>
                            <m:t>2</m:t>
                          </m:r>
                        </m:sup>
                      </m:sSubSup>
                      <m:r>
                        <a:rPr lang="en-US" i="1"/>
                        <m:t>+</m:t>
                      </m:r>
                      <m:nary>
                        <m:naryPr>
                          <m:limLoc m:val="subSup"/>
                          <m:ctrlPr>
                            <a:rPr lang="en-US" i="1"/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/>
                            <m:t>Ω</m:t>
                          </m:r>
                        </m:sub>
                        <m:sup/>
                        <m:e>
                          <m:r>
                            <a:rPr lang="en-US" i="1"/>
                            <m:t>𝑓</m:t>
                          </m:r>
                          <m:d>
                            <m:dPr>
                              <m:ctrlPr>
                                <a:rPr lang="en-US" i="1"/>
                              </m:ctrlPr>
                            </m:dPr>
                            <m:e>
                              <m:r>
                                <a:rPr lang="en-US" i="1"/>
                                <m:t>𝑢</m:t>
                              </m:r>
                            </m:e>
                          </m:d>
                          <m:r>
                            <a:rPr lang="en-US" i="1"/>
                            <m:t>𝑢𝑑𝑥</m:t>
                          </m:r>
                        </m:e>
                      </m:nary>
                      <m:r>
                        <a:rPr lang="en-US" i="1"/>
                        <m:t>+</m:t>
                      </m:r>
                      <m:nary>
                        <m:naryPr>
                          <m:limLoc m:val="subSup"/>
                          <m:ctrlPr>
                            <a:rPr lang="en-US" i="1"/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/>
                            <m:t>Ω</m:t>
                          </m:r>
                        </m:sub>
                        <m:sup/>
                        <m:e>
                          <m:r>
                            <a:rPr lang="en-US" i="1"/>
                            <m:t>𝑔𝑢𝑑𝑥</m:t>
                          </m:r>
                        </m:e>
                      </m:nary>
                      <m:r>
                        <a:rPr lang="en-US" i="1"/>
                        <m:t>=0.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685800" y="1880616"/>
                <a:ext cx="7772400" cy="4953000"/>
              </a:xfrm>
              <a:blipFill rotWithShape="1">
                <a:blip r:embed="rId3"/>
                <a:stretch>
                  <a:fillRect l="-2039" t="-1601" r="-1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2771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381000" y="457200"/>
                <a:ext cx="7772400" cy="1470025"/>
              </a:xfrm>
            </p:spPr>
            <p:txBody>
              <a:bodyPr>
                <a:noAutofit/>
              </a:bodyPr>
              <a:lstStyle/>
              <a:p>
                <a:r>
                  <a:rPr lang="en-US" sz="3200" b="1" dirty="0" smtClean="0"/>
                  <a:t>SỰ TỒN TẠI TẬP HÚT TOÀN CỤC TRONG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1" i="1">
                            <a:latin typeface="Cambria Math"/>
                          </a:rPr>
                          <m:t>𝑳</m:t>
                        </m:r>
                      </m:e>
                      <m:sup>
                        <m:r>
                          <a:rPr lang="en-US" sz="3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3200" b="1" i="1">
                        <a:latin typeface="Cambria Math"/>
                      </a:rPr>
                      <m:t>(</m:t>
                    </m:r>
                    <m:r>
                      <a:rPr lang="en-US" sz="3200" b="1" i="1">
                        <a:latin typeface="Cambria Math"/>
                      </a:rPr>
                      <m:t>𝛀</m:t>
                    </m:r>
                    <m:r>
                      <a:rPr lang="en-US" sz="32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3200" b="1" dirty="0"/>
                  <a:t> ĐỐI VỚI PHƯƠNG TRÌNH PHẢN ỨNG - KHUẾCH TÁN PHI TUYẾN</a:t>
                </a:r>
                <a:endParaRPr lang="en-US" sz="3200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381000" y="457200"/>
                <a:ext cx="7772400" cy="1470025"/>
              </a:xfrm>
              <a:blipFill rotWithShape="1">
                <a:blip r:embed="rId2"/>
                <a:stretch>
                  <a:fillRect t="-8714" r="-1804" b="-170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838200" y="2209800"/>
                <a:ext cx="7848600" cy="457200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b="1" dirty="0"/>
                  <a:t>KẾT LUẬN  </a:t>
                </a:r>
                <a:endParaRPr lang="en-US" dirty="0"/>
              </a:p>
              <a:p>
                <a:r>
                  <a:rPr lang="en-US" dirty="0" err="1"/>
                  <a:t>Bài</a:t>
                </a:r>
                <a:r>
                  <a:rPr lang="en-US" dirty="0"/>
                  <a:t> </a:t>
                </a: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dirty="0" err="1"/>
                  <a:t>trình</a:t>
                </a:r>
                <a:r>
                  <a:rPr lang="en-US" dirty="0"/>
                  <a:t> </a:t>
                </a:r>
                <a:r>
                  <a:rPr lang="en-US" dirty="0" err="1"/>
                  <a:t>bày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khái</a:t>
                </a:r>
                <a:r>
                  <a:rPr lang="en-US" dirty="0"/>
                  <a:t> </a:t>
                </a:r>
                <a:r>
                  <a:rPr lang="en-US" dirty="0" err="1"/>
                  <a:t>niệm</a:t>
                </a:r>
                <a:r>
                  <a:rPr lang="en-US" dirty="0"/>
                  <a:t> </a:t>
                </a:r>
                <a:r>
                  <a:rPr lang="en-US" dirty="0" err="1"/>
                  <a:t>cơ</a:t>
                </a:r>
                <a:r>
                  <a:rPr lang="en-US" dirty="0"/>
                  <a:t> </a:t>
                </a:r>
                <a:r>
                  <a:rPr lang="en-US" dirty="0" err="1"/>
                  <a:t>bản</a:t>
                </a:r>
                <a:r>
                  <a:rPr lang="en-US" dirty="0"/>
                  <a:t> </a:t>
                </a:r>
                <a:r>
                  <a:rPr lang="en-US" dirty="0" err="1"/>
                  <a:t>về</a:t>
                </a:r>
                <a:r>
                  <a:rPr lang="en-US" dirty="0"/>
                  <a:t> </a:t>
                </a:r>
                <a:r>
                  <a:rPr lang="en-US" dirty="0" err="1"/>
                  <a:t>lý</a:t>
                </a:r>
                <a:r>
                  <a:rPr lang="en-US" dirty="0"/>
                  <a:t> </a:t>
                </a:r>
                <a:r>
                  <a:rPr lang="en-US" dirty="0" err="1"/>
                  <a:t>thuyết</a:t>
                </a:r>
                <a:r>
                  <a:rPr lang="en-US" dirty="0"/>
                  <a:t> </a:t>
                </a:r>
                <a:r>
                  <a:rPr lang="en-US" dirty="0" err="1"/>
                  <a:t>hệ</a:t>
                </a:r>
                <a:r>
                  <a:rPr lang="en-US" dirty="0"/>
                  <a:t> </a:t>
                </a:r>
                <a:r>
                  <a:rPr lang="en-US" dirty="0" err="1"/>
                  <a:t>động</a:t>
                </a:r>
                <a:r>
                  <a:rPr lang="en-US" dirty="0"/>
                  <a:t> </a:t>
                </a:r>
                <a:r>
                  <a:rPr lang="en-US" dirty="0" err="1"/>
                  <a:t>lực</a:t>
                </a:r>
                <a:r>
                  <a:rPr lang="en-US" dirty="0"/>
                  <a:t> </a:t>
                </a:r>
                <a:r>
                  <a:rPr lang="en-US" dirty="0" err="1"/>
                  <a:t>và</a:t>
                </a:r>
                <a:r>
                  <a:rPr lang="en-US" dirty="0"/>
                  <a:t> </a:t>
                </a:r>
                <a:r>
                  <a:rPr lang="en-US" dirty="0" err="1"/>
                  <a:t>chỉ</a:t>
                </a:r>
                <a:r>
                  <a:rPr lang="en-US" dirty="0"/>
                  <a:t> </a:t>
                </a:r>
                <a:r>
                  <a:rPr lang="en-US" dirty="0" err="1"/>
                  <a:t>ra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điều</a:t>
                </a:r>
                <a:r>
                  <a:rPr lang="en-US" dirty="0"/>
                  <a:t> </a:t>
                </a:r>
                <a:r>
                  <a:rPr lang="en-US" dirty="0" err="1"/>
                  <a:t>kiện</a:t>
                </a:r>
                <a:r>
                  <a:rPr lang="en-US" dirty="0"/>
                  <a:t> </a:t>
                </a:r>
                <a:r>
                  <a:rPr lang="en-US" dirty="0" err="1"/>
                  <a:t>đủ</a:t>
                </a:r>
                <a:r>
                  <a:rPr lang="en-US" dirty="0"/>
                  <a:t> </a:t>
                </a:r>
                <a:r>
                  <a:rPr lang="en-US" dirty="0" err="1"/>
                  <a:t>để</a:t>
                </a:r>
                <a:r>
                  <a:rPr lang="en-US" dirty="0"/>
                  <a:t> </a:t>
                </a:r>
                <a:r>
                  <a:rPr lang="en-US" dirty="0" err="1"/>
                  <a:t>phương</a:t>
                </a:r>
                <a:r>
                  <a:rPr lang="en-US" dirty="0"/>
                  <a:t> </a:t>
                </a:r>
                <a:r>
                  <a:rPr lang="en-US" dirty="0" err="1"/>
                  <a:t>trình</a:t>
                </a:r>
                <a:r>
                  <a:rPr lang="en-US" dirty="0"/>
                  <a:t> </a:t>
                </a:r>
                <a:r>
                  <a:rPr lang="en-US" dirty="0" err="1"/>
                  <a:t>parabol</a:t>
                </a:r>
                <a:r>
                  <a:rPr lang="en-US" dirty="0"/>
                  <a:t> </a:t>
                </a:r>
                <a:r>
                  <a:rPr lang="en-US" dirty="0" err="1"/>
                  <a:t>nửa</a:t>
                </a:r>
                <a:r>
                  <a:rPr lang="en-US" dirty="0"/>
                  <a:t> </a:t>
                </a:r>
                <a:r>
                  <a:rPr lang="en-US" dirty="0" err="1"/>
                  <a:t>tuyến</a:t>
                </a:r>
                <a:r>
                  <a:rPr lang="en-US" dirty="0"/>
                  <a:t> </a:t>
                </a:r>
                <a:r>
                  <a:rPr lang="en-US" dirty="0" err="1"/>
                  <a:t>tính</a:t>
                </a:r>
                <a:r>
                  <a:rPr lang="en-US" dirty="0"/>
                  <a:t> </a:t>
                </a:r>
                <a:r>
                  <a:rPr lang="en-US" dirty="0" err="1"/>
                  <a:t>dạng</a:t>
                </a:r>
                <a:r>
                  <a:rPr lang="en-US" dirty="0"/>
                  <a:t> </a:t>
                </a:r>
                <a:r>
                  <a:rPr lang="en-US" dirty="0" err="1"/>
                  <a:t>khuếch</a:t>
                </a:r>
                <a:r>
                  <a:rPr lang="en-US" dirty="0"/>
                  <a:t> </a:t>
                </a:r>
                <a:r>
                  <a:rPr lang="en-US" dirty="0" err="1"/>
                  <a:t>tán</a:t>
                </a:r>
                <a:r>
                  <a:rPr lang="en-US" dirty="0"/>
                  <a:t> </a:t>
                </a:r>
                <a:r>
                  <a:rPr lang="en-US" dirty="0" err="1"/>
                  <a:t>có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</a:t>
                </a:r>
                <a:r>
                  <a:rPr lang="en-US" dirty="0" err="1"/>
                  <a:t>hút</a:t>
                </a:r>
                <a:r>
                  <a:rPr lang="en-US" dirty="0"/>
                  <a:t> </a:t>
                </a:r>
                <a:r>
                  <a:rPr lang="en-US" dirty="0" err="1"/>
                  <a:t>toàn</a:t>
                </a:r>
                <a:r>
                  <a:rPr lang="en-US" dirty="0"/>
                  <a:t> </a:t>
                </a:r>
                <a:r>
                  <a:rPr lang="en-US" dirty="0" err="1"/>
                  <a:t>cục</a:t>
                </a:r>
                <a:r>
                  <a:rPr lang="en-US" dirty="0"/>
                  <a:t> </a:t>
                </a:r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𝐿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Ω</m:t>
                        </m:r>
                      </m:e>
                    </m:d>
                    <m:r>
                      <a:rPr lang="en-US" i="1"/>
                      <m:t>.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Mong</a:t>
                </a:r>
                <a:r>
                  <a:rPr lang="en-US" dirty="0"/>
                  <a:t> </a:t>
                </a:r>
                <a:r>
                  <a:rPr lang="en-US" dirty="0" err="1"/>
                  <a:t>rằng</a:t>
                </a:r>
                <a:r>
                  <a:rPr lang="en-US" dirty="0"/>
                  <a:t> </a:t>
                </a:r>
                <a:r>
                  <a:rPr lang="en-US" dirty="0" err="1"/>
                  <a:t>trong</a:t>
                </a:r>
                <a:r>
                  <a:rPr lang="en-US" dirty="0"/>
                  <a:t> </a:t>
                </a:r>
                <a:r>
                  <a:rPr lang="en-US" dirty="0" err="1"/>
                  <a:t>một</a:t>
                </a:r>
                <a:r>
                  <a:rPr lang="en-US" dirty="0"/>
                  <a:t> </a:t>
                </a:r>
                <a:r>
                  <a:rPr lang="en-US" dirty="0" err="1"/>
                  <a:t>bài</a:t>
                </a:r>
                <a:r>
                  <a:rPr lang="en-US" dirty="0"/>
                  <a:t> </a:t>
                </a: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dirty="0" err="1"/>
                  <a:t>sắp</a:t>
                </a:r>
                <a:r>
                  <a:rPr lang="en-US" dirty="0"/>
                  <a:t> </a:t>
                </a:r>
                <a:r>
                  <a:rPr lang="en-US" dirty="0" err="1"/>
                  <a:t>tới</a:t>
                </a:r>
                <a:r>
                  <a:rPr lang="en-US" dirty="0"/>
                  <a:t> </a:t>
                </a:r>
                <a:r>
                  <a:rPr lang="en-US" dirty="0" err="1"/>
                  <a:t>chúng</a:t>
                </a:r>
                <a:r>
                  <a:rPr lang="en-US" dirty="0"/>
                  <a:t> ta </a:t>
                </a:r>
                <a:r>
                  <a:rPr lang="en-US" dirty="0" err="1"/>
                  <a:t>sẽ</a:t>
                </a:r>
                <a:r>
                  <a:rPr lang="en-US" dirty="0"/>
                  <a:t> </a:t>
                </a:r>
                <a:r>
                  <a:rPr lang="en-US" dirty="0" err="1"/>
                  <a:t>nghiên</a:t>
                </a:r>
                <a:r>
                  <a:rPr lang="en-US" dirty="0"/>
                  <a:t> </a:t>
                </a:r>
                <a:r>
                  <a:rPr lang="en-US" dirty="0" err="1"/>
                  <a:t>cứu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tính</a:t>
                </a:r>
                <a:r>
                  <a:rPr lang="en-US" dirty="0"/>
                  <a:t> </a:t>
                </a:r>
                <a:r>
                  <a:rPr lang="en-US" dirty="0" err="1"/>
                  <a:t>chất</a:t>
                </a:r>
                <a:r>
                  <a:rPr lang="en-US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</a:t>
                </a:r>
                <a:r>
                  <a:rPr lang="en-US" dirty="0" err="1"/>
                  <a:t>hút</a:t>
                </a:r>
                <a:r>
                  <a:rPr lang="en-US" dirty="0"/>
                  <a:t> </a:t>
                </a:r>
                <a:r>
                  <a:rPr lang="en-US" dirty="0" err="1"/>
                  <a:t>này</a:t>
                </a:r>
                <a:r>
                  <a:rPr lang="en-US" dirty="0"/>
                  <a:t> </a:t>
                </a:r>
                <a:r>
                  <a:rPr lang="en-US" dirty="0" err="1"/>
                  <a:t>như</a:t>
                </a:r>
                <a:r>
                  <a:rPr lang="en-US" dirty="0"/>
                  <a:t> </a:t>
                </a:r>
                <a:r>
                  <a:rPr lang="en-US" dirty="0" err="1"/>
                  <a:t>tính</a:t>
                </a:r>
                <a:r>
                  <a:rPr lang="en-US" dirty="0"/>
                  <a:t> </a:t>
                </a:r>
                <a:r>
                  <a:rPr lang="en-US" dirty="0" err="1"/>
                  <a:t>phụ</a:t>
                </a:r>
                <a:r>
                  <a:rPr lang="en-US" dirty="0"/>
                  <a:t> </a:t>
                </a:r>
                <a:r>
                  <a:rPr lang="en-US" dirty="0" err="1"/>
                  <a:t>thuộc</a:t>
                </a:r>
                <a:r>
                  <a:rPr lang="en-US" dirty="0"/>
                  <a:t>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tục</a:t>
                </a:r>
                <a:r>
                  <a:rPr lang="en-US" dirty="0"/>
                  <a:t>,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chiều</a:t>
                </a:r>
                <a:r>
                  <a:rPr lang="en-US" dirty="0"/>
                  <a:t> fractal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dirty="0" err="1"/>
                  <a:t>tập</a:t>
                </a:r>
                <a:r>
                  <a:rPr lang="en-US" dirty="0"/>
                  <a:t> </a:t>
                </a:r>
                <a:r>
                  <a:rPr lang="en-US" dirty="0" err="1"/>
                  <a:t>hút</a:t>
                </a:r>
                <a:r>
                  <a:rPr lang="en-US" dirty="0"/>
                  <a:t> </a:t>
                </a:r>
                <a:r>
                  <a:rPr lang="en-US" dirty="0" err="1"/>
                  <a:t>này</a:t>
                </a:r>
                <a:r>
                  <a:rPr lang="en-US" dirty="0"/>
                  <a:t>, …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838200" y="2209800"/>
                <a:ext cx="7848600" cy="4572000"/>
              </a:xfrm>
              <a:blipFill rotWithShape="1">
                <a:blip r:embed="rId3"/>
                <a:stretch>
                  <a:fillRect l="-389" t="-2800" r="-3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4691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702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SỰ TỒN TẠI TẬP HÚT TOÀN CỤC TRONG L^2 (Ω) ĐỐI VỚI PHƯƠNG TRÌNH PHẢN ỨNG - KHUẾCH TÁN PHI TUYẾN</vt:lpstr>
      <vt:lpstr>PowerPoint Presentation</vt:lpstr>
      <vt:lpstr>Chương 1. CÁC KIẾN THỨC CHUẨN BỊ </vt:lpstr>
      <vt:lpstr>Chương 1. CÁC KIẾN THỨC CHUẨN BỊ </vt:lpstr>
      <vt:lpstr>  CHƯƠNG 2 SỰ TỒN TẠI TẬP HÚT TOÀN CỤC TRONG L^2 (Ω) ĐỐI VỚI PHƯƠNG TRÌNH PHẢN ỨNG - KHUẾCH TÁN PHI TUYẾN </vt:lpstr>
      <vt:lpstr>CHƯƠNG 2 SỰ TỒN TẠI TẬP HÚT TOÀN CỤC TRONG L^2 (Ω) ĐỐI VỚI PHƯƠNG TRÌNH PHẢN ỨNG - KHUẾCH TÁN PHI TUYẾN</vt:lpstr>
      <vt:lpstr>SỰ TỒN TẠI TẬP HÚT TOÀN CỤC TRONG L^2 (Ω) ĐỐI VỚI PHƯƠNG TRÌNH PHẢN ỨNG - KHUẾCH TÁN PHI TUYẾN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ASUS</cp:lastModifiedBy>
  <cp:revision>11</cp:revision>
  <dcterms:created xsi:type="dcterms:W3CDTF">2019-07-09T08:11:15Z</dcterms:created>
  <dcterms:modified xsi:type="dcterms:W3CDTF">2019-07-09T08:28:25Z</dcterms:modified>
</cp:coreProperties>
</file>