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75" r:id="rId4"/>
    <p:sldId id="258" r:id="rId5"/>
    <p:sldId id="259" r:id="rId6"/>
    <p:sldId id="260" r:id="rId7"/>
    <p:sldId id="261" r:id="rId8"/>
    <p:sldId id="263" r:id="rId9"/>
    <p:sldId id="262"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5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5524"/>
            <a:ext cx="7772400" cy="588836"/>
          </a:xfrm>
        </p:spPr>
        <p:txBody>
          <a:bodyPr anchor="b">
            <a:normAutofit/>
          </a:bodyPr>
          <a:lstStyle>
            <a:lvl1pPr algn="ctr">
              <a:defRPr sz="1400" b="1">
                <a:solidFill>
                  <a:srgbClr val="002060"/>
                </a:solidFill>
                <a:latin typeface="Times New Roman" panose="02020603050405020304" pitchFamily="18" charset="0"/>
                <a:cs typeface="Times New Roman" panose="02020603050405020304" pitchFamily="18" charset="0"/>
              </a:defRPr>
            </a:lvl1pPr>
          </a:lstStyle>
          <a:p>
            <a:r>
              <a:rPr lang="en-US" dirty="0"/>
              <a:t>HỘI NGHỊ TOÀN QUỐC KHOA HỌC TRÁI ĐẤT VÀ TÀI NGUYÊN</a:t>
            </a:r>
            <a:br>
              <a:rPr lang="en-US" dirty="0"/>
            </a:br>
            <a:r>
              <a:rPr lang="en-US" dirty="0"/>
              <a:t>VỚI PHÁT TRIỂN BỀN VỮNG (ERSD2024 - 14/11/2024)</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7BBEF-7425-46A7-98B9-8B9B7B1DB801}" type="datetimeFigureOut">
              <a:rPr lang="vi-VN" smtClean="0"/>
              <a:t>13/11/2024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C1AD676-8A29-45ED-AC55-AE86B3A060FA}" type="slidenum">
              <a:rPr lang="vi-VN" smtClean="0"/>
              <a:t>‹#›</a:t>
            </a:fld>
            <a:endParaRPr lang="vi-VN"/>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17" y="23812"/>
            <a:ext cx="1273302" cy="83129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15280" y="8030"/>
            <a:ext cx="910432" cy="907551"/>
          </a:xfrm>
          <a:prstGeom prst="rect">
            <a:avLst/>
          </a:prstGeom>
        </p:spPr>
      </p:pic>
      <p:cxnSp>
        <p:nvCxnSpPr>
          <p:cNvPr id="10" name="Straight Connector 9"/>
          <p:cNvCxnSpPr/>
          <p:nvPr userDrawn="1"/>
        </p:nvCxnSpPr>
        <p:spPr>
          <a:xfrm>
            <a:off x="0" y="933869"/>
            <a:ext cx="9144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838086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36142"/>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3493007"/>
            <a:ext cx="7886700" cy="26839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7BBEF-7425-46A7-98B9-8B9B7B1DB801}" type="datetimeFigureOut">
              <a:rPr lang="vi-VN" smtClean="0"/>
              <a:t>13/11/2024</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AD676-8A29-45ED-AC55-AE86B3A060FA}" type="slidenum">
              <a:rPr lang="vi-VN" smtClean="0"/>
              <a:t>‹#›</a:t>
            </a:fld>
            <a:endParaRPr lang="vi-VN"/>
          </a:p>
        </p:txBody>
      </p:sp>
      <p:sp>
        <p:nvSpPr>
          <p:cNvPr id="7" name="Title 1"/>
          <p:cNvSpPr txBox="1">
            <a:spLocks/>
          </p:cNvSpPr>
          <p:nvPr userDrawn="1"/>
        </p:nvSpPr>
        <p:spPr>
          <a:xfrm>
            <a:off x="685800" y="5524"/>
            <a:ext cx="7772400" cy="588836"/>
          </a:xfrm>
          <a:prstGeom prst="rect">
            <a:avLst/>
          </a:prstGeom>
        </p:spPr>
        <p:txBody>
          <a:bodyPr anchor="b">
            <a:normAutofit/>
          </a:bodyPr>
          <a:lstStyle>
            <a:lvl1pPr algn="ctr" defTabSz="914400" rtl="0" eaLnBrk="1" latinLnBrk="0" hangingPunct="1">
              <a:lnSpc>
                <a:spcPct val="90000"/>
              </a:lnSpc>
              <a:spcBef>
                <a:spcPct val="0"/>
              </a:spcBef>
              <a:buNone/>
              <a:defRPr sz="1400" b="1" kern="1200">
                <a:solidFill>
                  <a:srgbClr val="002060"/>
                </a:solidFill>
                <a:latin typeface="Times New Roman" panose="02020603050405020304" pitchFamily="18" charset="0"/>
                <a:ea typeface="+mj-ea"/>
                <a:cs typeface="Times New Roman" panose="02020603050405020304" pitchFamily="18" charset="0"/>
              </a:defRPr>
            </a:lvl1pPr>
          </a:lstStyle>
          <a:p>
            <a:r>
              <a:rPr lang="en-US" dirty="0"/>
              <a:t>HỘI NGHỊ TOÀN QUỐC KHOA HỌC TRÁI ĐẤT VÀ TÀI NGUYÊN</a:t>
            </a:r>
            <a:br>
              <a:rPr lang="en-US" dirty="0"/>
            </a:br>
            <a:r>
              <a:rPr lang="en-US" dirty="0"/>
              <a:t>VỚI PHÁT TRIỂN BỀN VỮNG (ERSD2024 - 14/11/2024)</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17" y="23812"/>
            <a:ext cx="1273302" cy="83129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15280" y="8030"/>
            <a:ext cx="910432" cy="907551"/>
          </a:xfrm>
          <a:prstGeom prst="rect">
            <a:avLst/>
          </a:prstGeom>
        </p:spPr>
      </p:pic>
      <p:cxnSp>
        <p:nvCxnSpPr>
          <p:cNvPr id="10" name="Straight Connector 9"/>
          <p:cNvCxnSpPr/>
          <p:nvPr userDrawn="1"/>
        </p:nvCxnSpPr>
        <p:spPr>
          <a:xfrm>
            <a:off x="0" y="933869"/>
            <a:ext cx="91440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02494121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ới thông điệp nhấn mạnh mối quan hệ giữa Nước và Việc làm, Ngày Nước thế giới 2016 kêu gọi hành động hướng đến đảm bảo an ninh nguồn nước và phát triển kinh tế - xã hội bền vững. ">
            <a:extLst>
              <a:ext uri="{FF2B5EF4-FFF2-40B4-BE49-F238E27FC236}">
                <a16:creationId xmlns:a16="http://schemas.microsoft.com/office/drawing/2014/main" id="{8B1D262E-2B1E-D335-54CE-8AAFCC8E22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7967" y="3659041"/>
            <a:ext cx="2381526" cy="1562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o thống kê, 1.8 tỷ người đang phải dùng loại nước có mầm bệnh hoặc chứa chất độc hại. Cứ mỗi giờ, trên thế giới có 38 người chết bởi các bệnh liên quan đến nguồn nước. ">
            <a:extLst>
              <a:ext uri="{FF2B5EF4-FFF2-40B4-BE49-F238E27FC236}">
                <a16:creationId xmlns:a16="http://schemas.microsoft.com/office/drawing/2014/main" id="{1B7EFB4A-F535-E695-C495-E0FC0A96C8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4041" y="3686716"/>
            <a:ext cx="2381526" cy="15628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úng ta cứ nghĩ rằng trên trái đất còn rất nhiều nước. Thực tế, 97% nguồn nước dự trữ là nước biển. 2% là băng ở Nam cực và Bắc cực. Nhân loại chỉ còn 1% lượng nước ngọt sử dụng được. ">
            <a:extLst>
              <a:ext uri="{FF2B5EF4-FFF2-40B4-BE49-F238E27FC236}">
                <a16:creationId xmlns:a16="http://schemas.microsoft.com/office/drawing/2014/main" id="{651B721C-3887-E28F-A017-5890A7B545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691" y="3695052"/>
            <a:ext cx="2381525" cy="1562876"/>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DD0BF209-9750-BF44-3E49-CAB7B8031BB2}"/>
              </a:ext>
            </a:extLst>
          </p:cNvPr>
          <p:cNvSpPr txBox="1"/>
          <p:nvPr/>
        </p:nvSpPr>
        <p:spPr>
          <a:xfrm>
            <a:off x="3557296" y="6158107"/>
            <a:ext cx="2381525" cy="369332"/>
          </a:xfrm>
          <a:prstGeom prst="rect">
            <a:avLst/>
          </a:prstGeom>
          <a:noFill/>
        </p:spPr>
        <p:txBody>
          <a:bodyPr wrap="square">
            <a:spAutoFit/>
          </a:bodyPr>
          <a:lstStyle/>
          <a:p>
            <a:r>
              <a:rPr lang="pt-BR" sz="1800" dirty="0">
                <a:effectLst/>
                <a:latin typeface="Times New Roman" panose="02020603050405020304" pitchFamily="18" charset="0"/>
                <a:ea typeface="Times New Roman" panose="02020603050405020304" pitchFamily="18" charset="0"/>
              </a:rPr>
              <a:t>Hà Nội, tháng 11/2024</a:t>
            </a:r>
            <a:endParaRPr lang="en-GB" dirty="0"/>
          </a:p>
        </p:txBody>
      </p:sp>
      <p:sp>
        <p:nvSpPr>
          <p:cNvPr id="8" name="Hộp Văn bản 7">
            <a:extLst>
              <a:ext uri="{FF2B5EF4-FFF2-40B4-BE49-F238E27FC236}">
                <a16:creationId xmlns:a16="http://schemas.microsoft.com/office/drawing/2014/main" id="{2DE51EC0-BB4A-BB05-2921-B5716F776469}"/>
              </a:ext>
            </a:extLst>
          </p:cNvPr>
          <p:cNvSpPr txBox="1"/>
          <p:nvPr/>
        </p:nvSpPr>
        <p:spPr>
          <a:xfrm>
            <a:off x="139958" y="1008574"/>
            <a:ext cx="8864082" cy="1077218"/>
          </a:xfrm>
          <a:prstGeom prst="rect">
            <a:avLst/>
          </a:prstGeom>
          <a:noFill/>
        </p:spPr>
        <p:txBody>
          <a:bodyPr wrap="square">
            <a:spAutoFit/>
          </a:bodyPr>
          <a:lstStyle/>
          <a:p>
            <a:pPr algn="ctr"/>
            <a:r>
              <a:rPr lang="en-US" sz="3200" dirty="0" err="1">
                <a:effectLst/>
                <a:latin typeface="Times New Roman" panose="02020603050405020304" pitchFamily="18" charset="0"/>
                <a:ea typeface="SimSun" panose="02010600030101010101" pitchFamily="2" charset="-122"/>
              </a:rPr>
              <a:t>Đánh</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giá</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tính</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hợp</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lý</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của</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các</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giếng</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khai</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thác</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nước</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dưới</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đất</a:t>
            </a:r>
            <a:r>
              <a:rPr lang="vi-VN" sz="3200" dirty="0">
                <a:effectLst/>
                <a:latin typeface="Times New Roman" panose="02020603050405020304" pitchFamily="18" charset="0"/>
                <a:ea typeface="SimSun" panose="02010600030101010101" pitchFamily="2" charset="-122"/>
              </a:rPr>
              <a:t> tại </a:t>
            </a:r>
            <a:r>
              <a:rPr lang="en-US" sz="3200" dirty="0" err="1">
                <a:effectLst/>
                <a:latin typeface="Times New Roman" panose="02020603050405020304" pitchFamily="18" charset="0"/>
                <a:ea typeface="SimSun" panose="02010600030101010101" pitchFamily="2" charset="-122"/>
              </a:rPr>
              <a:t>trạm</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cấp</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nước</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Dương</a:t>
            </a:r>
            <a:r>
              <a:rPr lang="en-US" sz="3200" dirty="0">
                <a:effectLst/>
                <a:latin typeface="Times New Roman" panose="02020603050405020304" pitchFamily="18" charset="0"/>
                <a:ea typeface="SimSun" panose="02010600030101010101" pitchFamily="2" charset="-122"/>
              </a:rPr>
              <a:t> </a:t>
            </a:r>
            <a:r>
              <a:rPr lang="en-US" sz="3200" dirty="0" err="1">
                <a:effectLst/>
                <a:latin typeface="Times New Roman" panose="02020603050405020304" pitchFamily="18" charset="0"/>
                <a:ea typeface="SimSun" panose="02010600030101010101" pitchFamily="2" charset="-122"/>
              </a:rPr>
              <a:t>Nội</a:t>
            </a:r>
            <a:r>
              <a:rPr lang="en-US" sz="3200" dirty="0">
                <a:effectLst/>
                <a:latin typeface="Times New Roman" panose="02020603050405020304" pitchFamily="18" charset="0"/>
                <a:ea typeface="SimSun" panose="02010600030101010101" pitchFamily="2" charset="-122"/>
              </a:rPr>
              <a:t>, Hà </a:t>
            </a:r>
            <a:r>
              <a:rPr lang="en-US" sz="3200" dirty="0" err="1">
                <a:effectLst/>
                <a:latin typeface="Times New Roman" panose="02020603050405020304" pitchFamily="18" charset="0"/>
                <a:ea typeface="SimSun" panose="02010600030101010101" pitchFamily="2" charset="-122"/>
              </a:rPr>
              <a:t>Đông</a:t>
            </a:r>
            <a:endParaRPr lang="en-GB" sz="3200" dirty="0">
              <a:effectLst/>
              <a:latin typeface="Times New Roman" panose="02020603050405020304" pitchFamily="18" charset="0"/>
              <a:ea typeface="SimSun" panose="02010600030101010101" pitchFamily="2" charset="-122"/>
            </a:endParaRPr>
          </a:p>
        </p:txBody>
      </p:sp>
      <p:sp>
        <p:nvSpPr>
          <p:cNvPr id="10" name="Hộp Văn bản 9">
            <a:extLst>
              <a:ext uri="{FF2B5EF4-FFF2-40B4-BE49-F238E27FC236}">
                <a16:creationId xmlns:a16="http://schemas.microsoft.com/office/drawing/2014/main" id="{B29954AC-681D-8286-74D0-9E8ECE9F425F}"/>
              </a:ext>
            </a:extLst>
          </p:cNvPr>
          <p:cNvSpPr txBox="1"/>
          <p:nvPr/>
        </p:nvSpPr>
        <p:spPr>
          <a:xfrm>
            <a:off x="301243" y="2219611"/>
            <a:ext cx="8541512" cy="1061829"/>
          </a:xfrm>
          <a:prstGeom prst="rect">
            <a:avLst/>
          </a:prstGeom>
          <a:noFill/>
        </p:spPr>
        <p:txBody>
          <a:bodyPr wrap="square">
            <a:spAutoFit/>
          </a:bodyPr>
          <a:lstStyle/>
          <a:p>
            <a:pPr indent="144145" algn="ctr"/>
            <a:r>
              <a:rPr lang="fr-FR" sz="1800" dirty="0" err="1">
                <a:effectLst/>
                <a:latin typeface="Times New Roman" panose="02020603050405020304" pitchFamily="18" charset="0"/>
                <a:ea typeface="SimSun" panose="02010600030101010101" pitchFamily="2" charset="-122"/>
              </a:rPr>
              <a:t>Đỗ</a:t>
            </a:r>
            <a:r>
              <a:rPr lang="fr-FR" sz="1800" dirty="0">
                <a:effectLst/>
                <a:latin typeface="Times New Roman" panose="02020603050405020304" pitchFamily="18" charset="0"/>
                <a:ea typeface="SimSun" panose="02010600030101010101" pitchFamily="2" charset="-122"/>
              </a:rPr>
              <a:t> </a:t>
            </a:r>
            <a:r>
              <a:rPr lang="fr-FR" sz="1800" dirty="0" err="1">
                <a:effectLst/>
                <a:latin typeface="Times New Roman" panose="02020603050405020304" pitchFamily="18" charset="0"/>
                <a:ea typeface="SimSun" panose="02010600030101010101" pitchFamily="2" charset="-122"/>
              </a:rPr>
              <a:t>Văn</a:t>
            </a:r>
            <a:r>
              <a:rPr lang="fr-FR" sz="1800" dirty="0">
                <a:effectLst/>
                <a:latin typeface="Times New Roman" panose="02020603050405020304" pitchFamily="18" charset="0"/>
                <a:ea typeface="SimSun" panose="02010600030101010101" pitchFamily="2" charset="-122"/>
              </a:rPr>
              <a:t> Bình</a:t>
            </a:r>
            <a:r>
              <a:rPr lang="fr-FR" sz="1800" baseline="30000" dirty="0">
                <a:effectLst/>
                <a:latin typeface="Times New Roman" panose="02020603050405020304" pitchFamily="18" charset="0"/>
                <a:ea typeface="SimSun" panose="02010600030101010101" pitchFamily="2" charset="-122"/>
              </a:rPr>
              <a:t>1*</a:t>
            </a:r>
            <a:r>
              <a:rPr lang="vi-VN" sz="1800" baseline="30000" dirty="0">
                <a:effectLst/>
                <a:latin typeface="Times New Roman" panose="02020603050405020304" pitchFamily="18" charset="0"/>
                <a:ea typeface="SimSun" panose="02010600030101010101" pitchFamily="2" charset="-122"/>
              </a:rPr>
              <a:t>,</a:t>
            </a:r>
            <a:r>
              <a:rPr lang="fr-FR" sz="1800" dirty="0">
                <a:effectLst/>
                <a:latin typeface="Times New Roman" panose="02020603050405020304" pitchFamily="18" charset="0"/>
                <a:ea typeface="SimSun" panose="02010600030101010101" pitchFamily="2" charset="-122"/>
              </a:rPr>
              <a:t> </a:t>
            </a:r>
            <a:r>
              <a:rPr lang="fr-FR" sz="1800" dirty="0" err="1">
                <a:effectLst/>
                <a:latin typeface="Times New Roman" panose="02020603050405020304" pitchFamily="18" charset="0"/>
                <a:ea typeface="SimSun" panose="02010600030101010101" pitchFamily="2" charset="-122"/>
              </a:rPr>
              <a:t>Dương</a:t>
            </a:r>
            <a:r>
              <a:rPr lang="fr-FR" sz="1800" dirty="0">
                <a:effectLst/>
                <a:latin typeface="Times New Roman" panose="02020603050405020304" pitchFamily="18" charset="0"/>
                <a:ea typeface="SimSun" panose="02010600030101010101" pitchFamily="2" charset="-122"/>
              </a:rPr>
              <a:t> Thị Thanh Xuyến</a:t>
            </a:r>
            <a:r>
              <a:rPr lang="fr-FR" sz="1800" baseline="30000" dirty="0">
                <a:effectLst/>
                <a:latin typeface="Times New Roman" panose="02020603050405020304" pitchFamily="18" charset="0"/>
                <a:ea typeface="SimSun" panose="02010600030101010101" pitchFamily="2" charset="-122"/>
              </a:rPr>
              <a:t>2</a:t>
            </a:r>
            <a:r>
              <a:rPr lang="vi-VN" sz="1800" dirty="0">
                <a:effectLst/>
                <a:latin typeface="Times New Roman" panose="02020603050405020304" pitchFamily="18" charset="0"/>
                <a:ea typeface="SimSun" panose="02010600030101010101" pitchFamily="2" charset="-122"/>
              </a:rPr>
              <a:t>,</a:t>
            </a:r>
            <a:r>
              <a:rPr lang="fr-FR" sz="1800" dirty="0">
                <a:effectLst/>
                <a:latin typeface="Times New Roman" panose="02020603050405020304" pitchFamily="18" charset="0"/>
                <a:ea typeface="SimSun" panose="02010600030101010101" pitchFamily="2" charset="-122"/>
              </a:rPr>
              <a:t> </a:t>
            </a:r>
            <a:r>
              <a:rPr lang="fr-FR" sz="1800" dirty="0" err="1">
                <a:effectLst/>
                <a:latin typeface="Times New Roman" panose="02020603050405020304" pitchFamily="18" charset="0"/>
                <a:ea typeface="SimSun" panose="02010600030101010101" pitchFamily="2" charset="-122"/>
              </a:rPr>
              <a:t>Đỗ</a:t>
            </a:r>
            <a:r>
              <a:rPr lang="fr-FR" sz="1800" dirty="0">
                <a:effectLst/>
                <a:latin typeface="Times New Roman" panose="02020603050405020304" pitchFamily="18" charset="0"/>
                <a:ea typeface="SimSun" panose="02010600030101010101" pitchFamily="2" charset="-122"/>
              </a:rPr>
              <a:t> Thị Hải</a:t>
            </a:r>
            <a:r>
              <a:rPr lang="fr-FR" sz="1800" baseline="30000" dirty="0">
                <a:effectLst/>
                <a:latin typeface="Times New Roman" panose="02020603050405020304" pitchFamily="18" charset="0"/>
                <a:ea typeface="SimSun" panose="02010600030101010101" pitchFamily="2" charset="-122"/>
              </a:rPr>
              <a:t>1</a:t>
            </a:r>
            <a:r>
              <a:rPr lang="vi-VN" sz="1800" dirty="0">
                <a:effectLst/>
                <a:latin typeface="Times New Roman" panose="02020603050405020304" pitchFamily="18" charset="0"/>
                <a:ea typeface="SimSun" panose="02010600030101010101" pitchFamily="2" charset="-122"/>
              </a:rPr>
              <a:t>,</a:t>
            </a:r>
            <a:r>
              <a:rPr lang="fr-FR" sz="1800" dirty="0">
                <a:effectLst/>
                <a:latin typeface="Times New Roman" panose="02020603050405020304" pitchFamily="18" charset="0"/>
                <a:ea typeface="SimSun" panose="02010600030101010101" pitchFamily="2" charset="-122"/>
              </a:rPr>
              <a:t> Trần Thị Kim Hà</a:t>
            </a:r>
            <a:r>
              <a:rPr lang="fr-FR" sz="1800" baseline="30000" dirty="0">
                <a:effectLst/>
                <a:latin typeface="Times New Roman" panose="02020603050405020304" pitchFamily="18" charset="0"/>
                <a:ea typeface="SimSun" panose="02010600030101010101" pitchFamily="2" charset="-122"/>
              </a:rPr>
              <a:t>1</a:t>
            </a:r>
            <a:endParaRPr lang="en-GB" sz="1800" dirty="0">
              <a:effectLst/>
              <a:latin typeface="Times New Roman" panose="02020603050405020304" pitchFamily="18" charset="0"/>
              <a:ea typeface="SimSun" panose="02010600030101010101" pitchFamily="2" charset="-122"/>
            </a:endParaRPr>
          </a:p>
          <a:p>
            <a:pPr marL="829945" indent="226695" algn="just">
              <a:lnSpc>
                <a:spcPct val="150000"/>
              </a:lnSpc>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Trường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Mỏ</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chất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601345" algn="ctr"/>
            <a:r>
              <a:rPr lang="en-US" sz="1800" i="1" baseline="30000" dirty="0">
                <a:effectLst/>
                <a:latin typeface="Times New Roman" panose="02020603050405020304" pitchFamily="18" charset="0"/>
                <a:ea typeface="SimSun" panose="02010600030101010101" pitchFamily="2" charset="-122"/>
              </a:rPr>
              <a:t>2</a:t>
            </a:r>
            <a:r>
              <a:rPr lang="en-US" sz="1800" i="1" dirty="0">
                <a:effectLst/>
                <a:latin typeface="Times New Roman" panose="02020603050405020304" pitchFamily="18" charset="0"/>
                <a:ea typeface="SimSun" panose="02010600030101010101" pitchFamily="2" charset="-122"/>
              </a:rPr>
              <a:t>Cục </a:t>
            </a:r>
            <a:r>
              <a:rPr lang="en-US" sz="1800" i="1" dirty="0" err="1">
                <a:effectLst/>
                <a:latin typeface="Times New Roman" panose="02020603050405020304" pitchFamily="18" charset="0"/>
                <a:ea typeface="SimSun" panose="02010600030101010101" pitchFamily="2" charset="-122"/>
              </a:rPr>
              <a:t>kiểm</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soát</a:t>
            </a:r>
            <a:r>
              <a:rPr lang="en-US" sz="1800" i="1" dirty="0">
                <a:effectLst/>
                <a:latin typeface="Times New Roman" panose="02020603050405020304" pitchFamily="18" charset="0"/>
                <a:ea typeface="SimSun" panose="02010600030101010101" pitchFamily="2" charset="-122"/>
              </a:rPr>
              <a:t> ô </a:t>
            </a:r>
            <a:r>
              <a:rPr lang="en-US" sz="1800" i="1" dirty="0" err="1">
                <a:effectLst/>
                <a:latin typeface="Times New Roman" panose="02020603050405020304" pitchFamily="18" charset="0"/>
                <a:ea typeface="SimSun" panose="02010600030101010101" pitchFamily="2" charset="-122"/>
              </a:rPr>
              <a:t>nhiễm</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Bộ</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Tài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nguyên</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và</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Môi</a:t>
            </a:r>
            <a:r>
              <a:rPr lang="en-US" sz="1800" i="1" dirty="0">
                <a:effectLst/>
                <a:latin typeface="Times New Roman" panose="02020603050405020304" pitchFamily="18" charset="0"/>
                <a:ea typeface="SimSun" panose="02010600030101010101" pitchFamily="2" charset="-122"/>
              </a:rPr>
              <a:t> </a:t>
            </a:r>
            <a:r>
              <a:rPr lang="en-US" sz="1800" i="1" dirty="0" err="1">
                <a:effectLst/>
                <a:latin typeface="Times New Roman" panose="02020603050405020304" pitchFamily="18" charset="0"/>
                <a:ea typeface="SimSun" panose="02010600030101010101" pitchFamily="2" charset="-122"/>
              </a:rPr>
              <a:t>trường</a:t>
            </a:r>
            <a:endParaRPr lang="en-GB" sz="1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793733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9ED08A1-C0B9-B82D-BD7F-22E00366FFB5}"/>
              </a:ext>
            </a:extLst>
          </p:cNvPr>
          <p:cNvSpPr>
            <a:spLocks noGrp="1"/>
          </p:cNvSpPr>
          <p:nvPr>
            <p:ph type="ctrTitle"/>
          </p:nvPr>
        </p:nvSpPr>
        <p:spPr/>
        <p:txBody>
          <a:bodyPr/>
          <a:lstStyle/>
          <a:p>
            <a:endParaRPr lang="en-GB"/>
          </a:p>
        </p:txBody>
      </p:sp>
      <p:sp>
        <p:nvSpPr>
          <p:cNvPr id="5" name="Hộp Văn bản 4">
            <a:extLst>
              <a:ext uri="{FF2B5EF4-FFF2-40B4-BE49-F238E27FC236}">
                <a16:creationId xmlns:a16="http://schemas.microsoft.com/office/drawing/2014/main" id="{ED22C87F-DAB7-66D4-A2F1-558016AC6D99}"/>
              </a:ext>
            </a:extLst>
          </p:cNvPr>
          <p:cNvSpPr txBox="1"/>
          <p:nvPr/>
        </p:nvSpPr>
        <p:spPr>
          <a:xfrm>
            <a:off x="251732" y="1441628"/>
            <a:ext cx="8640535" cy="4601260"/>
          </a:xfrm>
          <a:prstGeom prst="rect">
            <a:avLst/>
          </a:prstGeom>
          <a:noFill/>
        </p:spPr>
        <p:txBody>
          <a:bodyPr wrap="square">
            <a:spAutoFit/>
          </a:bodyPr>
          <a:lstStyle/>
          <a:p>
            <a:pPr algn="just">
              <a:spcBef>
                <a:spcPts val="600"/>
              </a:spcBef>
              <a:spcAft>
                <a:spcPts val="600"/>
              </a:spcAft>
            </a:pPr>
            <a:r>
              <a:rPr lang="vi-VN" sz="2400" b="1" i="1" dirty="0">
                <a:effectLst/>
                <a:latin typeface="Times New Roman" panose="02020603050405020304" pitchFamily="18" charset="0"/>
                <a:ea typeface="SimSun" panose="02010600030101010101" pitchFamily="2" charset="-122"/>
              </a:rPr>
              <a:t>3.4. Đặc điểm, diễn biến chất lượng nước dưới đất</a:t>
            </a:r>
            <a:endParaRPr lang="en-GB" sz="2400" dirty="0">
              <a:effectLst/>
              <a:latin typeface="Times New Roman" panose="02020603050405020304" pitchFamily="18" charset="0"/>
              <a:ea typeface="SimSun" panose="02010600030101010101" pitchFamily="2" charset="-122"/>
            </a:endParaRPr>
          </a:p>
          <a:p>
            <a:pPr indent="180340" algn="just"/>
            <a:r>
              <a:rPr lang="vi-VN" sz="2400" dirty="0">
                <a:effectLst/>
                <a:latin typeface="Times New Roman" panose="02020603050405020304" pitchFamily="18" charset="0"/>
                <a:ea typeface="SimSun" panose="02010600030101010101" pitchFamily="2" charset="-122"/>
              </a:rPr>
              <a:t>Kết quả phân tích mẫu nước dưới đất trong nhiều năm ở Bảng 1 (Công ty </a:t>
            </a:r>
            <a:r>
              <a:rPr lang="vi-VN" sz="2400" spc="-15" dirty="0">
                <a:effectLst/>
                <a:latin typeface="Times New Roman" panose="02020603050405020304" pitchFamily="18" charset="0"/>
                <a:ea typeface="Times New Roman" panose="02020603050405020304" pitchFamily="18" charset="0"/>
              </a:rPr>
              <a:t>TNHH MTV Nước sạch Hà Đông</a:t>
            </a:r>
            <a:r>
              <a:rPr lang="vi-VN" sz="2400" dirty="0">
                <a:effectLst/>
                <a:latin typeface="Times New Roman" panose="02020603050405020304" pitchFamily="18" charset="0"/>
                <a:ea typeface="SimSun" panose="02010600030101010101" pitchFamily="2" charset="-122"/>
              </a:rPr>
              <a:t>, 2024) cho thấy, đa số các thành phần tan trong nước đều nằm trong giới hạn cho phép (QCVN09:2023/BTNMT). Một số thành phần có hàm lượng vượt ngưỡng cho phép như NH</a:t>
            </a:r>
            <a:r>
              <a:rPr lang="vi-VN" sz="2400" baseline="-25000" dirty="0">
                <a:effectLst/>
                <a:latin typeface="Times New Roman" panose="02020603050405020304" pitchFamily="18" charset="0"/>
                <a:ea typeface="SimSun" panose="02010600030101010101" pitchFamily="2" charset="-122"/>
              </a:rPr>
              <a:t>4</a:t>
            </a:r>
            <a:r>
              <a:rPr lang="vi-VN" sz="2400" baseline="30000" dirty="0">
                <a:effectLst/>
                <a:latin typeface="Times New Roman" panose="02020603050405020304" pitchFamily="18" charset="0"/>
                <a:ea typeface="SimSun" panose="02010600030101010101" pitchFamily="2" charset="-122"/>
              </a:rPr>
              <a:t>+</a:t>
            </a:r>
            <a:r>
              <a:rPr lang="vi-VN" sz="2400" dirty="0">
                <a:effectLst/>
                <a:latin typeface="Times New Roman" panose="02020603050405020304" pitchFamily="18" charset="0"/>
                <a:ea typeface="SimSun" panose="02010600030101010101" pitchFamily="2" charset="-122"/>
              </a:rPr>
              <a:t>, </a:t>
            </a:r>
            <a:r>
              <a:rPr lang="vi-VN" sz="2400" dirty="0" err="1">
                <a:effectLst/>
                <a:latin typeface="Times New Roman" panose="02020603050405020304" pitchFamily="18" charset="0"/>
                <a:ea typeface="SimSun" panose="02010600030101010101" pitchFamily="2" charset="-122"/>
              </a:rPr>
              <a:t>Fe</a:t>
            </a:r>
            <a:r>
              <a:rPr lang="vi-VN" sz="2400" dirty="0">
                <a:effectLst/>
                <a:latin typeface="Times New Roman" panose="02020603050405020304" pitchFamily="18" charset="0"/>
                <a:ea typeface="SimSun" panose="02010600030101010101" pitchFamily="2" charset="-122"/>
              </a:rPr>
              <a:t> tổng số (cao hơn QCVN09 đến 6 lần). Hàm lượng các kim loại nặng khác như </a:t>
            </a:r>
            <a:r>
              <a:rPr lang="vi-VN" sz="2400" dirty="0" err="1">
                <a:effectLst/>
                <a:latin typeface="Times New Roman" panose="02020603050405020304" pitchFamily="18" charset="0"/>
                <a:ea typeface="SimSun" panose="02010600030101010101" pitchFamily="2" charset="-122"/>
              </a:rPr>
              <a:t>As</a:t>
            </a:r>
            <a:r>
              <a:rPr lang="vi-VN" sz="2400" dirty="0">
                <a:effectLst/>
                <a:latin typeface="Times New Roman" panose="02020603050405020304" pitchFamily="18" charset="0"/>
                <a:ea typeface="SimSun" panose="02010600030101010101" pitchFamily="2" charset="-122"/>
              </a:rPr>
              <a:t>, </a:t>
            </a:r>
            <a:r>
              <a:rPr lang="vi-VN" sz="2400" dirty="0" err="1">
                <a:effectLst/>
                <a:latin typeface="Times New Roman" panose="02020603050405020304" pitchFamily="18" charset="0"/>
                <a:ea typeface="SimSun" panose="02010600030101010101" pitchFamily="2" charset="-122"/>
              </a:rPr>
              <a:t>Cd</a:t>
            </a:r>
            <a:r>
              <a:rPr lang="vi-VN" sz="2400" dirty="0">
                <a:effectLst/>
                <a:latin typeface="Times New Roman" panose="02020603050405020304" pitchFamily="18" charset="0"/>
                <a:ea typeface="SimSun" panose="02010600030101010101" pitchFamily="2" charset="-122"/>
              </a:rPr>
              <a:t>, </a:t>
            </a:r>
            <a:r>
              <a:rPr lang="vi-VN" sz="2400" dirty="0" err="1">
                <a:effectLst/>
                <a:latin typeface="Times New Roman" panose="02020603050405020304" pitchFamily="18" charset="0"/>
                <a:ea typeface="SimSun" panose="02010600030101010101" pitchFamily="2" charset="-122"/>
              </a:rPr>
              <a:t>Mn</a:t>
            </a:r>
            <a:r>
              <a:rPr lang="vi-VN" sz="2400" dirty="0">
                <a:effectLst/>
                <a:latin typeface="Times New Roman" panose="02020603050405020304" pitchFamily="18" charset="0"/>
                <a:ea typeface="SimSun" panose="02010600030101010101" pitchFamily="2" charset="-122"/>
              </a:rPr>
              <a:t>, </a:t>
            </a:r>
            <a:r>
              <a:rPr lang="vi-VN" sz="2400" dirty="0" err="1">
                <a:effectLst/>
                <a:latin typeface="Times New Roman" panose="02020603050405020304" pitchFamily="18" charset="0"/>
                <a:ea typeface="SimSun" panose="02010600030101010101" pitchFamily="2" charset="-122"/>
              </a:rPr>
              <a:t>Pb</a:t>
            </a:r>
            <a:r>
              <a:rPr lang="vi-VN" sz="2400" dirty="0">
                <a:effectLst/>
                <a:latin typeface="Times New Roman" panose="02020603050405020304" pitchFamily="18" charset="0"/>
                <a:ea typeface="SimSun" panose="02010600030101010101" pitchFamily="2" charset="-122"/>
              </a:rPr>
              <a:t>,… đều nằm trong giới hạn cho phép. Chất lượng nước dưới đất trong các tầng chứa nước nhìn chung đảm bảo yêu cầu theo QCVN. Hiện nay, chỉ có một số chỉ tiêu như sắt (</a:t>
            </a:r>
            <a:r>
              <a:rPr lang="vi-VN" sz="2400" dirty="0" err="1">
                <a:effectLst/>
                <a:latin typeface="Times New Roman" panose="02020603050405020304" pitchFamily="18" charset="0"/>
                <a:ea typeface="SimSun" panose="02010600030101010101" pitchFamily="2" charset="-122"/>
              </a:rPr>
              <a:t>Fe</a:t>
            </a:r>
            <a:r>
              <a:rPr lang="vi-VN" sz="2400" dirty="0">
                <a:effectLst/>
                <a:latin typeface="Times New Roman" panose="02020603050405020304" pitchFamily="18" charset="0"/>
                <a:ea typeface="SimSun" panose="02010600030101010101" pitchFamily="2" charset="-122"/>
              </a:rPr>
              <a:t>) và </a:t>
            </a:r>
            <a:r>
              <a:rPr lang="vi-VN" sz="2400" dirty="0" err="1">
                <a:effectLst/>
                <a:latin typeface="Times New Roman" panose="02020603050405020304" pitchFamily="18" charset="0"/>
                <a:ea typeface="SimSun" panose="02010600030101010101" pitchFamily="2" charset="-122"/>
              </a:rPr>
              <a:t>Amoni</a:t>
            </a:r>
            <a:r>
              <a:rPr lang="vi-VN" sz="2400" dirty="0">
                <a:effectLst/>
                <a:latin typeface="Times New Roman" panose="02020603050405020304" pitchFamily="18" charset="0"/>
                <a:ea typeface="SimSun" panose="02010600030101010101" pitchFamily="2" charset="-122"/>
              </a:rPr>
              <a:t> (NH</a:t>
            </a:r>
            <a:r>
              <a:rPr lang="vi-VN" sz="2400" baseline="-25000" dirty="0">
                <a:effectLst/>
                <a:latin typeface="Times New Roman" panose="02020603050405020304" pitchFamily="18" charset="0"/>
                <a:ea typeface="SimSun" panose="02010600030101010101" pitchFamily="2" charset="-122"/>
              </a:rPr>
              <a:t>4</a:t>
            </a:r>
            <a:r>
              <a:rPr lang="vi-VN" sz="2400" baseline="30000" dirty="0">
                <a:effectLst/>
                <a:latin typeface="Times New Roman" panose="02020603050405020304" pitchFamily="18" charset="0"/>
                <a:ea typeface="SimSun" panose="02010600030101010101" pitchFamily="2" charset="-122"/>
              </a:rPr>
              <a:t>+</a:t>
            </a:r>
            <a:r>
              <a:rPr lang="vi-VN" sz="2400" dirty="0">
                <a:effectLst/>
                <a:latin typeface="Times New Roman" panose="02020603050405020304" pitchFamily="18" charset="0"/>
                <a:ea typeface="SimSun" panose="02010600030101010101" pitchFamily="2" charset="-122"/>
              </a:rPr>
              <a:t>)  vẫn cao hơn quy chuẩn cho phép nên khi sử dụng cần phải có biện pháp, công nghệ xử lý phù hợp.</a:t>
            </a:r>
            <a:endParaRPr lang="en-GB"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55770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6CC1CAF-832B-F420-0AC3-CADDD77EBCE7}"/>
              </a:ext>
            </a:extLst>
          </p:cNvPr>
          <p:cNvSpPr>
            <a:spLocks noGrp="1"/>
          </p:cNvSpPr>
          <p:nvPr>
            <p:ph type="ctrTitle"/>
          </p:nvPr>
        </p:nvSpPr>
        <p:spPr/>
        <p:txBody>
          <a:bodyPr/>
          <a:lstStyle/>
          <a:p>
            <a:endParaRPr lang="en-GB"/>
          </a:p>
        </p:txBody>
      </p:sp>
      <p:graphicFrame>
        <p:nvGraphicFramePr>
          <p:cNvPr id="4" name="Bảng 3">
            <a:extLst>
              <a:ext uri="{FF2B5EF4-FFF2-40B4-BE49-F238E27FC236}">
                <a16:creationId xmlns:a16="http://schemas.microsoft.com/office/drawing/2014/main" id="{6D9EFF90-0F74-2DF0-F34C-816B66F5E3F3}"/>
              </a:ext>
            </a:extLst>
          </p:cNvPr>
          <p:cNvGraphicFramePr>
            <a:graphicFrameLocks noGrp="1"/>
          </p:cNvGraphicFramePr>
          <p:nvPr>
            <p:extLst>
              <p:ext uri="{D42A27DB-BD31-4B8C-83A1-F6EECF244321}">
                <p14:modId xmlns:p14="http://schemas.microsoft.com/office/powerpoint/2010/main" val="2825073574"/>
              </p:ext>
            </p:extLst>
          </p:nvPr>
        </p:nvGraphicFramePr>
        <p:xfrm>
          <a:off x="381000" y="1578430"/>
          <a:ext cx="8262258" cy="5274054"/>
        </p:xfrm>
        <a:graphic>
          <a:graphicData uri="http://schemas.openxmlformats.org/drawingml/2006/table">
            <a:tbl>
              <a:tblPr firstRow="1" firstCol="1" bandRow="1">
                <a:tableStyleId>{5C22544A-7EE6-4342-B048-85BDC9FD1C3A}</a:tableStyleId>
              </a:tblPr>
              <a:tblGrid>
                <a:gridCol w="1118711">
                  <a:extLst>
                    <a:ext uri="{9D8B030D-6E8A-4147-A177-3AD203B41FA5}">
                      <a16:colId xmlns:a16="http://schemas.microsoft.com/office/drawing/2014/main" val="358390127"/>
                    </a:ext>
                  </a:extLst>
                </a:gridCol>
                <a:gridCol w="1597919">
                  <a:extLst>
                    <a:ext uri="{9D8B030D-6E8A-4147-A177-3AD203B41FA5}">
                      <a16:colId xmlns:a16="http://schemas.microsoft.com/office/drawing/2014/main" val="2528242768"/>
                    </a:ext>
                  </a:extLst>
                </a:gridCol>
                <a:gridCol w="979903">
                  <a:extLst>
                    <a:ext uri="{9D8B030D-6E8A-4147-A177-3AD203B41FA5}">
                      <a16:colId xmlns:a16="http://schemas.microsoft.com/office/drawing/2014/main" val="2126402619"/>
                    </a:ext>
                  </a:extLst>
                </a:gridCol>
                <a:gridCol w="1118711">
                  <a:extLst>
                    <a:ext uri="{9D8B030D-6E8A-4147-A177-3AD203B41FA5}">
                      <a16:colId xmlns:a16="http://schemas.microsoft.com/office/drawing/2014/main" val="3626449948"/>
                    </a:ext>
                  </a:extLst>
                </a:gridCol>
                <a:gridCol w="1145149">
                  <a:extLst>
                    <a:ext uri="{9D8B030D-6E8A-4147-A177-3AD203B41FA5}">
                      <a16:colId xmlns:a16="http://schemas.microsoft.com/office/drawing/2014/main" val="3224245410"/>
                    </a:ext>
                  </a:extLst>
                </a:gridCol>
                <a:gridCol w="1145149">
                  <a:extLst>
                    <a:ext uri="{9D8B030D-6E8A-4147-A177-3AD203B41FA5}">
                      <a16:colId xmlns:a16="http://schemas.microsoft.com/office/drawing/2014/main" val="2953562244"/>
                    </a:ext>
                  </a:extLst>
                </a:gridCol>
                <a:gridCol w="1156716">
                  <a:extLst>
                    <a:ext uri="{9D8B030D-6E8A-4147-A177-3AD203B41FA5}">
                      <a16:colId xmlns:a16="http://schemas.microsoft.com/office/drawing/2014/main" val="166831591"/>
                    </a:ext>
                  </a:extLst>
                </a:gridCol>
              </a:tblGrid>
              <a:tr h="177703">
                <a:tc rowSpan="2">
                  <a:txBody>
                    <a:bodyPr/>
                    <a:lstStyle/>
                    <a:p>
                      <a:pPr algn="ctr">
                        <a:lnSpc>
                          <a:spcPts val="1000"/>
                        </a:lnSpc>
                      </a:pPr>
                      <a:r>
                        <a:rPr lang="en-GB" sz="700" spc="-25">
                          <a:effectLst/>
                        </a:rPr>
                        <a:t>TT</a:t>
                      </a:r>
                      <a:endParaRPr lang="en-GB" sz="700">
                        <a:effectLst/>
                        <a:latin typeface="Times New Roman" panose="02020603050405020304" pitchFamily="18" charset="0"/>
                        <a:ea typeface="SimSun" panose="02010600030101010101" pitchFamily="2" charset="-122"/>
                      </a:endParaRPr>
                    </a:p>
                  </a:txBody>
                  <a:tcPr marL="45300" marR="45300" marT="0" marB="0" anchor="ctr"/>
                </a:tc>
                <a:tc rowSpan="2">
                  <a:txBody>
                    <a:bodyPr/>
                    <a:lstStyle/>
                    <a:p>
                      <a:pPr algn="ctr">
                        <a:lnSpc>
                          <a:spcPts val="1000"/>
                        </a:lnSpc>
                      </a:pPr>
                      <a:r>
                        <a:rPr lang="en-GB" sz="700" spc="-25">
                          <a:effectLst/>
                        </a:rPr>
                        <a:t>Chỉtiêu phân tích</a:t>
                      </a:r>
                      <a:endParaRPr lang="en-GB" sz="700">
                        <a:effectLst/>
                        <a:latin typeface="Times New Roman" panose="02020603050405020304" pitchFamily="18" charset="0"/>
                        <a:ea typeface="SimSun" panose="02010600030101010101" pitchFamily="2" charset="-122"/>
                      </a:endParaRPr>
                    </a:p>
                  </a:txBody>
                  <a:tcPr marL="45300" marR="45300" marT="0" marB="0" anchor="ctr"/>
                </a:tc>
                <a:tc rowSpan="2">
                  <a:txBody>
                    <a:bodyPr/>
                    <a:lstStyle/>
                    <a:p>
                      <a:pPr algn="ctr">
                        <a:lnSpc>
                          <a:spcPts val="1000"/>
                        </a:lnSpc>
                      </a:pPr>
                      <a:r>
                        <a:rPr lang="en-GB" sz="700" spc="-25">
                          <a:effectLst/>
                        </a:rPr>
                        <a:t>ĐVT</a:t>
                      </a:r>
                      <a:endParaRPr lang="en-GB" sz="700">
                        <a:effectLst/>
                        <a:latin typeface="Times New Roman" panose="02020603050405020304" pitchFamily="18" charset="0"/>
                        <a:ea typeface="SimSun" panose="02010600030101010101" pitchFamily="2" charset="-122"/>
                      </a:endParaRPr>
                    </a:p>
                  </a:txBody>
                  <a:tcPr marL="45300" marR="45300" marT="0" marB="0" anchor="ctr"/>
                </a:tc>
                <a:tc gridSpan="3">
                  <a:txBody>
                    <a:bodyPr/>
                    <a:lstStyle/>
                    <a:p>
                      <a:pPr algn="ctr">
                        <a:lnSpc>
                          <a:spcPts val="1000"/>
                        </a:lnSpc>
                      </a:pPr>
                      <a:r>
                        <a:rPr lang="en-GB" sz="700" spc="-25">
                          <a:effectLst/>
                        </a:rPr>
                        <a:t>Kết quả phân tích</a:t>
                      </a:r>
                      <a:endParaRPr lang="en-GB" sz="700">
                        <a:effectLst/>
                        <a:latin typeface="Times New Roman" panose="02020603050405020304" pitchFamily="18" charset="0"/>
                        <a:ea typeface="SimSun" panose="02010600030101010101" pitchFamily="2" charset="-122"/>
                      </a:endParaRPr>
                    </a:p>
                  </a:txBody>
                  <a:tcPr marL="45300" marR="45300" marT="0" marB="0" anchor="ctr"/>
                </a:tc>
                <a:tc hMerge="1">
                  <a:txBody>
                    <a:bodyPr/>
                    <a:lstStyle/>
                    <a:p>
                      <a:endParaRPr lang="en-GB"/>
                    </a:p>
                  </a:txBody>
                  <a:tcPr/>
                </a:tc>
                <a:tc hMerge="1">
                  <a:txBody>
                    <a:bodyPr/>
                    <a:lstStyle/>
                    <a:p>
                      <a:endParaRPr lang="en-GB"/>
                    </a:p>
                  </a:txBody>
                  <a:tcPr/>
                </a:tc>
                <a:tc rowSpan="2">
                  <a:txBody>
                    <a:bodyPr/>
                    <a:lstStyle/>
                    <a:p>
                      <a:pPr algn="ctr">
                        <a:lnSpc>
                          <a:spcPts val="1000"/>
                        </a:lnSpc>
                      </a:pPr>
                      <a:r>
                        <a:rPr lang="en-GB" sz="700" spc="-25">
                          <a:effectLst/>
                        </a:rPr>
                        <a:t>QCVN 09:2023</a:t>
                      </a:r>
                      <a:endParaRPr lang="en-GB" sz="700">
                        <a:effectLst/>
                      </a:endParaRPr>
                    </a:p>
                    <a:p>
                      <a:pPr algn="ctr">
                        <a:lnSpc>
                          <a:spcPts val="1000"/>
                        </a:lnSpc>
                      </a:pPr>
                      <a:r>
                        <a:rPr lang="en-GB" sz="700" spc="-25">
                          <a:effectLst/>
                        </a:rPr>
                        <a:t>/BTNMT</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2620431105"/>
                  </a:ext>
                </a:extLst>
              </a:tr>
              <a:tr h="37844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ts val="1000"/>
                        </a:lnSpc>
                      </a:pPr>
                      <a:r>
                        <a:rPr lang="en-GB" sz="700" spc="-25">
                          <a:effectLst/>
                        </a:rPr>
                        <a:t>Nhỏ nhất</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Lớn nhất</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Trung bình</a:t>
                      </a:r>
                      <a:endParaRPr lang="en-GB" sz="700">
                        <a:effectLst/>
                        <a:latin typeface="Times New Roman" panose="02020603050405020304" pitchFamily="18" charset="0"/>
                        <a:ea typeface="SimSun" panose="02010600030101010101" pitchFamily="2" charset="-122"/>
                      </a:endParaRPr>
                    </a:p>
                  </a:txBody>
                  <a:tcPr marL="45300" marR="45300" marT="0" marB="0" anchor="ctr"/>
                </a:tc>
                <a:tc vMerge="1">
                  <a:txBody>
                    <a:bodyPr/>
                    <a:lstStyle/>
                    <a:p>
                      <a:endParaRPr lang="en-GB"/>
                    </a:p>
                  </a:txBody>
                  <a:tcPr/>
                </a:tc>
                <a:extLst>
                  <a:ext uri="{0D108BD9-81ED-4DB2-BD59-A6C34878D82A}">
                    <a16:rowId xmlns:a16="http://schemas.microsoft.com/office/drawing/2014/main" val="1888323011"/>
                  </a:ext>
                </a:extLst>
              </a:tr>
              <a:tr h="177703">
                <a:tc>
                  <a:txBody>
                    <a:bodyPr/>
                    <a:lstStyle/>
                    <a:p>
                      <a:pPr algn="ctr">
                        <a:lnSpc>
                          <a:spcPts val="1000"/>
                        </a:lnSpc>
                      </a:pPr>
                      <a:r>
                        <a:rPr lang="en-GB" sz="700" spc="-25">
                          <a:effectLst/>
                        </a:rPr>
                        <a:t>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pH</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6,61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7,14</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6,96</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5,5-8,5</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3400356631"/>
                  </a:ext>
                </a:extLst>
              </a:tr>
              <a:tr h="252296">
                <a:tc>
                  <a:txBody>
                    <a:bodyPr/>
                    <a:lstStyle/>
                    <a:p>
                      <a:pPr algn="ctr">
                        <a:lnSpc>
                          <a:spcPts val="1000"/>
                        </a:lnSpc>
                      </a:pPr>
                      <a:r>
                        <a:rPr lang="en-GB" sz="700" spc="-25">
                          <a:effectLst/>
                        </a:rPr>
                        <a:t>2</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Độ cứng tổng</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mgCaCO</a:t>
                      </a:r>
                      <a:r>
                        <a:rPr lang="en-GB" sz="700" spc="-25" baseline="-25000">
                          <a:effectLst/>
                        </a:rPr>
                        <a:t>3</a:t>
                      </a:r>
                      <a:r>
                        <a:rPr lang="en-GB" sz="700" spc="-25">
                          <a:effectLst/>
                        </a:rPr>
                        <a:t>/l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83,0</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136,0</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112,85</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500</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495751065"/>
                  </a:ext>
                </a:extLst>
              </a:tr>
              <a:tr h="177703">
                <a:tc>
                  <a:txBody>
                    <a:bodyPr/>
                    <a:lstStyle/>
                    <a:p>
                      <a:pPr algn="ctr">
                        <a:lnSpc>
                          <a:spcPts val="1000"/>
                        </a:lnSpc>
                      </a:pPr>
                      <a:r>
                        <a:rPr lang="en-GB" sz="700" spc="-25">
                          <a:effectLst/>
                        </a:rPr>
                        <a:t>3</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COD (Mn)</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mgO</a:t>
                      </a:r>
                      <a:r>
                        <a:rPr lang="en-GB" sz="700" spc="-25" baseline="-25000">
                          <a:effectLst/>
                        </a:rPr>
                        <a:t>2</a:t>
                      </a:r>
                      <a:r>
                        <a:rPr lang="en-GB" sz="700" spc="-25">
                          <a:effectLst/>
                        </a:rPr>
                        <a:t>/l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0,60</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3,80</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2,72</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4</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308524361"/>
                  </a:ext>
                </a:extLst>
              </a:tr>
              <a:tr h="177703">
                <a:tc>
                  <a:txBody>
                    <a:bodyPr/>
                    <a:lstStyle/>
                    <a:p>
                      <a:pPr algn="ctr">
                        <a:lnSpc>
                          <a:spcPts val="1000"/>
                        </a:lnSpc>
                      </a:pPr>
                      <a:r>
                        <a:rPr lang="en-GB" sz="700" spc="-25">
                          <a:effectLst/>
                        </a:rPr>
                        <a:t>4</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TDS</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163,00</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256,0</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213,46</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1500</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450681453"/>
                  </a:ext>
                </a:extLst>
              </a:tr>
              <a:tr h="177703">
                <a:tc>
                  <a:txBody>
                    <a:bodyPr/>
                    <a:lstStyle/>
                    <a:p>
                      <a:pPr algn="ctr">
                        <a:lnSpc>
                          <a:spcPts val="1000"/>
                        </a:lnSpc>
                      </a:pPr>
                      <a:r>
                        <a:rPr lang="en-GB" sz="700" spc="-25">
                          <a:effectLst/>
                        </a:rPr>
                        <a:t>5</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NH</a:t>
                      </a:r>
                      <a:r>
                        <a:rPr lang="en-GB" sz="700" spc="-25" baseline="-25000">
                          <a:effectLst/>
                        </a:rPr>
                        <a:t>4</a:t>
                      </a:r>
                      <a:r>
                        <a:rPr lang="en-GB" sz="700" spc="-25" baseline="30000">
                          <a:effectLst/>
                        </a:rPr>
                        <a:t>+</a:t>
                      </a:r>
                      <a:r>
                        <a:rPr lang="en-GB" sz="700" spc="-25">
                          <a:effectLst/>
                        </a:rPr>
                        <a:t>_N</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1,03</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6,63</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3,12</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1</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3145932064"/>
                  </a:ext>
                </a:extLst>
              </a:tr>
              <a:tr h="177703">
                <a:tc>
                  <a:txBody>
                    <a:bodyPr/>
                    <a:lstStyle/>
                    <a:p>
                      <a:pPr algn="ctr">
                        <a:lnSpc>
                          <a:spcPts val="1000"/>
                        </a:lnSpc>
                      </a:pPr>
                      <a:r>
                        <a:rPr lang="en-GB" sz="700" spc="-25">
                          <a:effectLst/>
                        </a:rPr>
                        <a:t>6</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Cl-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11,60</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33,60</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22,75</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250</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517472852"/>
                  </a:ext>
                </a:extLst>
              </a:tr>
              <a:tr h="177703">
                <a:tc>
                  <a:txBody>
                    <a:bodyPr/>
                    <a:lstStyle/>
                    <a:p>
                      <a:pPr algn="ctr">
                        <a:lnSpc>
                          <a:spcPts val="1000"/>
                        </a:lnSpc>
                      </a:pPr>
                      <a:r>
                        <a:rPr lang="en-GB" sz="700" spc="-25">
                          <a:effectLst/>
                        </a:rPr>
                        <a:t>7</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F-</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0,24</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0,78</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0,37</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1</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2544388006"/>
                  </a:ext>
                </a:extLst>
              </a:tr>
              <a:tr h="177703">
                <a:tc>
                  <a:txBody>
                    <a:bodyPr/>
                    <a:lstStyle/>
                    <a:p>
                      <a:pPr algn="ctr">
                        <a:lnSpc>
                          <a:spcPts val="1000"/>
                        </a:lnSpc>
                      </a:pPr>
                      <a:r>
                        <a:rPr lang="en-GB" sz="700" spc="-25">
                          <a:effectLst/>
                        </a:rPr>
                        <a:t>8</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NO</a:t>
                      </a:r>
                      <a:r>
                        <a:rPr lang="en-GB" sz="700" spc="-25" baseline="-25000">
                          <a:effectLst/>
                        </a:rPr>
                        <a:t>2</a:t>
                      </a:r>
                      <a:r>
                        <a:rPr lang="en-GB" sz="700" spc="-25">
                          <a:effectLst/>
                        </a:rPr>
                        <a:t>_N</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AU" sz="700" spc="-25">
                          <a:effectLst/>
                        </a:rPr>
                        <a:t>&lt;0,01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AU" sz="700" spc="-25">
                          <a:effectLst/>
                        </a:rPr>
                        <a:t>&lt;0,01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&lt;0,01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1</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3959848516"/>
                  </a:ext>
                </a:extLst>
              </a:tr>
              <a:tr h="177703">
                <a:tc>
                  <a:txBody>
                    <a:bodyPr/>
                    <a:lstStyle/>
                    <a:p>
                      <a:pPr algn="ctr">
                        <a:lnSpc>
                          <a:spcPts val="1000"/>
                        </a:lnSpc>
                      </a:pPr>
                      <a:r>
                        <a:rPr lang="en-GB" sz="700" spc="-25">
                          <a:effectLst/>
                        </a:rPr>
                        <a:t>9</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NO</a:t>
                      </a:r>
                      <a:r>
                        <a:rPr lang="en-GB" sz="700" spc="-25" baseline="-25000">
                          <a:effectLst/>
                        </a:rPr>
                        <a:t>3</a:t>
                      </a:r>
                      <a:r>
                        <a:rPr lang="en-GB" sz="700" spc="-25">
                          <a:effectLst/>
                        </a:rPr>
                        <a:t>_N</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AU" sz="700" spc="-25">
                          <a:effectLst/>
                        </a:rPr>
                        <a:t>&lt;0,01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AU" sz="700" spc="-25">
                          <a:effectLst/>
                        </a:rPr>
                        <a:t>&lt;0,01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&lt;0,01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15</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2971302690"/>
                  </a:ext>
                </a:extLst>
              </a:tr>
              <a:tr h="177703">
                <a:tc>
                  <a:txBody>
                    <a:bodyPr/>
                    <a:lstStyle/>
                    <a:p>
                      <a:pPr algn="ctr">
                        <a:lnSpc>
                          <a:spcPts val="1000"/>
                        </a:lnSpc>
                      </a:pPr>
                      <a:r>
                        <a:rPr lang="en-GB" sz="700" spc="-25">
                          <a:effectLst/>
                        </a:rPr>
                        <a:t>10</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SO</a:t>
                      </a:r>
                      <a:r>
                        <a:rPr lang="en-GB" sz="700" spc="-25" baseline="-25000">
                          <a:effectLst/>
                        </a:rPr>
                        <a:t>4</a:t>
                      </a:r>
                      <a:r>
                        <a:rPr lang="en-GB" sz="700" spc="-25" baseline="30000">
                          <a:effectLst/>
                        </a:rPr>
                        <a:t>2-</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AU" sz="700" spc="-25">
                          <a:effectLst/>
                        </a:rPr>
                        <a:t>&lt;1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12</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6,25</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400</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589426933"/>
                  </a:ext>
                </a:extLst>
              </a:tr>
              <a:tr h="177703">
                <a:tc>
                  <a:txBody>
                    <a:bodyPr/>
                    <a:lstStyle/>
                    <a:p>
                      <a:pPr algn="ctr">
                        <a:lnSpc>
                          <a:spcPts val="1000"/>
                        </a:lnSpc>
                      </a:pPr>
                      <a:r>
                        <a:rPr lang="en-GB" sz="700" spc="-25">
                          <a:effectLst/>
                        </a:rPr>
                        <a:t>11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CN</a:t>
                      </a:r>
                      <a:r>
                        <a:rPr lang="en-GB" sz="700" spc="-25" baseline="30000">
                          <a:effectLst/>
                        </a:rPr>
                        <a:t>-</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&lt;0,004</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&lt;0,004</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&lt;0,004</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0,01</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3374194385"/>
                  </a:ext>
                </a:extLst>
              </a:tr>
              <a:tr h="177703">
                <a:tc>
                  <a:txBody>
                    <a:bodyPr/>
                    <a:lstStyle/>
                    <a:p>
                      <a:pPr algn="ctr">
                        <a:lnSpc>
                          <a:spcPts val="1000"/>
                        </a:lnSpc>
                      </a:pPr>
                      <a:r>
                        <a:rPr lang="en-GB" sz="700" spc="-25">
                          <a:effectLst/>
                        </a:rPr>
                        <a:t>12</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Phenol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AU" sz="700" spc="-25">
                          <a:effectLst/>
                        </a:rPr>
                        <a:t>&lt;0,001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AU" sz="700" spc="-25">
                          <a:effectLst/>
                        </a:rPr>
                        <a:t>&lt;0,001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&lt;0,001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0,001</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1698090757"/>
                  </a:ext>
                </a:extLst>
              </a:tr>
              <a:tr h="177703">
                <a:tc>
                  <a:txBody>
                    <a:bodyPr/>
                    <a:lstStyle/>
                    <a:p>
                      <a:pPr algn="ctr">
                        <a:lnSpc>
                          <a:spcPts val="1000"/>
                        </a:lnSpc>
                      </a:pPr>
                      <a:r>
                        <a:rPr lang="en-GB" sz="700" spc="-25">
                          <a:effectLst/>
                        </a:rPr>
                        <a:t>13</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As</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0,07</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0,04</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0,05</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849532406"/>
                  </a:ext>
                </a:extLst>
              </a:tr>
              <a:tr h="177703">
                <a:tc>
                  <a:txBody>
                    <a:bodyPr/>
                    <a:lstStyle/>
                    <a:p>
                      <a:pPr algn="ctr">
                        <a:lnSpc>
                          <a:spcPts val="1000"/>
                        </a:lnSpc>
                      </a:pPr>
                      <a:r>
                        <a:rPr lang="en-GB" sz="700" spc="-25">
                          <a:effectLst/>
                        </a:rPr>
                        <a:t>14</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Cd</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tc>
                <a:tc>
                  <a:txBody>
                    <a:bodyPr/>
                    <a:lstStyle/>
                    <a:p>
                      <a:pPr algn="ctr">
                        <a:lnSpc>
                          <a:spcPts val="1000"/>
                        </a:lnSpc>
                      </a:pPr>
                      <a:r>
                        <a:rPr lang="en-GB" sz="700" spc="-25">
                          <a:effectLst/>
                        </a:rPr>
                        <a:t>0,0002</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0,0004</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0,005</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3549703000"/>
                  </a:ext>
                </a:extLst>
              </a:tr>
              <a:tr h="177703">
                <a:tc>
                  <a:txBody>
                    <a:bodyPr/>
                    <a:lstStyle/>
                    <a:p>
                      <a:pPr algn="ctr">
                        <a:lnSpc>
                          <a:spcPts val="1000"/>
                        </a:lnSpc>
                      </a:pPr>
                      <a:r>
                        <a:rPr lang="en-GB" sz="700" spc="-25">
                          <a:effectLst/>
                        </a:rPr>
                        <a:t>15</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Pb</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tc>
                <a:tc>
                  <a:txBody>
                    <a:bodyPr/>
                    <a:lstStyle/>
                    <a:p>
                      <a:pPr algn="ctr">
                        <a:lnSpc>
                          <a:spcPts val="1000"/>
                        </a:lnSpc>
                      </a:pPr>
                      <a:r>
                        <a:rPr lang="en-AU" sz="700" spc="-25">
                          <a:effectLst/>
                        </a:rPr>
                        <a:t>&lt;0,001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0,004</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0,01</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4247347575"/>
                  </a:ext>
                </a:extLst>
              </a:tr>
              <a:tr h="177703">
                <a:tc>
                  <a:txBody>
                    <a:bodyPr/>
                    <a:lstStyle/>
                    <a:p>
                      <a:pPr algn="ctr">
                        <a:lnSpc>
                          <a:spcPts val="1000"/>
                        </a:lnSpc>
                      </a:pPr>
                      <a:r>
                        <a:rPr lang="en-GB" sz="700" spc="-25">
                          <a:effectLst/>
                        </a:rPr>
                        <a:t>16</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Cu</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tc>
                <a:tc>
                  <a:txBody>
                    <a:bodyPr/>
                    <a:lstStyle/>
                    <a:p>
                      <a:pPr algn="ctr">
                        <a:lnSpc>
                          <a:spcPts val="1000"/>
                        </a:lnSpc>
                      </a:pPr>
                      <a:r>
                        <a:rPr lang="en-GB" sz="700" spc="-25">
                          <a:effectLst/>
                        </a:rPr>
                        <a:t>0,0</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0,04</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1</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2045809415"/>
                  </a:ext>
                </a:extLst>
              </a:tr>
              <a:tr h="177703">
                <a:tc>
                  <a:txBody>
                    <a:bodyPr/>
                    <a:lstStyle/>
                    <a:p>
                      <a:pPr algn="ctr">
                        <a:lnSpc>
                          <a:spcPts val="1000"/>
                        </a:lnSpc>
                      </a:pPr>
                      <a:r>
                        <a:rPr lang="en-GB" sz="700" spc="-25">
                          <a:effectLst/>
                        </a:rPr>
                        <a:t>17</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Cr (VI)</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tc>
                <a:tc>
                  <a:txBody>
                    <a:bodyPr/>
                    <a:lstStyle/>
                    <a:p>
                      <a:pPr algn="ctr">
                        <a:lnSpc>
                          <a:spcPts val="1000"/>
                        </a:lnSpc>
                      </a:pPr>
                      <a:r>
                        <a:rPr lang="en-GB" sz="700" spc="-25">
                          <a:effectLst/>
                        </a:rPr>
                        <a:t>&lt;0,01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&lt;0,01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&lt;0,01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 </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3895205753"/>
                  </a:ext>
                </a:extLst>
              </a:tr>
              <a:tr h="177703">
                <a:tc>
                  <a:txBody>
                    <a:bodyPr/>
                    <a:lstStyle/>
                    <a:p>
                      <a:pPr algn="ctr">
                        <a:lnSpc>
                          <a:spcPts val="1000"/>
                        </a:lnSpc>
                      </a:pPr>
                      <a:r>
                        <a:rPr lang="en-GB" sz="700" spc="-25">
                          <a:effectLst/>
                        </a:rPr>
                        <a:t>18</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Zn</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tc>
                <a:tc>
                  <a:txBody>
                    <a:bodyPr/>
                    <a:lstStyle/>
                    <a:p>
                      <a:pPr algn="ctr">
                        <a:lnSpc>
                          <a:spcPts val="1000"/>
                        </a:lnSpc>
                      </a:pPr>
                      <a:r>
                        <a:rPr lang="en-GB" sz="700" spc="-25">
                          <a:effectLst/>
                        </a:rPr>
                        <a:t>0,05</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0,24</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0,12</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3</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1312862084"/>
                  </a:ext>
                </a:extLst>
              </a:tr>
              <a:tr h="177703">
                <a:tc>
                  <a:txBody>
                    <a:bodyPr/>
                    <a:lstStyle/>
                    <a:p>
                      <a:pPr algn="ctr">
                        <a:lnSpc>
                          <a:spcPts val="1000"/>
                        </a:lnSpc>
                      </a:pPr>
                      <a:r>
                        <a:rPr lang="en-GB" sz="700" spc="-25">
                          <a:effectLst/>
                        </a:rPr>
                        <a:t>19</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Mn</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tc>
                <a:tc>
                  <a:txBody>
                    <a:bodyPr/>
                    <a:lstStyle/>
                    <a:p>
                      <a:pPr algn="ctr">
                        <a:lnSpc>
                          <a:spcPts val="1000"/>
                        </a:lnSpc>
                      </a:pPr>
                      <a:r>
                        <a:rPr lang="en-GB" sz="700" spc="-25">
                          <a:effectLst/>
                        </a:rPr>
                        <a:t>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0,5</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0,25</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0,5</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1730473046"/>
                  </a:ext>
                </a:extLst>
              </a:tr>
              <a:tr h="177703">
                <a:tc>
                  <a:txBody>
                    <a:bodyPr/>
                    <a:lstStyle/>
                    <a:p>
                      <a:pPr algn="ctr">
                        <a:lnSpc>
                          <a:spcPts val="1000"/>
                        </a:lnSpc>
                      </a:pPr>
                      <a:r>
                        <a:rPr lang="en-GB" sz="700" spc="-25">
                          <a:effectLst/>
                        </a:rPr>
                        <a:t>20</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Ni</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tc>
                <a:tc>
                  <a:txBody>
                    <a:bodyPr/>
                    <a:lstStyle/>
                    <a:p>
                      <a:pPr algn="ctr">
                        <a:lnSpc>
                          <a:spcPts val="1000"/>
                        </a:lnSpc>
                      </a:pPr>
                      <a:r>
                        <a:rPr lang="en-GB" sz="700" spc="-25">
                          <a:effectLst/>
                        </a:rPr>
                        <a:t>0,002</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0,012</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0,0041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0,02</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3711575012"/>
                  </a:ext>
                </a:extLst>
              </a:tr>
              <a:tr h="177703">
                <a:tc>
                  <a:txBody>
                    <a:bodyPr/>
                    <a:lstStyle/>
                    <a:p>
                      <a:pPr algn="ctr">
                        <a:lnSpc>
                          <a:spcPts val="1000"/>
                        </a:lnSpc>
                      </a:pPr>
                      <a:r>
                        <a:rPr lang="en-GB" sz="700" spc="-25">
                          <a:effectLst/>
                        </a:rPr>
                        <a:t>21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Hg</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tc>
                <a:tc>
                  <a:txBody>
                    <a:bodyPr/>
                    <a:lstStyle/>
                    <a:p>
                      <a:pPr algn="ctr">
                        <a:lnSpc>
                          <a:spcPts val="1000"/>
                        </a:lnSpc>
                      </a:pPr>
                      <a:r>
                        <a:rPr lang="en-GB" sz="700" spc="-25">
                          <a:effectLst/>
                        </a:rPr>
                        <a:t>0,0002</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0,0007</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0,0003</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0,001</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1869325201"/>
                  </a:ext>
                </a:extLst>
              </a:tr>
              <a:tr h="177703">
                <a:tc>
                  <a:txBody>
                    <a:bodyPr/>
                    <a:lstStyle/>
                    <a:p>
                      <a:pPr algn="ctr">
                        <a:lnSpc>
                          <a:spcPts val="1000"/>
                        </a:lnSpc>
                      </a:pPr>
                      <a:r>
                        <a:rPr lang="en-GB" sz="700" spc="-25">
                          <a:effectLst/>
                        </a:rPr>
                        <a:t>22</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Fe</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tc>
                <a:tc>
                  <a:txBody>
                    <a:bodyPr/>
                    <a:lstStyle/>
                    <a:p>
                      <a:pPr algn="ctr">
                        <a:lnSpc>
                          <a:spcPts val="1000"/>
                        </a:lnSpc>
                      </a:pPr>
                      <a:r>
                        <a:rPr lang="en-GB" sz="700" spc="-25">
                          <a:effectLst/>
                        </a:rPr>
                        <a:t>2,34</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21,90</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8,38</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5</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1077825289"/>
                  </a:ext>
                </a:extLst>
              </a:tr>
              <a:tr h="177703">
                <a:tc>
                  <a:txBody>
                    <a:bodyPr/>
                    <a:lstStyle/>
                    <a:p>
                      <a:pPr algn="ctr">
                        <a:lnSpc>
                          <a:spcPts val="1000"/>
                        </a:lnSpc>
                      </a:pPr>
                      <a:r>
                        <a:rPr lang="en-GB" sz="700" spc="-25">
                          <a:effectLst/>
                        </a:rPr>
                        <a:t>23</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Se</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mg/l</a:t>
                      </a:r>
                      <a:endParaRPr lang="en-GB" sz="700">
                        <a:effectLst/>
                        <a:latin typeface="Times New Roman" panose="02020603050405020304" pitchFamily="18" charset="0"/>
                        <a:ea typeface="SimSun" panose="02010600030101010101" pitchFamily="2" charset="-122"/>
                      </a:endParaRPr>
                    </a:p>
                  </a:txBody>
                  <a:tcPr marL="45300" marR="45300" marT="0" marB="0"/>
                </a:tc>
                <a:tc>
                  <a:txBody>
                    <a:bodyPr/>
                    <a:lstStyle/>
                    <a:p>
                      <a:pPr algn="ctr">
                        <a:lnSpc>
                          <a:spcPts val="1000"/>
                        </a:lnSpc>
                      </a:pPr>
                      <a:r>
                        <a:rPr lang="en-AU" sz="700" spc="-25">
                          <a:effectLst/>
                        </a:rPr>
                        <a:t>&lt;0,001</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0,006</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0,003</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0,01</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2425793703"/>
                  </a:ext>
                </a:extLst>
              </a:tr>
              <a:tr h="177703">
                <a:tc>
                  <a:txBody>
                    <a:bodyPr/>
                    <a:lstStyle/>
                    <a:p>
                      <a:pPr algn="ctr">
                        <a:lnSpc>
                          <a:spcPts val="1000"/>
                        </a:lnSpc>
                      </a:pPr>
                      <a:r>
                        <a:rPr lang="en-GB" sz="700" spc="-25">
                          <a:effectLst/>
                        </a:rPr>
                        <a:t>24</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E. Coli</a:t>
                      </a:r>
                      <a:endParaRPr lang="en-GB" sz="700">
                        <a:effectLst/>
                        <a:latin typeface="Times New Roman" panose="02020603050405020304" pitchFamily="18" charset="0"/>
                        <a:ea typeface="SimSun" panose="02010600030101010101" pitchFamily="2" charset="-122"/>
                      </a:endParaRPr>
                    </a:p>
                  </a:txBody>
                  <a:tcPr marL="45300" marR="45300" marT="0" marB="0" anchor="ctr"/>
                </a:tc>
                <a:tc rowSpan="2">
                  <a:txBody>
                    <a:bodyPr/>
                    <a:lstStyle/>
                    <a:p>
                      <a:pPr algn="ctr">
                        <a:lnSpc>
                          <a:spcPts val="1000"/>
                        </a:lnSpc>
                      </a:pPr>
                      <a:r>
                        <a:rPr lang="en-GB" sz="700" spc="-25">
                          <a:effectLst/>
                        </a:rPr>
                        <a:t>Vi khuẩn</a:t>
                      </a:r>
                      <a:endParaRPr lang="en-GB" sz="700">
                        <a:effectLst/>
                      </a:endParaRPr>
                    </a:p>
                    <a:p>
                      <a:pPr algn="ctr">
                        <a:lnSpc>
                          <a:spcPts val="1000"/>
                        </a:lnSpc>
                      </a:pPr>
                      <a:r>
                        <a:rPr lang="en-GB" sz="700" spc="-25">
                          <a:effectLst/>
                        </a:rPr>
                        <a:t>/100 ml</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KPH</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KPH</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KPH</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0</a:t>
                      </a:r>
                      <a:endParaRPr lang="en-GB" sz="70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2677213903"/>
                  </a:ext>
                </a:extLst>
              </a:tr>
              <a:tr h="378443">
                <a:tc>
                  <a:txBody>
                    <a:bodyPr/>
                    <a:lstStyle/>
                    <a:p>
                      <a:pPr algn="ctr">
                        <a:lnSpc>
                          <a:spcPts val="1000"/>
                        </a:lnSpc>
                      </a:pPr>
                      <a:r>
                        <a:rPr lang="en-GB" sz="700" spc="-25">
                          <a:effectLst/>
                        </a:rPr>
                        <a:t>25</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nSpc>
                          <a:spcPts val="1000"/>
                        </a:lnSpc>
                      </a:pPr>
                      <a:r>
                        <a:rPr lang="en-GB" sz="700" spc="-25">
                          <a:effectLst/>
                        </a:rPr>
                        <a:t>Coliform</a:t>
                      </a:r>
                      <a:endParaRPr lang="en-GB" sz="700">
                        <a:effectLst/>
                        <a:latin typeface="Times New Roman" panose="02020603050405020304" pitchFamily="18" charset="0"/>
                        <a:ea typeface="SimSun" panose="02010600030101010101" pitchFamily="2" charset="-122"/>
                      </a:endParaRPr>
                    </a:p>
                  </a:txBody>
                  <a:tcPr marL="45300" marR="45300" marT="0" marB="0" anchor="ctr"/>
                </a:tc>
                <a:tc vMerge="1">
                  <a:txBody>
                    <a:bodyPr/>
                    <a:lstStyle/>
                    <a:p>
                      <a:endParaRPr lang="en-GB"/>
                    </a:p>
                  </a:txBody>
                  <a:tcPr/>
                </a:tc>
                <a:tc>
                  <a:txBody>
                    <a:bodyPr/>
                    <a:lstStyle/>
                    <a:p>
                      <a:pPr algn="ctr">
                        <a:lnSpc>
                          <a:spcPts val="1000"/>
                        </a:lnSpc>
                      </a:pPr>
                      <a:r>
                        <a:rPr lang="en-GB" sz="700" spc="-25">
                          <a:effectLst/>
                        </a:rPr>
                        <a:t>KPH</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KPH</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a:effectLst/>
                        </a:rPr>
                        <a:t>KPH</a:t>
                      </a:r>
                      <a:endParaRPr lang="en-GB" sz="700">
                        <a:effectLst/>
                        <a:latin typeface="Times New Roman" panose="02020603050405020304" pitchFamily="18" charset="0"/>
                        <a:ea typeface="SimSun" panose="02010600030101010101" pitchFamily="2" charset="-122"/>
                      </a:endParaRPr>
                    </a:p>
                  </a:txBody>
                  <a:tcPr marL="45300" marR="45300" marT="0" marB="0" anchor="ctr"/>
                </a:tc>
                <a:tc>
                  <a:txBody>
                    <a:bodyPr/>
                    <a:lstStyle/>
                    <a:p>
                      <a:pPr algn="ctr">
                        <a:lnSpc>
                          <a:spcPts val="1000"/>
                        </a:lnSpc>
                      </a:pPr>
                      <a:r>
                        <a:rPr lang="en-GB" sz="700" spc="-25" dirty="0">
                          <a:effectLst/>
                        </a:rPr>
                        <a:t>3</a:t>
                      </a:r>
                      <a:endParaRPr lang="en-GB" sz="700" dirty="0">
                        <a:effectLst/>
                        <a:latin typeface="Times New Roman" panose="02020603050405020304" pitchFamily="18" charset="0"/>
                        <a:ea typeface="SimSun" panose="02010600030101010101" pitchFamily="2" charset="-122"/>
                      </a:endParaRPr>
                    </a:p>
                  </a:txBody>
                  <a:tcPr marL="45300" marR="45300" marT="0" marB="0" anchor="ctr"/>
                </a:tc>
                <a:extLst>
                  <a:ext uri="{0D108BD9-81ED-4DB2-BD59-A6C34878D82A}">
                    <a16:rowId xmlns:a16="http://schemas.microsoft.com/office/drawing/2014/main" val="2940483574"/>
                  </a:ext>
                </a:extLst>
              </a:tr>
            </a:tbl>
          </a:graphicData>
        </a:graphic>
      </p:graphicFrame>
      <p:sp>
        <p:nvSpPr>
          <p:cNvPr id="6" name="Hộp Văn bản 5">
            <a:extLst>
              <a:ext uri="{FF2B5EF4-FFF2-40B4-BE49-F238E27FC236}">
                <a16:creationId xmlns:a16="http://schemas.microsoft.com/office/drawing/2014/main" id="{3E76DF85-64B4-B6C5-8282-E87A4CE34AE7}"/>
              </a:ext>
            </a:extLst>
          </p:cNvPr>
          <p:cNvSpPr txBox="1"/>
          <p:nvPr/>
        </p:nvSpPr>
        <p:spPr>
          <a:xfrm>
            <a:off x="1458686" y="1040956"/>
            <a:ext cx="6531428" cy="369332"/>
          </a:xfrm>
          <a:prstGeom prst="rect">
            <a:avLst/>
          </a:prstGeom>
          <a:noFill/>
        </p:spPr>
        <p:txBody>
          <a:bodyPr wrap="square">
            <a:spAutoFit/>
          </a:bodyPr>
          <a:lstStyle/>
          <a:p>
            <a:pPr algn="ctr">
              <a:spcBef>
                <a:spcPts val="300"/>
              </a:spcBef>
              <a:spcAft>
                <a:spcPts val="300"/>
              </a:spcAft>
            </a:pPr>
            <a:r>
              <a:rPr lang="x-none" sz="1800" i="1" dirty="0">
                <a:effectLst/>
                <a:latin typeface="Times New Roman" panose="02020603050405020304" pitchFamily="18" charset="0"/>
                <a:ea typeface="Times New Roman" panose="02020603050405020304" pitchFamily="18" charset="0"/>
              </a:rPr>
              <a:t>Bảng 1.</a:t>
            </a:r>
            <a:r>
              <a:rPr lang="vi-VN" sz="1800" i="1" dirty="0">
                <a:effectLst/>
                <a:latin typeface="Times New Roman" panose="02020603050405020304" pitchFamily="18" charset="0"/>
                <a:ea typeface="Times New Roman" panose="02020603050405020304" pitchFamily="18" charset="0"/>
              </a:rPr>
              <a:t> Đánh giá chất lượng nước tầng chứa nước qp</a:t>
            </a:r>
            <a:r>
              <a:rPr lang="vi-VN" sz="1800" i="1" baseline="-25000" dirty="0">
                <a:effectLst/>
                <a:latin typeface="Times New Roman" panose="02020603050405020304" pitchFamily="18" charset="0"/>
                <a:ea typeface="Times New Roman" panose="02020603050405020304" pitchFamily="18" charset="0"/>
              </a:rPr>
              <a:t>1 </a:t>
            </a:r>
            <a:r>
              <a:rPr lang="vi-VN" sz="1800" i="1" dirty="0">
                <a:effectLst/>
                <a:latin typeface="Times New Roman" panose="02020603050405020304" pitchFamily="18" charset="0"/>
                <a:ea typeface="Times New Roman" panose="02020603050405020304" pitchFamily="18" charset="0"/>
              </a:rPr>
              <a:t>.</a:t>
            </a:r>
            <a:endParaRPr lang="en-GB" sz="1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61191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F9A559F-282E-4DF1-98D0-84E3865057F2}"/>
              </a:ext>
            </a:extLst>
          </p:cNvPr>
          <p:cNvSpPr>
            <a:spLocks noGrp="1"/>
          </p:cNvSpPr>
          <p:nvPr>
            <p:ph type="ctrTitle"/>
          </p:nvPr>
        </p:nvSpPr>
        <p:spPr/>
        <p:txBody>
          <a:bodyPr/>
          <a:lstStyle/>
          <a:p>
            <a:endParaRPr lang="en-GB"/>
          </a:p>
        </p:txBody>
      </p:sp>
      <p:sp>
        <p:nvSpPr>
          <p:cNvPr id="5" name="Hộp Văn bản 4">
            <a:extLst>
              <a:ext uri="{FF2B5EF4-FFF2-40B4-BE49-F238E27FC236}">
                <a16:creationId xmlns:a16="http://schemas.microsoft.com/office/drawing/2014/main" id="{A4487AD3-0B28-5C94-67F3-E03DF092495D}"/>
              </a:ext>
            </a:extLst>
          </p:cNvPr>
          <p:cNvSpPr txBox="1"/>
          <p:nvPr/>
        </p:nvSpPr>
        <p:spPr>
          <a:xfrm>
            <a:off x="190500" y="1207587"/>
            <a:ext cx="8763000" cy="4878259"/>
          </a:xfrm>
          <a:prstGeom prst="rect">
            <a:avLst/>
          </a:prstGeom>
          <a:noFill/>
        </p:spPr>
        <p:txBody>
          <a:bodyPr wrap="square">
            <a:spAutoFit/>
          </a:bodyPr>
          <a:lstStyle/>
          <a:p>
            <a:pPr algn="just">
              <a:spcBef>
                <a:spcPts val="600"/>
              </a:spcBef>
            </a:pPr>
            <a:r>
              <a:rPr lang="en-US" sz="1800" b="1" i="1" dirty="0">
                <a:effectLst/>
                <a:latin typeface="Times New Roman" panose="02020603050405020304" pitchFamily="18" charset="0"/>
                <a:ea typeface="SimSun" panose="02010600030101010101" pitchFamily="2" charset="-122"/>
              </a:rPr>
              <a:t>3.5.</a:t>
            </a:r>
            <a:r>
              <a:rPr lang="vi-VN" sz="1800" b="1" i="1" dirty="0">
                <a:effectLst/>
                <a:latin typeface="Times New Roman" panose="02020603050405020304" pitchFamily="18" charset="0"/>
                <a:ea typeface="SimSun" panose="02010600030101010101" pitchFamily="2" charset="-122"/>
              </a:rPr>
              <a:t> Tính toán </a:t>
            </a:r>
            <a:r>
              <a:rPr lang="en-US" sz="1800" b="1" i="1" dirty="0" err="1">
                <a:effectLst/>
                <a:latin typeface="Times New Roman" panose="02020603050405020304" pitchFamily="18" charset="0"/>
                <a:ea typeface="SimSun" panose="02010600030101010101" pitchFamily="2" charset="-122"/>
              </a:rPr>
              <a:t>dự</a:t>
            </a:r>
            <a:r>
              <a:rPr lang="en-US" sz="1800" b="1" i="1" dirty="0">
                <a:effectLst/>
                <a:latin typeface="Times New Roman" panose="02020603050405020304" pitchFamily="18" charset="0"/>
                <a:ea typeface="SimSun" panose="02010600030101010101" pitchFamily="2" charset="-122"/>
              </a:rPr>
              <a:t> </a:t>
            </a:r>
            <a:r>
              <a:rPr lang="en-US" sz="1800" b="1" i="1" dirty="0" err="1">
                <a:effectLst/>
                <a:latin typeface="Times New Roman" panose="02020603050405020304" pitchFamily="18" charset="0"/>
                <a:ea typeface="SimSun" panose="02010600030101010101" pitchFamily="2" charset="-122"/>
              </a:rPr>
              <a:t>báo</a:t>
            </a:r>
            <a:r>
              <a:rPr lang="en-US" sz="1800" b="1" i="1" dirty="0">
                <a:effectLst/>
                <a:latin typeface="Times New Roman" panose="02020603050405020304" pitchFamily="18" charset="0"/>
                <a:ea typeface="SimSun" panose="02010600030101010101" pitchFamily="2" charset="-122"/>
              </a:rPr>
              <a:t> </a:t>
            </a:r>
            <a:r>
              <a:rPr lang="vi-VN" sz="1800" b="1" i="1" dirty="0">
                <a:effectLst/>
                <a:latin typeface="Times New Roman" panose="02020603050405020304" pitchFamily="18" charset="0"/>
                <a:ea typeface="SimSun" panose="02010600030101010101" pitchFamily="2" charset="-122"/>
              </a:rPr>
              <a:t>mực nước </a:t>
            </a:r>
            <a:r>
              <a:rPr lang="en-US" sz="1800" b="1" i="1" dirty="0" err="1">
                <a:effectLst/>
                <a:latin typeface="Times New Roman" panose="02020603050405020304" pitchFamily="18" charset="0"/>
                <a:ea typeface="SimSun" panose="02010600030101010101" pitchFamily="2" charset="-122"/>
              </a:rPr>
              <a:t>hạ</a:t>
            </a:r>
            <a:r>
              <a:rPr lang="en-US" sz="1800" b="1" i="1" dirty="0">
                <a:effectLst/>
                <a:latin typeface="Times New Roman" panose="02020603050405020304" pitchFamily="18" charset="0"/>
                <a:ea typeface="SimSun" panose="02010600030101010101" pitchFamily="2" charset="-122"/>
              </a:rPr>
              <a:t> </a:t>
            </a:r>
            <a:r>
              <a:rPr lang="en-US" sz="1800" b="1" i="1" dirty="0" err="1">
                <a:effectLst/>
                <a:latin typeface="Times New Roman" panose="02020603050405020304" pitchFamily="18" charset="0"/>
                <a:ea typeface="SimSun" panose="02010600030101010101" pitchFamily="2" charset="-122"/>
              </a:rPr>
              <a:t>thấp</a:t>
            </a:r>
            <a:r>
              <a:rPr lang="en-US" sz="1800" b="1" i="1" dirty="0">
                <a:effectLst/>
                <a:latin typeface="Times New Roman" panose="02020603050405020304" pitchFamily="18" charset="0"/>
                <a:ea typeface="SimSun" panose="02010600030101010101" pitchFamily="2" charset="-122"/>
              </a:rPr>
              <a:t> </a:t>
            </a:r>
            <a:r>
              <a:rPr lang="vi-VN" sz="1800" b="1" i="1" dirty="0">
                <a:effectLst/>
                <a:latin typeface="Times New Roman" panose="02020603050405020304" pitchFamily="18" charset="0"/>
                <a:ea typeface="SimSun" panose="02010600030101010101" pitchFamily="2" charset="-122"/>
              </a:rPr>
              <a:t>theo thời gian</a:t>
            </a:r>
            <a:endParaRPr lang="en-GB" sz="1800" dirty="0">
              <a:effectLst/>
              <a:latin typeface="Times New Roman" panose="02020603050405020304" pitchFamily="18" charset="0"/>
              <a:ea typeface="SimSun" panose="02010600030101010101" pitchFamily="2" charset="-122"/>
            </a:endParaRPr>
          </a:p>
          <a:p>
            <a:pPr algn="just">
              <a:spcAft>
                <a:spcPts val="600"/>
              </a:spcAft>
            </a:pPr>
            <a:r>
              <a:rPr lang="vi-VN" sz="1800" i="1" dirty="0">
                <a:effectLst/>
                <a:latin typeface="Times New Roman" panose="02020603050405020304" pitchFamily="18" charset="0"/>
                <a:ea typeface="SimSun" panose="02010600030101010101" pitchFamily="2" charset="-122"/>
              </a:rPr>
              <a:t>3.5.1. Công thức tính toán, dự báo mực nước hạ thấp theo thời gian</a:t>
            </a:r>
            <a:endParaRPr lang="en-GB" sz="1800" dirty="0">
              <a:effectLst/>
              <a:latin typeface="Times New Roman" panose="02020603050405020304" pitchFamily="18" charset="0"/>
              <a:ea typeface="SimSun" panose="02010600030101010101" pitchFamily="2" charset="-122"/>
            </a:endParaRPr>
          </a:p>
          <a:p>
            <a:pPr indent="180340" algn="just"/>
            <a:r>
              <a:rPr lang="vi-VN" sz="1800" dirty="0">
                <a:effectLst/>
                <a:latin typeface="Times New Roman" panose="02020603050405020304" pitchFamily="18" charset="0"/>
                <a:ea typeface="SimSun" panose="02010600030101010101" pitchFamily="2" charset="-122"/>
              </a:rPr>
              <a:t>Để nghiên cứu tính hợp lý của việc khai thác nước dưới đất trong khu vực nghiên cứu, ngoài việc đánh giá chất lượng nước dưới đất, chúng ta cần quan tâm đến trữ lượng. Trữ lượng nước dưới đất trong vùng được thể hiện qua mực nước trong các tầng chứa nước. Theo đó cần xác định mực nước trong vùng ảnh hưởng của công trình khai thác gây nên. Theo quy định mực nước đó được thể hiện qua diện tích có mức hạ thấp mực nước S &gt; 0,5 m do riêng bãi giếng gây ra theo thời gian. Để đánh giá sự hợp lý dưới tác động tổng hợp của nhiều công trình và đúng với thực tế, chúng tôi xác định vùng ảnh hưởng (mực nước S &lt; 0,5 m) gây ra. Như vậy, ngoài các công trình khai thác thuộc bãi giếng thì các giếng khai thác khác nằm trong phạm vi ảnh hưởng của bãi giếng cũng được thống kê và đưa vào tính toán can nhiễu hạ thấp mực nước.</a:t>
            </a:r>
            <a:endParaRPr lang="en-GB" sz="1800" dirty="0">
              <a:effectLst/>
              <a:latin typeface="Times New Roman" panose="02020603050405020304" pitchFamily="18" charset="0"/>
              <a:ea typeface="SimSun" panose="02010600030101010101" pitchFamily="2" charset="-122"/>
            </a:endParaRPr>
          </a:p>
          <a:p>
            <a:pPr indent="144145" algn="just"/>
            <a:r>
              <a:rPr lang="vi-VN" sz="1800" dirty="0">
                <a:effectLst/>
                <a:latin typeface="Times New Roman" panose="02020603050405020304" pitchFamily="18" charset="0"/>
                <a:ea typeface="SimSun" panose="02010600030101010101" pitchFamily="2" charset="-122"/>
              </a:rPr>
              <a:t>Việc tính toán được áp dụng công thức trong trường hợp tầng chứa nước có thấm xuyên, thấm ổn định. Sử dụng phương pháp giếng lớn để tính toán theo phương pháp </a:t>
            </a:r>
            <a:r>
              <a:rPr lang="vi-VN" sz="1800" dirty="0" err="1">
                <a:effectLst/>
                <a:latin typeface="Times New Roman" panose="02020603050405020304" pitchFamily="18" charset="0"/>
                <a:ea typeface="SimSun" panose="02010600030101010101" pitchFamily="2" charset="-122"/>
              </a:rPr>
              <a:t>thuỷ</a:t>
            </a:r>
            <a:r>
              <a:rPr lang="vi-VN" sz="1800" dirty="0">
                <a:effectLst/>
                <a:latin typeface="Times New Roman" panose="02020603050405020304" pitchFamily="18" charset="0"/>
                <a:ea typeface="SimSun" panose="02010600030101010101" pitchFamily="2" charset="-122"/>
              </a:rPr>
              <a:t> động lực (Trung tâm Quy hoạch và Điều tra tài nguyên nước Quốc gia, 2018). Theo đó, khi tầng chứa nước có thấm xuyên, trạng thái ổn định mực nước hạ thấp được xác định theo công thức (1) dưới đây: </a:t>
            </a:r>
            <a:endParaRPr lang="en-GB" sz="18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52523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8495D6F-E1AA-FA83-BB5B-35F63104A677}"/>
              </a:ext>
            </a:extLst>
          </p:cNvPr>
          <p:cNvSpPr>
            <a:spLocks noGrp="1"/>
          </p:cNvSpPr>
          <p:nvPr>
            <p:ph type="ctrTitle"/>
          </p:nvPr>
        </p:nvSpPr>
        <p:spPr/>
        <p:txBody>
          <a:bodyPr/>
          <a:lstStyle/>
          <a:p>
            <a:endParaRPr lang="en-GB"/>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AD10C72-1920-AFD2-8454-F240FBAF4C71}"/>
                  </a:ext>
                </a:extLst>
              </p:cNvPr>
              <p:cNvSpPr txBox="1"/>
              <p:nvPr/>
            </p:nvSpPr>
            <p:spPr>
              <a:xfrm>
                <a:off x="217716" y="1001485"/>
                <a:ext cx="8784770" cy="5427255"/>
              </a:xfrm>
              <a:prstGeom prst="rect">
                <a:avLst/>
              </a:prstGeom>
              <a:noFill/>
            </p:spPr>
            <p:txBody>
              <a:bodyPr wrap="square">
                <a:spAutoFit/>
              </a:bodyPr>
              <a:lstStyle/>
              <a:p>
                <a:pPr indent="144145" algn="r"/>
                <a:r>
                  <a:rPr lang="vi-VN" sz="1600" dirty="0">
                    <a:effectLst/>
                    <a:latin typeface="Times New Roman" panose="02020603050405020304" pitchFamily="18" charset="0"/>
                    <a:ea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SimSun" panose="02010600030101010101" pitchFamily="2" charset="-122"/>
                      </a:rPr>
                      <m:t>𝑆</m:t>
                    </m:r>
                    <m:r>
                      <a:rPr lang="vi-VN" sz="1600" i="1">
                        <a:effectLst/>
                        <a:latin typeface="Cambria Math" panose="02040503050406030204" pitchFamily="18" charset="0"/>
                        <a:ea typeface="Cambria Math" panose="02040503050406030204" pitchFamily="18" charset="0"/>
                        <a:cs typeface="Cambria Math" panose="02040503050406030204" pitchFamily="18" charset="0"/>
                      </a:rPr>
                      <m:t>=</m:t>
                    </m:r>
                    <m:r>
                      <a:rPr lang="vi-VN" sz="1600" i="1">
                        <a:effectLst/>
                        <a:latin typeface="Cambria Math" panose="02040503050406030204" pitchFamily="18" charset="0"/>
                        <a:ea typeface="Cambria Math" panose="02040503050406030204" pitchFamily="18" charset="0"/>
                        <a:cs typeface="Cambria Math" panose="02040503050406030204" pitchFamily="18" charset="0"/>
                      </a:rPr>
                      <m:t>𝑆𝑜</m:t>
                    </m:r>
                    <m:r>
                      <a:rPr lang="vi-VN" sz="1600" i="1">
                        <a:effectLst/>
                        <a:latin typeface="Cambria Math" panose="02040503050406030204" pitchFamily="18" charset="0"/>
                        <a:ea typeface="Cambria Math" panose="02040503050406030204" pitchFamily="18" charset="0"/>
                        <a:cs typeface="Cambria Math" panose="02040503050406030204" pitchFamily="18" charset="0"/>
                      </a:rPr>
                      <m:t> + </m:t>
                    </m:r>
                    <m:nary>
                      <m:naryPr>
                        <m:chr m:val="∑"/>
                        <m:grow m:val="on"/>
                        <m:ctrlPr>
                          <a:rPr lang="en-GB" sz="1600" i="1">
                            <a:effectLst/>
                            <a:latin typeface="Cambria Math" panose="02040503050406030204" pitchFamily="18" charset="0"/>
                            <a:ea typeface="SimSun" panose="02010600030101010101" pitchFamily="2" charset="-122"/>
                          </a:rPr>
                        </m:ctrlPr>
                      </m:naryPr>
                      <m:sub>
                        <m:r>
                          <a:rPr lang="vi-VN" sz="1600" i="1">
                            <a:effectLst/>
                            <a:latin typeface="Cambria Math" panose="02040503050406030204" pitchFamily="18" charset="0"/>
                            <a:ea typeface="Cambria Math" panose="02040503050406030204" pitchFamily="18" charset="0"/>
                            <a:cs typeface="Cambria Math" panose="02040503050406030204" pitchFamily="18" charset="0"/>
                          </a:rPr>
                          <m:t>𝑖</m:t>
                        </m:r>
                        <m:r>
                          <a:rPr lang="vi-VN" sz="1600" i="1">
                            <a:effectLst/>
                            <a:latin typeface="Cambria Math" panose="02040503050406030204" pitchFamily="18" charset="0"/>
                            <a:ea typeface="Cambria Math" panose="02040503050406030204" pitchFamily="18" charset="0"/>
                            <a:cs typeface="Cambria Math" panose="02040503050406030204" pitchFamily="18" charset="0"/>
                          </a:rPr>
                          <m:t>=</m:t>
                        </m:r>
                        <m:r>
                          <a:rPr lang="vi-VN" sz="1600" i="1">
                            <a:effectLst/>
                            <a:latin typeface="Cambria Math" panose="02040503050406030204" pitchFamily="18" charset="0"/>
                            <a:ea typeface="Cambria Math" panose="02040503050406030204" pitchFamily="18" charset="0"/>
                            <a:cs typeface="Cambria Math" panose="02040503050406030204" pitchFamily="18" charset="0"/>
                          </a:rPr>
                          <m:t>1</m:t>
                        </m:r>
                      </m:sub>
                      <m:sup>
                        <m:r>
                          <a:rPr lang="vi-VN" sz="1600" i="1">
                            <a:effectLst/>
                            <a:latin typeface="Cambria Math" panose="02040503050406030204" pitchFamily="18" charset="0"/>
                            <a:ea typeface="Cambria Math" panose="02040503050406030204" pitchFamily="18" charset="0"/>
                            <a:cs typeface="Cambria Math" panose="02040503050406030204" pitchFamily="18" charset="0"/>
                          </a:rPr>
                          <m:t>𝑛</m:t>
                        </m:r>
                      </m:sup>
                      <m:e>
                        <m:r>
                          <a:rPr lang="vi-VN" sz="1600" i="1">
                            <a:effectLst/>
                            <a:latin typeface="Cambria Math" panose="02040503050406030204" pitchFamily="18" charset="0"/>
                            <a:ea typeface="SimSun" panose="02010600030101010101" pitchFamily="2" charset="-122"/>
                          </a:rPr>
                          <m:t>𝑆𝑖</m:t>
                        </m:r>
                      </m:e>
                    </m:nary>
                  </m:oMath>
                </a14:m>
                <a:r>
                  <a:rPr lang="vi-VN" sz="1600" dirty="0">
                    <a:effectLst/>
                    <a:latin typeface="Times New Roman" panose="02020603050405020304" pitchFamily="18" charset="0"/>
                    <a:ea typeface="Times New Roman" panose="02020603050405020304" pitchFamily="18" charset="0"/>
                  </a:rPr>
                  <a:t>                   				(1)</a:t>
                </a:r>
                <a:endParaRPr lang="en-GB" sz="1600" dirty="0">
                  <a:effectLst/>
                  <a:latin typeface="Times New Roman" panose="02020603050405020304" pitchFamily="18" charset="0"/>
                  <a:ea typeface="SimSun" panose="02010600030101010101" pitchFamily="2" charset="-122"/>
                </a:endParaRPr>
              </a:p>
              <a:p>
                <a:pPr indent="144145" algn="just"/>
                <a:r>
                  <a:rPr lang="vi-VN" sz="1600" dirty="0">
                    <a:effectLst/>
                    <a:latin typeface="Times New Roman" panose="02020603050405020304" pitchFamily="18" charset="0"/>
                    <a:ea typeface="SimSun" panose="02010600030101010101" pitchFamily="2" charset="-122"/>
                  </a:rPr>
                  <a:t> Trong đó </a:t>
                </a:r>
                <a:r>
                  <a:rPr lang="vi-VN" sz="1600" i="1" dirty="0">
                    <a:effectLst/>
                    <a:latin typeface="Times New Roman" panose="02020603050405020304" pitchFamily="18" charset="0"/>
                    <a:ea typeface="SimSun" panose="02010600030101010101" pitchFamily="2" charset="-122"/>
                  </a:rPr>
                  <a:t>S</a:t>
                </a:r>
                <a:r>
                  <a:rPr lang="vi-VN" sz="1600" i="1" baseline="-25000" dirty="0">
                    <a:effectLst/>
                    <a:latin typeface="Times New Roman" panose="02020603050405020304" pitchFamily="18" charset="0"/>
                    <a:ea typeface="SimSun" panose="02010600030101010101" pitchFamily="2" charset="-122"/>
                  </a:rPr>
                  <a:t>o</a:t>
                </a:r>
                <a:r>
                  <a:rPr lang="vi-VN" sz="1600" dirty="0">
                    <a:effectLst/>
                    <a:latin typeface="Times New Roman" panose="02020603050405020304" pitchFamily="18" charset="0"/>
                    <a:ea typeface="SimSun" panose="02010600030101010101" pitchFamily="2" charset="-122"/>
                  </a:rPr>
                  <a:t> là trị số hạ thấp mực nước tại giếng khai thác đang nghiên cứu; </a:t>
                </a:r>
                <a:r>
                  <a:rPr lang="vi-VN" sz="1600" i="1" dirty="0">
                    <a:effectLst/>
                    <a:latin typeface="Times New Roman" panose="02020603050405020304" pitchFamily="18" charset="0"/>
                    <a:ea typeface="SimSun" panose="02010600030101010101" pitchFamily="2" charset="-122"/>
                  </a:rPr>
                  <a:t>Si</a:t>
                </a:r>
                <a:r>
                  <a:rPr lang="vi-VN" sz="1600" dirty="0">
                    <a:effectLst/>
                    <a:latin typeface="Times New Roman" panose="02020603050405020304" pitchFamily="18" charset="0"/>
                    <a:ea typeface="SimSun" panose="02010600030101010101" pitchFamily="2" charset="-122"/>
                  </a:rPr>
                  <a:t> là trị số hạ thấp mực nước do giếng khai thác thứ i trong khu vực gây ra cho giếng đang nghiên cứu. Giá trị hạ thấp mực nước tại giếng khai thác bằng giá trị hạ thấp mực nước của bản thân giếng đang nghiên cứu gây ra cộng với giá trị hạ thấp mực nước do các giếng thứ i gây ra cho giếng đang nghiên cứu thể hiện ở công thức (2).</a:t>
                </a:r>
                <a:endParaRPr lang="en-GB" sz="1600" dirty="0">
                  <a:effectLst/>
                  <a:latin typeface="Times New Roman" panose="02020603050405020304" pitchFamily="18" charset="0"/>
                  <a:ea typeface="SimSun" panose="02010600030101010101" pitchFamily="2" charset="-122"/>
                </a:endParaRPr>
              </a:p>
              <a:p>
                <a:pPr indent="144145" algn="r"/>
                <a14:m>
                  <m:oMath xmlns:m="http://schemas.openxmlformats.org/officeDocument/2006/math">
                    <m:r>
                      <m:rPr>
                        <m:sty m:val="p"/>
                      </m:rPr>
                      <a:rPr lang="vi-VN" sz="1600">
                        <a:effectLst/>
                        <a:latin typeface="Cambria Math" panose="02040503050406030204" pitchFamily="18" charset="0"/>
                        <a:ea typeface="SimSun" panose="02010600030101010101" pitchFamily="2" charset="-122"/>
                      </a:rPr>
                      <m:t>So</m:t>
                    </m:r>
                    <m:r>
                      <a:rPr lang="vi-VN" sz="1600" i="1">
                        <a:effectLst/>
                        <a:latin typeface="Cambria Math" panose="02040503050406030204" pitchFamily="18" charset="0"/>
                        <a:ea typeface="Cambria Math" panose="02040503050406030204" pitchFamily="18" charset="0"/>
                        <a:cs typeface="Cambria Math" panose="02040503050406030204" pitchFamily="18" charset="0"/>
                      </a:rPr>
                      <m:t>=</m:t>
                    </m:r>
                    <m:f>
                      <m:fPr>
                        <m:ctrlPr>
                          <a:rPr lang="en-GB" sz="1600" i="1">
                            <a:effectLst/>
                            <a:latin typeface="Cambria Math" panose="02040503050406030204" pitchFamily="18" charset="0"/>
                            <a:ea typeface="Cambria Math" panose="02040503050406030204" pitchFamily="18" charset="0"/>
                            <a:cs typeface="Cambria Math" panose="02040503050406030204" pitchFamily="18" charset="0"/>
                          </a:rPr>
                        </m:ctrlPr>
                      </m:fPr>
                      <m:num>
                        <m:r>
                          <a:rPr lang="vi-VN" sz="1600" i="1">
                            <a:effectLst/>
                            <a:latin typeface="Cambria Math" panose="02040503050406030204" pitchFamily="18" charset="0"/>
                            <a:ea typeface="Cambria Math" panose="02040503050406030204" pitchFamily="18" charset="0"/>
                            <a:cs typeface="Cambria Math" panose="02040503050406030204" pitchFamily="18" charset="0"/>
                          </a:rPr>
                          <m:t>𝑄</m:t>
                        </m:r>
                      </m:num>
                      <m:den>
                        <m:r>
                          <a:rPr lang="vi-VN" sz="1600">
                            <a:effectLst/>
                            <a:latin typeface="Cambria Math" panose="02040503050406030204" pitchFamily="18" charset="0"/>
                            <a:ea typeface="Cambria Math" panose="02040503050406030204" pitchFamily="18" charset="0"/>
                            <a:cs typeface="Cambria Math" panose="02040503050406030204" pitchFamily="18" charset="0"/>
                          </a:rPr>
                          <m:t>4</m:t>
                        </m:r>
                        <m:r>
                          <m:rPr>
                            <m:sty m:val="p"/>
                          </m:rPr>
                          <a:rPr lang="en-US" sz="1600">
                            <a:effectLst/>
                            <a:latin typeface="Cambria Math" panose="02040503050406030204" pitchFamily="18" charset="0"/>
                            <a:ea typeface="Cambria Math" panose="02040503050406030204" pitchFamily="18" charset="0"/>
                            <a:cs typeface="Cambria Math" panose="02040503050406030204" pitchFamily="18" charset="0"/>
                          </a:rPr>
                          <m:t>π</m:t>
                        </m:r>
                        <m:r>
                          <m:rPr>
                            <m:sty m:val="p"/>
                          </m:rPr>
                          <a:rPr lang="vi-VN" sz="1600">
                            <a:effectLst/>
                            <a:latin typeface="Cambria Math" panose="02040503050406030204" pitchFamily="18" charset="0"/>
                            <a:ea typeface="Cambria Math" panose="02040503050406030204" pitchFamily="18" charset="0"/>
                            <a:cs typeface="Cambria Math" panose="02040503050406030204" pitchFamily="18" charset="0"/>
                          </a:rPr>
                          <m:t>Km</m:t>
                        </m:r>
                      </m:den>
                    </m:f>
                    <m:func>
                      <m:funcPr>
                        <m:ctrlPr>
                          <a:rPr lang="en-GB" sz="1600" i="1">
                            <a:effectLst/>
                            <a:latin typeface="Cambria Math" panose="02040503050406030204" pitchFamily="18" charset="0"/>
                            <a:ea typeface="Cambria Math" panose="02040503050406030204" pitchFamily="18" charset="0"/>
                            <a:cs typeface="Cambria Math" panose="02040503050406030204" pitchFamily="18" charset="0"/>
                          </a:rPr>
                        </m:ctrlPr>
                      </m:funcPr>
                      <m:fName>
                        <m:r>
                          <m:rPr>
                            <m:sty m:val="p"/>
                          </m:rPr>
                          <a:rPr lang="vi-VN" sz="1600">
                            <a:effectLst/>
                            <a:latin typeface="Cambria Math" panose="02040503050406030204" pitchFamily="18" charset="0"/>
                            <a:ea typeface="Cambria Math" panose="02040503050406030204" pitchFamily="18" charset="0"/>
                            <a:cs typeface="Cambria Math" panose="02040503050406030204" pitchFamily="18" charset="0"/>
                          </a:rPr>
                          <m:t>ln</m:t>
                        </m:r>
                      </m:fName>
                      <m:e>
                        <m:f>
                          <m:fPr>
                            <m:ctrlPr>
                              <a:rPr lang="en-GB" sz="1600" i="1">
                                <a:effectLst/>
                                <a:latin typeface="Cambria Math" panose="02040503050406030204" pitchFamily="18" charset="0"/>
                                <a:ea typeface="Cambria Math" panose="02040503050406030204" pitchFamily="18" charset="0"/>
                                <a:cs typeface="Cambria Math" panose="02040503050406030204" pitchFamily="18" charset="0"/>
                              </a:rPr>
                            </m:ctrlPr>
                          </m:fPr>
                          <m:num>
                            <m:r>
                              <a:rPr lang="vi-VN" sz="1600" i="1">
                                <a:effectLst/>
                                <a:latin typeface="Cambria Math" panose="02040503050406030204" pitchFamily="18" charset="0"/>
                                <a:ea typeface="Cambria Math" panose="02040503050406030204" pitchFamily="18" charset="0"/>
                                <a:cs typeface="Cambria Math" panose="02040503050406030204" pitchFamily="18" charset="0"/>
                              </a:rPr>
                              <m:t>2</m:t>
                            </m:r>
                            <m:r>
                              <a:rPr lang="vi-VN" sz="1600" i="1">
                                <a:effectLst/>
                                <a:latin typeface="Cambria Math" panose="02040503050406030204" pitchFamily="18" charset="0"/>
                                <a:ea typeface="Cambria Math" panose="02040503050406030204" pitchFamily="18" charset="0"/>
                                <a:cs typeface="Cambria Math" panose="02040503050406030204" pitchFamily="18" charset="0"/>
                              </a:rPr>
                              <m:t>,</m:t>
                            </m:r>
                            <m:r>
                              <a:rPr lang="vi-VN" sz="1600" i="1">
                                <a:effectLst/>
                                <a:latin typeface="Cambria Math" panose="02040503050406030204" pitchFamily="18" charset="0"/>
                                <a:ea typeface="Cambria Math" panose="02040503050406030204" pitchFamily="18" charset="0"/>
                                <a:cs typeface="Cambria Math" panose="02040503050406030204" pitchFamily="18" charset="0"/>
                              </a:rPr>
                              <m:t>25</m:t>
                            </m:r>
                            <m:sSup>
                              <m:sSupPr>
                                <m:ctrlPr>
                                  <a:rPr lang="en-GB" sz="16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vi-VN" sz="1600" i="1">
                                    <a:effectLst/>
                                    <a:latin typeface="Cambria Math" panose="02040503050406030204" pitchFamily="18" charset="0"/>
                                    <a:ea typeface="Cambria Math" panose="02040503050406030204" pitchFamily="18" charset="0"/>
                                    <a:cs typeface="Cambria Math" panose="02040503050406030204" pitchFamily="18" charset="0"/>
                                  </a:rPr>
                                  <m:t>𝑎</m:t>
                                </m:r>
                              </m:e>
                              <m:sup>
                                <m:r>
                                  <a:rPr lang="vi-VN" sz="16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vi-VN" sz="1600" i="1">
                                <a:effectLst/>
                                <a:latin typeface="Cambria Math" panose="02040503050406030204" pitchFamily="18" charset="0"/>
                                <a:ea typeface="Cambria Math" panose="02040503050406030204" pitchFamily="18" charset="0"/>
                                <a:cs typeface="Cambria Math" panose="02040503050406030204" pitchFamily="18" charset="0"/>
                              </a:rPr>
                              <m:t>𝑡</m:t>
                            </m:r>
                          </m:num>
                          <m:den>
                            <m:sSubSup>
                              <m:sSubSupPr>
                                <m:ctrlPr>
                                  <a:rPr lang="en-GB" sz="1600" i="1">
                                    <a:effectLst/>
                                    <a:latin typeface="Cambria Math" panose="02040503050406030204" pitchFamily="18" charset="0"/>
                                    <a:ea typeface="Cambria Math" panose="02040503050406030204" pitchFamily="18" charset="0"/>
                                    <a:cs typeface="Cambria Math" panose="02040503050406030204" pitchFamily="18" charset="0"/>
                                  </a:rPr>
                                </m:ctrlPr>
                              </m:sSubSupPr>
                              <m:e>
                                <m:r>
                                  <a:rPr lang="vi-VN" sz="1600" i="1">
                                    <a:effectLst/>
                                    <a:latin typeface="Cambria Math" panose="02040503050406030204" pitchFamily="18" charset="0"/>
                                    <a:ea typeface="Cambria Math" panose="02040503050406030204" pitchFamily="18" charset="0"/>
                                    <a:cs typeface="Cambria Math" panose="02040503050406030204" pitchFamily="18" charset="0"/>
                                  </a:rPr>
                                  <m:t>𝑟</m:t>
                                </m:r>
                              </m:e>
                              <m:sub>
                                <m:r>
                                  <a:rPr lang="vi-VN" sz="1600" i="1">
                                    <a:effectLst/>
                                    <a:latin typeface="Cambria Math" panose="02040503050406030204" pitchFamily="18" charset="0"/>
                                    <a:ea typeface="Cambria Math" panose="02040503050406030204" pitchFamily="18" charset="0"/>
                                    <a:cs typeface="Cambria Math" panose="02040503050406030204" pitchFamily="18" charset="0"/>
                                  </a:rPr>
                                  <m:t>𝑜</m:t>
                                </m:r>
                              </m:sub>
                              <m:sup>
                                <m:r>
                                  <a:rPr lang="vi-VN" sz="1600" i="1">
                                    <a:effectLst/>
                                    <a:latin typeface="Cambria Math" panose="02040503050406030204" pitchFamily="18" charset="0"/>
                                    <a:ea typeface="Cambria Math" panose="02040503050406030204" pitchFamily="18" charset="0"/>
                                    <a:cs typeface="Cambria Math" panose="02040503050406030204" pitchFamily="18" charset="0"/>
                                  </a:rPr>
                                  <m:t>2</m:t>
                                </m:r>
                              </m:sup>
                            </m:sSubSup>
                          </m:den>
                        </m:f>
                      </m:e>
                    </m:func>
                  </m:oMath>
                </a14:m>
                <a:r>
                  <a:rPr lang="vi-VN" sz="1600" dirty="0">
                    <a:effectLst/>
                    <a:latin typeface="Times New Roman" panose="02020603050405020304" pitchFamily="18" charset="0"/>
                    <a:ea typeface="Times New Roman" panose="02020603050405020304" pitchFamily="18" charset="0"/>
                  </a:rPr>
                  <a:t>             				   (2)</a:t>
                </a:r>
                <a:endParaRPr lang="en-GB" sz="1600" dirty="0">
                  <a:effectLst/>
                  <a:latin typeface="Times New Roman" panose="02020603050405020304" pitchFamily="18" charset="0"/>
                  <a:ea typeface="SimSun" panose="02010600030101010101" pitchFamily="2" charset="-122"/>
                </a:endParaRPr>
              </a:p>
              <a:p>
                <a:pPr indent="144145" algn="just"/>
                <a:r>
                  <a:rPr lang="vi-VN" sz="1600" dirty="0">
                    <a:effectLst/>
                    <a:latin typeface="Times New Roman" panose="02020603050405020304" pitchFamily="18" charset="0"/>
                    <a:ea typeface="SimSun" panose="02010600030101010101" pitchFamily="2" charset="-122"/>
                  </a:rPr>
                  <a:t>Giá trị hạ thấp mực nước ở giếng đang nghiên cứu do giếng thứ i nằm trong phạm vi ảnh hưởng gây ra được xác định theo công thức (3) dưới đây:</a:t>
                </a:r>
                <a:endParaRPr lang="en-GB" sz="1600" dirty="0">
                  <a:effectLst/>
                  <a:latin typeface="Times New Roman" panose="02020603050405020304" pitchFamily="18" charset="0"/>
                  <a:ea typeface="SimSun" panose="02010600030101010101" pitchFamily="2" charset="-122"/>
                </a:endParaRPr>
              </a:p>
              <a:p>
                <a:pPr algn="r"/>
                <a:r>
                  <a:rPr lang="vi-VN" sz="1600" dirty="0">
                    <a:effectLst/>
                    <a:latin typeface="Times New Roman" panose="02020603050405020304" pitchFamily="18" charset="0"/>
                    <a:ea typeface="SimSun" panose="02010600030101010101" pitchFamily="2" charset="-122"/>
                  </a:rPr>
                  <a:t> </a:t>
                </a:r>
                <a14:m>
                  <m:oMath xmlns:m="http://schemas.openxmlformats.org/officeDocument/2006/math">
                    <m:r>
                      <m:rPr>
                        <m:sty m:val="p"/>
                      </m:rPr>
                      <a:rPr lang="vi-VN" sz="1600">
                        <a:effectLst/>
                        <a:latin typeface="Cambria Math" panose="02040503050406030204" pitchFamily="18" charset="0"/>
                        <a:ea typeface="SimSun" panose="02010600030101010101" pitchFamily="2" charset="-122"/>
                      </a:rPr>
                      <m:t>Si</m:t>
                    </m:r>
                    <m:r>
                      <a:rPr lang="vi-VN" sz="1600" i="1">
                        <a:effectLst/>
                        <a:latin typeface="Cambria Math" panose="02040503050406030204" pitchFamily="18" charset="0"/>
                        <a:ea typeface="Cambria Math" panose="02040503050406030204" pitchFamily="18" charset="0"/>
                        <a:cs typeface="Cambria Math" panose="02040503050406030204" pitchFamily="18" charset="0"/>
                      </a:rPr>
                      <m:t>=</m:t>
                    </m:r>
                    <m:f>
                      <m:fPr>
                        <m:ctrlPr>
                          <a:rPr lang="en-GB" sz="1600" i="1">
                            <a:effectLst/>
                            <a:latin typeface="Cambria Math" panose="02040503050406030204" pitchFamily="18" charset="0"/>
                            <a:ea typeface="Cambria Math" panose="02040503050406030204" pitchFamily="18" charset="0"/>
                            <a:cs typeface="Cambria Math" panose="02040503050406030204" pitchFamily="18" charset="0"/>
                          </a:rPr>
                        </m:ctrlPr>
                      </m:fPr>
                      <m:num>
                        <m:r>
                          <a:rPr lang="vi-VN" sz="1600" i="1">
                            <a:effectLst/>
                            <a:latin typeface="Cambria Math" panose="02040503050406030204" pitchFamily="18" charset="0"/>
                            <a:ea typeface="Cambria Math" panose="02040503050406030204" pitchFamily="18" charset="0"/>
                            <a:cs typeface="Cambria Math" panose="02040503050406030204" pitchFamily="18" charset="0"/>
                          </a:rPr>
                          <m:t>𝑄𝑖</m:t>
                        </m:r>
                      </m:num>
                      <m:den>
                        <m:r>
                          <a:rPr lang="vi-VN" sz="1600">
                            <a:effectLst/>
                            <a:latin typeface="Cambria Math" panose="02040503050406030204" pitchFamily="18" charset="0"/>
                            <a:ea typeface="Cambria Math" panose="02040503050406030204" pitchFamily="18" charset="0"/>
                            <a:cs typeface="Cambria Math" panose="02040503050406030204" pitchFamily="18" charset="0"/>
                          </a:rPr>
                          <m:t>4</m:t>
                        </m:r>
                        <m:r>
                          <m:rPr>
                            <m:sty m:val="p"/>
                          </m:rPr>
                          <a:rPr lang="en-US" sz="1600">
                            <a:effectLst/>
                            <a:latin typeface="Cambria Math" panose="02040503050406030204" pitchFamily="18" charset="0"/>
                            <a:ea typeface="Cambria Math" panose="02040503050406030204" pitchFamily="18" charset="0"/>
                            <a:cs typeface="Cambria Math" panose="02040503050406030204" pitchFamily="18" charset="0"/>
                          </a:rPr>
                          <m:t>π</m:t>
                        </m:r>
                        <m:r>
                          <m:rPr>
                            <m:sty m:val="p"/>
                          </m:rPr>
                          <a:rPr lang="vi-VN" sz="1600">
                            <a:effectLst/>
                            <a:latin typeface="Cambria Math" panose="02040503050406030204" pitchFamily="18" charset="0"/>
                            <a:ea typeface="Cambria Math" panose="02040503050406030204" pitchFamily="18" charset="0"/>
                            <a:cs typeface="Cambria Math" panose="02040503050406030204" pitchFamily="18" charset="0"/>
                          </a:rPr>
                          <m:t>Km</m:t>
                        </m:r>
                      </m:den>
                    </m:f>
                    <m:func>
                      <m:funcPr>
                        <m:ctrlPr>
                          <a:rPr lang="en-GB" sz="1600" i="1">
                            <a:effectLst/>
                            <a:latin typeface="Cambria Math" panose="02040503050406030204" pitchFamily="18" charset="0"/>
                            <a:ea typeface="Cambria Math" panose="02040503050406030204" pitchFamily="18" charset="0"/>
                            <a:cs typeface="Cambria Math" panose="02040503050406030204" pitchFamily="18" charset="0"/>
                          </a:rPr>
                        </m:ctrlPr>
                      </m:funcPr>
                      <m:fName>
                        <m:r>
                          <m:rPr>
                            <m:sty m:val="p"/>
                          </m:rPr>
                          <a:rPr lang="vi-VN" sz="1600">
                            <a:effectLst/>
                            <a:latin typeface="Cambria Math" panose="02040503050406030204" pitchFamily="18" charset="0"/>
                            <a:ea typeface="Cambria Math" panose="02040503050406030204" pitchFamily="18" charset="0"/>
                            <a:cs typeface="Cambria Math" panose="02040503050406030204" pitchFamily="18" charset="0"/>
                          </a:rPr>
                          <m:t>ln</m:t>
                        </m:r>
                      </m:fName>
                      <m:e>
                        <m:f>
                          <m:fPr>
                            <m:ctrlPr>
                              <a:rPr lang="en-GB" sz="1600" i="1">
                                <a:effectLst/>
                                <a:latin typeface="Cambria Math" panose="02040503050406030204" pitchFamily="18" charset="0"/>
                                <a:ea typeface="Cambria Math" panose="02040503050406030204" pitchFamily="18" charset="0"/>
                                <a:cs typeface="Cambria Math" panose="02040503050406030204" pitchFamily="18" charset="0"/>
                              </a:rPr>
                            </m:ctrlPr>
                          </m:fPr>
                          <m:num>
                            <m:r>
                              <a:rPr lang="vi-VN" sz="1600" i="1">
                                <a:effectLst/>
                                <a:latin typeface="Cambria Math" panose="02040503050406030204" pitchFamily="18" charset="0"/>
                                <a:ea typeface="Cambria Math" panose="02040503050406030204" pitchFamily="18" charset="0"/>
                                <a:cs typeface="Cambria Math" panose="02040503050406030204" pitchFamily="18" charset="0"/>
                              </a:rPr>
                              <m:t>2</m:t>
                            </m:r>
                            <m:r>
                              <a:rPr lang="vi-VN" sz="1600" i="1">
                                <a:effectLst/>
                                <a:latin typeface="Cambria Math" panose="02040503050406030204" pitchFamily="18" charset="0"/>
                                <a:ea typeface="Cambria Math" panose="02040503050406030204" pitchFamily="18" charset="0"/>
                                <a:cs typeface="Cambria Math" panose="02040503050406030204" pitchFamily="18" charset="0"/>
                              </a:rPr>
                              <m:t>,</m:t>
                            </m:r>
                            <m:r>
                              <a:rPr lang="vi-VN" sz="1600" i="1">
                                <a:effectLst/>
                                <a:latin typeface="Cambria Math" panose="02040503050406030204" pitchFamily="18" charset="0"/>
                                <a:ea typeface="Cambria Math" panose="02040503050406030204" pitchFamily="18" charset="0"/>
                                <a:cs typeface="Cambria Math" panose="02040503050406030204" pitchFamily="18" charset="0"/>
                              </a:rPr>
                              <m:t>25</m:t>
                            </m:r>
                            <m:sSup>
                              <m:sSupPr>
                                <m:ctrlPr>
                                  <a:rPr lang="en-GB" sz="16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vi-VN" sz="1600" i="1">
                                    <a:effectLst/>
                                    <a:latin typeface="Cambria Math" panose="02040503050406030204" pitchFamily="18" charset="0"/>
                                    <a:ea typeface="Cambria Math" panose="02040503050406030204" pitchFamily="18" charset="0"/>
                                    <a:cs typeface="Cambria Math" panose="02040503050406030204" pitchFamily="18" charset="0"/>
                                  </a:rPr>
                                  <m:t>𝑎</m:t>
                                </m:r>
                              </m:e>
                              <m:sup>
                                <m:r>
                                  <a:rPr lang="vi-VN" sz="16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vi-VN" sz="1600" i="1">
                                <a:effectLst/>
                                <a:latin typeface="Cambria Math" panose="02040503050406030204" pitchFamily="18" charset="0"/>
                                <a:ea typeface="Cambria Math" panose="02040503050406030204" pitchFamily="18" charset="0"/>
                                <a:cs typeface="Cambria Math" panose="02040503050406030204" pitchFamily="18" charset="0"/>
                              </a:rPr>
                              <m:t>𝑡</m:t>
                            </m:r>
                          </m:num>
                          <m:den>
                            <m:sSubSup>
                              <m:sSubSupPr>
                                <m:ctrlPr>
                                  <a:rPr lang="en-GB" sz="1600" i="1">
                                    <a:effectLst/>
                                    <a:latin typeface="Cambria Math" panose="02040503050406030204" pitchFamily="18" charset="0"/>
                                    <a:ea typeface="Cambria Math" panose="02040503050406030204" pitchFamily="18" charset="0"/>
                                    <a:cs typeface="Cambria Math" panose="02040503050406030204" pitchFamily="18" charset="0"/>
                                  </a:rPr>
                                </m:ctrlPr>
                              </m:sSubSupPr>
                              <m:e>
                                <m:r>
                                  <a:rPr lang="vi-VN" sz="1600" i="1">
                                    <a:effectLst/>
                                    <a:latin typeface="Cambria Math" panose="02040503050406030204" pitchFamily="18" charset="0"/>
                                    <a:ea typeface="Cambria Math" panose="02040503050406030204" pitchFamily="18" charset="0"/>
                                    <a:cs typeface="Cambria Math" panose="02040503050406030204" pitchFamily="18" charset="0"/>
                                  </a:rPr>
                                  <m:t>𝑟</m:t>
                                </m:r>
                              </m:e>
                              <m:sub>
                                <m:r>
                                  <a:rPr lang="vi-VN" sz="1600" i="1">
                                    <a:effectLst/>
                                    <a:latin typeface="Cambria Math" panose="02040503050406030204" pitchFamily="18" charset="0"/>
                                    <a:ea typeface="Cambria Math" panose="02040503050406030204" pitchFamily="18" charset="0"/>
                                    <a:cs typeface="Cambria Math" panose="02040503050406030204" pitchFamily="18" charset="0"/>
                                  </a:rPr>
                                  <m:t>𝑖</m:t>
                                </m:r>
                              </m:sub>
                              <m:sup>
                                <m:r>
                                  <a:rPr lang="vi-VN" sz="1600" i="1">
                                    <a:effectLst/>
                                    <a:latin typeface="Cambria Math" panose="02040503050406030204" pitchFamily="18" charset="0"/>
                                    <a:ea typeface="Cambria Math" panose="02040503050406030204" pitchFamily="18" charset="0"/>
                                    <a:cs typeface="Cambria Math" panose="02040503050406030204" pitchFamily="18" charset="0"/>
                                  </a:rPr>
                                  <m:t>2</m:t>
                                </m:r>
                              </m:sup>
                            </m:sSubSup>
                          </m:den>
                        </m:f>
                      </m:e>
                    </m:func>
                  </m:oMath>
                </a14:m>
                <a:r>
                  <a:rPr lang="vi-VN" sz="1600" dirty="0">
                    <a:effectLst/>
                    <a:latin typeface="Times New Roman" panose="02020603050405020304" pitchFamily="18" charset="0"/>
                    <a:ea typeface="Times New Roman" panose="02020603050405020304" pitchFamily="18" charset="0"/>
                  </a:rPr>
                  <a:t>                   				   (3)</a:t>
                </a:r>
                <a:endParaRPr lang="en-GB" sz="1600" dirty="0">
                  <a:effectLst/>
                  <a:latin typeface="Times New Roman" panose="02020603050405020304" pitchFamily="18" charset="0"/>
                  <a:ea typeface="SimSun" panose="02010600030101010101" pitchFamily="2" charset="-122"/>
                </a:endParaRPr>
              </a:p>
              <a:p>
                <a:pPr indent="144145" algn="just"/>
                <a:r>
                  <a:rPr lang="vi-VN" sz="1600" dirty="0">
                    <a:effectLst/>
                    <a:latin typeface="Times New Roman" panose="02020603050405020304" pitchFamily="18" charset="0"/>
                    <a:ea typeface="SimSun" panose="02010600030101010101" pitchFamily="2" charset="-122"/>
                  </a:rPr>
                  <a:t>Trong các công thức ở trên:</a:t>
                </a:r>
                <a:endParaRPr lang="en-GB" sz="1600" dirty="0">
                  <a:effectLst/>
                  <a:latin typeface="Times New Roman" panose="02020603050405020304" pitchFamily="18" charset="0"/>
                  <a:ea typeface="SimSun" panose="02010600030101010101" pitchFamily="2" charset="-122"/>
                </a:endParaRPr>
              </a:p>
              <a:p>
                <a:pPr marL="342900" lvl="0" indent="-342900" algn="just">
                  <a:lnSpc>
                    <a:spcPct val="150000"/>
                  </a:lnSpc>
                  <a:buFont typeface="Times New Roman" panose="02020603050405020304" pitchFamily="18" charset="0"/>
                  <a:buChar char="-"/>
                  <a:tabLst>
                    <a:tab pos="270510" algn="l"/>
                  </a:tabLst>
                </a:pP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Q: Tổng lưu lượng khai thác nước của bãi giếng (m</a:t>
                </a:r>
                <a:r>
                  <a:rPr lang="vi-VN" sz="16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600" dirty="0" err="1">
                    <a:effectLst/>
                    <a:latin typeface="Times New Roman" panose="02020603050405020304" pitchFamily="18" charset="0"/>
                    <a:ea typeface="Calibri" panose="020F0502020204030204" pitchFamily="34" charset="0"/>
                    <a:cs typeface="Times New Roman" panose="02020603050405020304" pitchFamily="18" charset="0"/>
                  </a:rPr>
                  <a:t>ng</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tabLst>
                    <a:tab pos="270510" algn="l"/>
                  </a:tabLst>
                </a:pPr>
                <a:r>
                  <a:rPr lang="vi-VN" sz="1600" dirty="0" err="1">
                    <a:effectLst/>
                    <a:latin typeface="Times New Roman" panose="02020603050405020304" pitchFamily="18" charset="0"/>
                    <a:ea typeface="Calibri" panose="020F0502020204030204" pitchFamily="34" charset="0"/>
                    <a:cs typeface="Times New Roman" panose="02020603050405020304" pitchFamily="18" charset="0"/>
                  </a:rPr>
                  <a:t>Qi</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 Lưu lượng khai thác tại giếng thứ i (m</a:t>
                </a:r>
                <a:r>
                  <a:rPr lang="vi-VN" sz="16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600" dirty="0" err="1">
                    <a:effectLst/>
                    <a:latin typeface="Times New Roman" panose="02020603050405020304" pitchFamily="18" charset="0"/>
                    <a:ea typeface="Calibri" panose="020F0502020204030204" pitchFamily="34" charset="0"/>
                    <a:cs typeface="Times New Roman" panose="02020603050405020304" pitchFamily="18" charset="0"/>
                  </a:rPr>
                  <a:t>ng</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tabLst>
                    <a:tab pos="270510" algn="l"/>
                  </a:tabLst>
                </a:pPr>
                <a:r>
                  <a:rPr lang="vi-VN" sz="1600" dirty="0" err="1">
                    <a:effectLst/>
                    <a:latin typeface="Times New Roman" panose="02020603050405020304" pitchFamily="18" charset="0"/>
                    <a:ea typeface="Calibri" panose="020F0502020204030204" pitchFamily="34" charset="0"/>
                    <a:cs typeface="Times New Roman" panose="02020603050405020304" pitchFamily="18" charset="0"/>
                  </a:rPr>
                  <a:t>Km</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 Hệ số dẫn nước (m</a:t>
                </a:r>
                <a:r>
                  <a:rPr lang="vi-VN" sz="16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600" dirty="0" err="1">
                    <a:effectLst/>
                    <a:latin typeface="Times New Roman" panose="02020603050405020304" pitchFamily="18" charset="0"/>
                    <a:ea typeface="Calibri" panose="020F0502020204030204" pitchFamily="34" charset="0"/>
                    <a:cs typeface="Times New Roman" panose="02020603050405020304" pitchFamily="18" charset="0"/>
                  </a:rPr>
                  <a:t>ng</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 theo tài liệu hút nước thí nghiệm trước đây, </a:t>
                </a:r>
                <a:r>
                  <a:rPr lang="vi-VN" sz="1600" dirty="0" err="1">
                    <a:effectLst/>
                    <a:latin typeface="Times New Roman" panose="02020603050405020304" pitchFamily="18" charset="0"/>
                    <a:ea typeface="Calibri" panose="020F0502020204030204" pitchFamily="34" charset="0"/>
                    <a:cs typeface="Times New Roman" panose="02020603050405020304" pitchFamily="18" charset="0"/>
                  </a:rPr>
                  <a:t>Km</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 = 1.780 m</a:t>
                </a:r>
                <a:r>
                  <a:rPr lang="vi-VN" sz="16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/ngày;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tabLst>
                    <a:tab pos="270510" algn="l"/>
                  </a:tabLst>
                </a:pP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ri: Khoảng cách từ giếng can nhiễu thứ i đến giếng tính toán (m);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tabLst>
                    <a:tab pos="270510" algn="l"/>
                  </a:tabLst>
                </a:pP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a*: Hệ số truyền áp (m</a:t>
                </a:r>
                <a:r>
                  <a:rPr lang="vi-VN" sz="16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600" dirty="0" err="1">
                    <a:effectLst/>
                    <a:latin typeface="Times New Roman" panose="02020603050405020304" pitchFamily="18" charset="0"/>
                    <a:ea typeface="Calibri" panose="020F0502020204030204" pitchFamily="34" charset="0"/>
                    <a:cs typeface="Times New Roman" panose="02020603050405020304" pitchFamily="18" charset="0"/>
                  </a:rPr>
                  <a:t>ng</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 a*=5,23.104 m</a:t>
                </a:r>
                <a:r>
                  <a:rPr lang="vi-VN" sz="16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600" dirty="0" err="1">
                    <a:effectLst/>
                    <a:latin typeface="Times New Roman" panose="02020603050405020304" pitchFamily="18" charset="0"/>
                    <a:ea typeface="Calibri" panose="020F0502020204030204" pitchFamily="34" charset="0"/>
                    <a:cs typeface="Times New Roman" panose="02020603050405020304" pitchFamily="18" charset="0"/>
                  </a:rPr>
                  <a:t>ng</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tabLst>
                    <a:tab pos="27051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 Hệ số nhả nước đàn hồi, </a:t>
                </a:r>
                <a:r>
                  <a:rPr lang="en-US" sz="16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 = 4,17.10</a:t>
                </a:r>
                <a:r>
                  <a:rPr lang="vi-VN" sz="16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tabLst>
                    <a:tab pos="270510" algn="l"/>
                  </a:tabLst>
                </a:pP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t: Thời gian khai thác (ngày).</a:t>
                </a:r>
                <a:endParaRPr lang="en-GB" sz="1600" dirty="0"/>
              </a:p>
            </p:txBody>
          </p:sp>
        </mc:Choice>
        <mc:Fallback xmlns="">
          <p:sp>
            <p:nvSpPr>
              <p:cNvPr id="5" name="Hộp Văn bản 4">
                <a:extLst>
                  <a:ext uri="{FF2B5EF4-FFF2-40B4-BE49-F238E27FC236}">
                    <a16:creationId xmlns:a16="http://schemas.microsoft.com/office/drawing/2014/main" id="{3AD10C72-1920-AFD2-8454-F240FBAF4C71}"/>
                  </a:ext>
                </a:extLst>
              </p:cNvPr>
              <p:cNvSpPr txBox="1">
                <a:spLocks noRot="1" noChangeAspect="1" noMove="1" noResize="1" noEditPoints="1" noAdjustHandles="1" noChangeArrowheads="1" noChangeShapeType="1" noTextEdit="1"/>
              </p:cNvSpPr>
              <p:nvPr/>
            </p:nvSpPr>
            <p:spPr>
              <a:xfrm>
                <a:off x="217716" y="1001485"/>
                <a:ext cx="8784770" cy="5427255"/>
              </a:xfrm>
              <a:prstGeom prst="rect">
                <a:avLst/>
              </a:prstGeom>
              <a:blipFill>
                <a:blip r:embed="rId2"/>
                <a:stretch>
                  <a:fillRect l="-416" t="-6734" r="-972" b="-337"/>
                </a:stretch>
              </a:blipFill>
            </p:spPr>
            <p:txBody>
              <a:bodyPr/>
              <a:lstStyle/>
              <a:p>
                <a:r>
                  <a:rPr lang="en-GB">
                    <a:noFill/>
                  </a:rPr>
                  <a:t> </a:t>
                </a:r>
              </a:p>
            </p:txBody>
          </p:sp>
        </mc:Fallback>
      </mc:AlternateContent>
    </p:spTree>
    <p:extLst>
      <p:ext uri="{BB962C8B-B14F-4D97-AF65-F5344CB8AC3E}">
        <p14:creationId xmlns:p14="http://schemas.microsoft.com/office/powerpoint/2010/main" val="40946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52DCF0A-C512-C45D-00C5-E966B2E46C1E}"/>
              </a:ext>
            </a:extLst>
          </p:cNvPr>
          <p:cNvSpPr>
            <a:spLocks noGrp="1"/>
          </p:cNvSpPr>
          <p:nvPr>
            <p:ph type="ctrTitle"/>
          </p:nvPr>
        </p:nvSpPr>
        <p:spPr/>
        <p:txBody>
          <a:bodyPr/>
          <a:lstStyle/>
          <a:p>
            <a:endParaRPr lang="en-GB"/>
          </a:p>
        </p:txBody>
      </p:sp>
      <p:graphicFrame>
        <p:nvGraphicFramePr>
          <p:cNvPr id="4" name="Bảng 3">
            <a:extLst>
              <a:ext uri="{FF2B5EF4-FFF2-40B4-BE49-F238E27FC236}">
                <a16:creationId xmlns:a16="http://schemas.microsoft.com/office/drawing/2014/main" id="{A051D7BC-99D2-136F-5BE0-9D75ECAF4B1C}"/>
              </a:ext>
            </a:extLst>
          </p:cNvPr>
          <p:cNvGraphicFramePr>
            <a:graphicFrameLocks noGrp="1"/>
          </p:cNvGraphicFramePr>
          <p:nvPr>
            <p:extLst>
              <p:ext uri="{D42A27DB-BD31-4B8C-83A1-F6EECF244321}">
                <p14:modId xmlns:p14="http://schemas.microsoft.com/office/powerpoint/2010/main" val="626878186"/>
              </p:ext>
            </p:extLst>
          </p:nvPr>
        </p:nvGraphicFramePr>
        <p:xfrm>
          <a:off x="108857" y="3100392"/>
          <a:ext cx="8610600" cy="3375942"/>
        </p:xfrm>
        <a:graphic>
          <a:graphicData uri="http://schemas.openxmlformats.org/drawingml/2006/table">
            <a:tbl>
              <a:tblPr firstRow="1" firstCol="1" bandRow="1">
                <a:tableStyleId>{5C22544A-7EE6-4342-B048-85BDC9FD1C3A}</a:tableStyleId>
              </a:tblPr>
              <a:tblGrid>
                <a:gridCol w="899759">
                  <a:extLst>
                    <a:ext uri="{9D8B030D-6E8A-4147-A177-3AD203B41FA5}">
                      <a16:colId xmlns:a16="http://schemas.microsoft.com/office/drawing/2014/main" val="1180403310"/>
                    </a:ext>
                  </a:extLst>
                </a:gridCol>
                <a:gridCol w="741317">
                  <a:extLst>
                    <a:ext uri="{9D8B030D-6E8A-4147-A177-3AD203B41FA5}">
                      <a16:colId xmlns:a16="http://schemas.microsoft.com/office/drawing/2014/main" val="2078299860"/>
                    </a:ext>
                  </a:extLst>
                </a:gridCol>
                <a:gridCol w="899759">
                  <a:extLst>
                    <a:ext uri="{9D8B030D-6E8A-4147-A177-3AD203B41FA5}">
                      <a16:colId xmlns:a16="http://schemas.microsoft.com/office/drawing/2014/main" val="2572529666"/>
                    </a:ext>
                  </a:extLst>
                </a:gridCol>
                <a:gridCol w="896877">
                  <a:extLst>
                    <a:ext uri="{9D8B030D-6E8A-4147-A177-3AD203B41FA5}">
                      <a16:colId xmlns:a16="http://schemas.microsoft.com/office/drawing/2014/main" val="2872349683"/>
                    </a:ext>
                  </a:extLst>
                </a:gridCol>
                <a:gridCol w="855586">
                  <a:extLst>
                    <a:ext uri="{9D8B030D-6E8A-4147-A177-3AD203B41FA5}">
                      <a16:colId xmlns:a16="http://schemas.microsoft.com/office/drawing/2014/main" val="1187071601"/>
                    </a:ext>
                  </a:extLst>
                </a:gridCol>
                <a:gridCol w="700985">
                  <a:extLst>
                    <a:ext uri="{9D8B030D-6E8A-4147-A177-3AD203B41FA5}">
                      <a16:colId xmlns:a16="http://schemas.microsoft.com/office/drawing/2014/main" val="4186211092"/>
                    </a:ext>
                  </a:extLst>
                </a:gridCol>
                <a:gridCol w="700985">
                  <a:extLst>
                    <a:ext uri="{9D8B030D-6E8A-4147-A177-3AD203B41FA5}">
                      <a16:colId xmlns:a16="http://schemas.microsoft.com/office/drawing/2014/main" val="3830477255"/>
                    </a:ext>
                  </a:extLst>
                </a:gridCol>
                <a:gridCol w="734596">
                  <a:extLst>
                    <a:ext uri="{9D8B030D-6E8A-4147-A177-3AD203B41FA5}">
                      <a16:colId xmlns:a16="http://schemas.microsoft.com/office/drawing/2014/main" val="1622972148"/>
                    </a:ext>
                  </a:extLst>
                </a:gridCol>
                <a:gridCol w="734596">
                  <a:extLst>
                    <a:ext uri="{9D8B030D-6E8A-4147-A177-3AD203B41FA5}">
                      <a16:colId xmlns:a16="http://schemas.microsoft.com/office/drawing/2014/main" val="3456989237"/>
                    </a:ext>
                  </a:extLst>
                </a:gridCol>
                <a:gridCol w="723070">
                  <a:extLst>
                    <a:ext uri="{9D8B030D-6E8A-4147-A177-3AD203B41FA5}">
                      <a16:colId xmlns:a16="http://schemas.microsoft.com/office/drawing/2014/main" val="3370079831"/>
                    </a:ext>
                  </a:extLst>
                </a:gridCol>
                <a:gridCol w="723070">
                  <a:extLst>
                    <a:ext uri="{9D8B030D-6E8A-4147-A177-3AD203B41FA5}">
                      <a16:colId xmlns:a16="http://schemas.microsoft.com/office/drawing/2014/main" val="2410519099"/>
                    </a:ext>
                  </a:extLst>
                </a:gridCol>
              </a:tblGrid>
              <a:tr h="492802">
                <a:tc rowSpan="2">
                  <a:txBody>
                    <a:bodyPr/>
                    <a:lstStyle/>
                    <a:p>
                      <a:pPr algn="ctr">
                        <a:lnSpc>
                          <a:spcPts val="1100"/>
                        </a:lnSpc>
                      </a:pPr>
                      <a:r>
                        <a:rPr lang="nl-NL" sz="1400" spc="-25">
                          <a:effectLst/>
                        </a:rPr>
                        <a:t>TT</a:t>
                      </a:r>
                      <a:endParaRPr lang="en-GB" sz="1400">
                        <a:effectLst/>
                        <a:latin typeface="Times New Roman" panose="02020603050405020304" pitchFamily="18" charset="0"/>
                        <a:ea typeface="SimSun" panose="02010600030101010101" pitchFamily="2" charset="-122"/>
                      </a:endParaRPr>
                    </a:p>
                  </a:txBody>
                  <a:tcPr marL="39934" marR="39934" marT="0" marB="0" anchor="ctr"/>
                </a:tc>
                <a:tc rowSpan="2">
                  <a:txBody>
                    <a:bodyPr/>
                    <a:lstStyle/>
                    <a:p>
                      <a:pPr algn="ctr">
                        <a:lnSpc>
                          <a:spcPts val="1100"/>
                        </a:lnSpc>
                      </a:pPr>
                      <a:br>
                        <a:rPr lang="nl-NL" sz="1400" spc="-25">
                          <a:effectLst/>
                        </a:rPr>
                      </a:br>
                      <a:r>
                        <a:rPr lang="nl-NL" sz="1400" spc="-25">
                          <a:effectLst/>
                        </a:rPr>
                        <a:t>Số hiệu giếng</a:t>
                      </a:r>
                      <a:endParaRPr lang="en-GB" sz="1400">
                        <a:effectLst/>
                        <a:latin typeface="Times New Roman" panose="02020603050405020304" pitchFamily="18" charset="0"/>
                        <a:ea typeface="SimSun" panose="02010600030101010101" pitchFamily="2" charset="-122"/>
                      </a:endParaRPr>
                    </a:p>
                  </a:txBody>
                  <a:tcPr marL="39934" marR="39934" marT="0" marB="0" anchor="ctr"/>
                </a:tc>
                <a:tc gridSpan="2">
                  <a:txBody>
                    <a:bodyPr/>
                    <a:lstStyle/>
                    <a:p>
                      <a:pPr algn="ctr">
                        <a:lnSpc>
                          <a:spcPts val="1100"/>
                        </a:lnSpc>
                      </a:pPr>
                      <a:r>
                        <a:rPr lang="nl-NL" sz="1400">
                          <a:effectLst/>
                        </a:rPr>
                        <a:t>Tọa độ</a:t>
                      </a:r>
                      <a:endParaRPr lang="en-GB" sz="1400">
                        <a:effectLst/>
                      </a:endParaRPr>
                    </a:p>
                    <a:p>
                      <a:pPr algn="ctr">
                        <a:lnSpc>
                          <a:spcPts val="1100"/>
                        </a:lnSpc>
                      </a:pPr>
                      <a:r>
                        <a:rPr lang="nl-NL" sz="1400">
                          <a:effectLst/>
                        </a:rPr>
                        <a:t>(VN 2000, KTT 105</a:t>
                      </a:r>
                      <a:r>
                        <a:rPr lang="nl-NL" sz="1400" baseline="30000">
                          <a:effectLst/>
                        </a:rPr>
                        <a:t>0</a:t>
                      </a:r>
                      <a:r>
                        <a:rPr lang="nl-NL" sz="1400">
                          <a:effectLst/>
                        </a:rPr>
                        <a:t>, múi chiếu 6</a:t>
                      </a:r>
                      <a:r>
                        <a:rPr lang="nl-NL" sz="1400" baseline="30000">
                          <a:effectLst/>
                        </a:rPr>
                        <a:t>0</a:t>
                      </a:r>
                      <a:r>
                        <a:rPr lang="nl-NL" sz="1400">
                          <a:effectLst/>
                        </a:rPr>
                        <a:t>)</a:t>
                      </a:r>
                      <a:endParaRPr lang="en-GB" sz="1400">
                        <a:effectLst/>
                        <a:latin typeface="Times New Roman" panose="02020603050405020304" pitchFamily="18" charset="0"/>
                        <a:ea typeface="SimSun" panose="02010600030101010101" pitchFamily="2" charset="-122"/>
                      </a:endParaRPr>
                    </a:p>
                  </a:txBody>
                  <a:tcPr marL="39934" marR="39934" marT="0" marB="0" anchor="ctr"/>
                </a:tc>
                <a:tc hMerge="1">
                  <a:txBody>
                    <a:bodyPr/>
                    <a:lstStyle/>
                    <a:p>
                      <a:endParaRPr lang="en-GB"/>
                    </a:p>
                  </a:txBody>
                  <a:tcPr/>
                </a:tc>
                <a:tc>
                  <a:txBody>
                    <a:bodyPr/>
                    <a:lstStyle/>
                    <a:p>
                      <a:pPr algn="ctr">
                        <a:lnSpc>
                          <a:spcPts val="1100"/>
                        </a:lnSpc>
                      </a:pPr>
                      <a:r>
                        <a:rPr lang="nl-NL" sz="1400" spc="-25">
                          <a:effectLst/>
                        </a:rPr>
                        <a:t>Lưu lượng (m</a:t>
                      </a:r>
                      <a:r>
                        <a:rPr lang="nl-NL" sz="1400" spc="-25" baseline="30000">
                          <a:effectLst/>
                        </a:rPr>
                        <a:t>3</a:t>
                      </a:r>
                      <a:r>
                        <a:rPr lang="nl-NL" sz="1400" spc="-25">
                          <a:effectLst/>
                        </a:rPr>
                        <a:t>/ ng.đ)</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Ht (m)</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Hđ (m)</a:t>
                      </a:r>
                      <a:endParaRPr lang="en-GB" sz="1400">
                        <a:effectLst/>
                        <a:latin typeface="Times New Roman" panose="02020603050405020304" pitchFamily="18" charset="0"/>
                        <a:ea typeface="SimSun" panose="02010600030101010101" pitchFamily="2" charset="-122"/>
                      </a:endParaRPr>
                    </a:p>
                  </a:txBody>
                  <a:tcPr marL="39934" marR="39934" marT="0" marB="0" anchor="ctr"/>
                </a:tc>
                <a:tc gridSpan="3">
                  <a:txBody>
                    <a:bodyPr/>
                    <a:lstStyle/>
                    <a:p>
                      <a:pPr algn="ctr">
                        <a:lnSpc>
                          <a:spcPts val="1100"/>
                        </a:lnSpc>
                      </a:pPr>
                      <a:r>
                        <a:rPr lang="nl-NL" sz="1400">
                          <a:effectLst/>
                        </a:rPr>
                        <a:t>Mực nước động dự báo,</a:t>
                      </a:r>
                      <a:endParaRPr lang="en-GB" sz="1400">
                        <a:effectLst/>
                      </a:endParaRPr>
                    </a:p>
                    <a:p>
                      <a:pPr algn="ctr">
                        <a:lnSpc>
                          <a:spcPts val="1100"/>
                        </a:lnSpc>
                      </a:pPr>
                      <a:r>
                        <a:rPr lang="nl-NL" sz="1400">
                          <a:effectLst/>
                        </a:rPr>
                        <a:t> H</a:t>
                      </a:r>
                      <a:r>
                        <a:rPr lang="nl-NL" sz="1400" baseline="-25000">
                          <a:effectLst/>
                        </a:rPr>
                        <a:t>đ db</a:t>
                      </a:r>
                      <a:r>
                        <a:rPr lang="nl-NL" sz="1400">
                          <a:effectLst/>
                        </a:rPr>
                        <a:t> (m)</a:t>
                      </a:r>
                      <a:endParaRPr lang="en-GB" sz="1400">
                        <a:effectLst/>
                        <a:latin typeface="Times New Roman" panose="02020603050405020304" pitchFamily="18" charset="0"/>
                        <a:ea typeface="SimSun" panose="02010600030101010101" pitchFamily="2" charset="-122"/>
                      </a:endParaRPr>
                    </a:p>
                  </a:txBody>
                  <a:tcPr marL="39934" marR="39934" marT="0" marB="0" anchor="ctr"/>
                </a:tc>
                <a:tc hMerge="1">
                  <a:txBody>
                    <a:bodyPr/>
                    <a:lstStyle/>
                    <a:p>
                      <a:endParaRPr lang="en-GB"/>
                    </a:p>
                  </a:txBody>
                  <a:tcPr/>
                </a:tc>
                <a:tc hMerge="1">
                  <a:txBody>
                    <a:bodyPr/>
                    <a:lstStyle/>
                    <a:p>
                      <a:endParaRPr lang="en-GB"/>
                    </a:p>
                  </a:txBody>
                  <a:tcPr/>
                </a:tc>
                <a:tc>
                  <a:txBody>
                    <a:bodyPr/>
                    <a:lstStyle/>
                    <a:p>
                      <a:pPr algn="ctr">
                        <a:lnSpc>
                          <a:spcPts val="1100"/>
                        </a:lnSpc>
                      </a:pPr>
                      <a:r>
                        <a:rPr lang="nl-NL" sz="1400" spc="-25">
                          <a:effectLst/>
                        </a:rPr>
                        <a:t>Ghi chú</a:t>
                      </a:r>
                      <a:endParaRPr lang="en-GB" sz="1400">
                        <a:effectLst/>
                        <a:latin typeface="Times New Roman" panose="02020603050405020304" pitchFamily="18" charset="0"/>
                        <a:ea typeface="SimSun" panose="02010600030101010101" pitchFamily="2" charset="-122"/>
                      </a:endParaRPr>
                    </a:p>
                  </a:txBody>
                  <a:tcPr marL="39934" marR="39934" marT="0" marB="0" anchor="ctr"/>
                </a:tc>
                <a:extLst>
                  <a:ext uri="{0D108BD9-81ED-4DB2-BD59-A6C34878D82A}">
                    <a16:rowId xmlns:a16="http://schemas.microsoft.com/office/drawing/2014/main" val="261375940"/>
                  </a:ext>
                </a:extLst>
              </a:tr>
              <a:tr h="332683">
                <a:tc vMerge="1">
                  <a:txBody>
                    <a:bodyPr/>
                    <a:lstStyle/>
                    <a:p>
                      <a:endParaRPr lang="en-GB"/>
                    </a:p>
                  </a:txBody>
                  <a:tcPr/>
                </a:tc>
                <a:tc vMerge="1">
                  <a:txBody>
                    <a:bodyPr/>
                    <a:lstStyle/>
                    <a:p>
                      <a:endParaRPr lang="en-GB"/>
                    </a:p>
                  </a:txBody>
                  <a:tcPr/>
                </a:tc>
                <a:tc>
                  <a:txBody>
                    <a:bodyPr/>
                    <a:lstStyle/>
                    <a:p>
                      <a:pPr algn="ctr">
                        <a:lnSpc>
                          <a:spcPts val="1100"/>
                        </a:lnSpc>
                      </a:pPr>
                      <a:r>
                        <a:rPr lang="nl-NL" sz="1400" spc="-25">
                          <a:effectLst/>
                        </a:rPr>
                        <a:t>X</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Y</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 </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 </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 </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Sau 1 năm</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Sau 5 năm</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Sau 10 năm</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 </a:t>
                      </a:r>
                      <a:endParaRPr lang="en-GB" sz="1400">
                        <a:effectLst/>
                        <a:latin typeface="Times New Roman" panose="02020603050405020304" pitchFamily="18" charset="0"/>
                        <a:ea typeface="SimSun" panose="02010600030101010101" pitchFamily="2" charset="-122"/>
                      </a:endParaRPr>
                    </a:p>
                  </a:txBody>
                  <a:tcPr marL="39934" marR="39934" marT="0" marB="0" anchor="ctr"/>
                </a:tc>
                <a:extLst>
                  <a:ext uri="{0D108BD9-81ED-4DB2-BD59-A6C34878D82A}">
                    <a16:rowId xmlns:a16="http://schemas.microsoft.com/office/drawing/2014/main" val="1880027959"/>
                  </a:ext>
                </a:extLst>
              </a:tr>
              <a:tr h="196189">
                <a:tc>
                  <a:txBody>
                    <a:bodyPr/>
                    <a:lstStyle/>
                    <a:p>
                      <a:pPr algn="ctr">
                        <a:lnSpc>
                          <a:spcPts val="1100"/>
                        </a:lnSpc>
                      </a:pPr>
                      <a:r>
                        <a:rPr lang="nl-NL" sz="1400" spc="-25">
                          <a:effectLst/>
                        </a:rPr>
                        <a:t>1</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DN2</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576341</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2320904</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Dự phòng</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15,73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20,28</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20,71</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21,79</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22,53</a:t>
                      </a:r>
                      <a:endParaRPr lang="en-GB" sz="1400">
                        <a:effectLst/>
                        <a:latin typeface="Times New Roman" panose="02020603050405020304" pitchFamily="18" charset="0"/>
                        <a:ea typeface="SimSun" panose="02010600030101010101" pitchFamily="2" charset="-122"/>
                      </a:endParaRPr>
                    </a:p>
                  </a:txBody>
                  <a:tcPr marL="39934" marR="39934" marT="0" marB="0" anchor="ctr"/>
                </a:tc>
                <a:tc rowSpan="13">
                  <a:txBody>
                    <a:bodyPr/>
                    <a:lstStyle/>
                    <a:p>
                      <a:pPr algn="ctr">
                        <a:lnSpc>
                          <a:spcPts val="1100"/>
                        </a:lnSpc>
                      </a:pPr>
                      <a:r>
                        <a:rPr lang="en-GB" sz="1400" spc="-25">
                          <a:effectLst/>
                        </a:rPr>
                        <a:t>Trạm cấp nước Dương Nội</a:t>
                      </a:r>
                      <a:endParaRPr lang="en-GB" sz="1400">
                        <a:effectLst/>
                        <a:latin typeface="Times New Roman" panose="02020603050405020304" pitchFamily="18" charset="0"/>
                        <a:ea typeface="SimSun" panose="02010600030101010101" pitchFamily="2" charset="-122"/>
                      </a:endParaRPr>
                    </a:p>
                  </a:txBody>
                  <a:tcPr marL="39934" marR="39934" marT="0" marB="0" anchor="ctr"/>
                </a:tc>
                <a:extLst>
                  <a:ext uri="{0D108BD9-81ED-4DB2-BD59-A6C34878D82A}">
                    <a16:rowId xmlns:a16="http://schemas.microsoft.com/office/drawing/2014/main" val="2948060745"/>
                  </a:ext>
                </a:extLst>
              </a:tr>
              <a:tr h="196189">
                <a:tc>
                  <a:txBody>
                    <a:bodyPr/>
                    <a:lstStyle/>
                    <a:p>
                      <a:pPr algn="ctr">
                        <a:lnSpc>
                          <a:spcPts val="1100"/>
                        </a:lnSpc>
                      </a:pPr>
                      <a:r>
                        <a:rPr lang="nl-NL" sz="1400" spc="-25">
                          <a:effectLst/>
                        </a:rPr>
                        <a:t>2</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DN3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576326</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2321459</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2.500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15,71</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20,5</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20,93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22,01</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22,75</a:t>
                      </a:r>
                      <a:endParaRPr lang="en-GB" sz="1400">
                        <a:effectLst/>
                        <a:latin typeface="Times New Roman" panose="02020603050405020304" pitchFamily="18" charset="0"/>
                        <a:ea typeface="SimSun" panose="02010600030101010101" pitchFamily="2" charset="-122"/>
                      </a:endParaRPr>
                    </a:p>
                  </a:txBody>
                  <a:tcPr marL="39934" marR="39934" marT="0" marB="0" anchor="ctr"/>
                </a:tc>
                <a:tc vMerge="1">
                  <a:txBody>
                    <a:bodyPr/>
                    <a:lstStyle/>
                    <a:p>
                      <a:endParaRPr lang="en-GB"/>
                    </a:p>
                  </a:txBody>
                  <a:tcPr/>
                </a:tc>
                <a:extLst>
                  <a:ext uri="{0D108BD9-81ED-4DB2-BD59-A6C34878D82A}">
                    <a16:rowId xmlns:a16="http://schemas.microsoft.com/office/drawing/2014/main" val="1070174145"/>
                  </a:ext>
                </a:extLst>
              </a:tr>
              <a:tr h="196189">
                <a:tc>
                  <a:txBody>
                    <a:bodyPr/>
                    <a:lstStyle/>
                    <a:p>
                      <a:pPr algn="ctr">
                        <a:lnSpc>
                          <a:spcPts val="1100"/>
                        </a:lnSpc>
                      </a:pPr>
                      <a:r>
                        <a:rPr lang="nl-NL" sz="1400" spc="-25">
                          <a:effectLst/>
                        </a:rPr>
                        <a:t>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DN4</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576442</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2321216</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2.500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15,67</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20,4</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20,83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21,91</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22,65</a:t>
                      </a:r>
                      <a:endParaRPr lang="en-GB" sz="1400">
                        <a:effectLst/>
                        <a:latin typeface="Times New Roman" panose="02020603050405020304" pitchFamily="18" charset="0"/>
                        <a:ea typeface="SimSun" panose="02010600030101010101" pitchFamily="2" charset="-122"/>
                      </a:endParaRPr>
                    </a:p>
                  </a:txBody>
                  <a:tcPr marL="39934" marR="39934" marT="0" marB="0" anchor="ctr"/>
                </a:tc>
                <a:tc vMerge="1">
                  <a:txBody>
                    <a:bodyPr/>
                    <a:lstStyle/>
                    <a:p>
                      <a:endParaRPr lang="en-GB"/>
                    </a:p>
                  </a:txBody>
                  <a:tcPr/>
                </a:tc>
                <a:extLst>
                  <a:ext uri="{0D108BD9-81ED-4DB2-BD59-A6C34878D82A}">
                    <a16:rowId xmlns:a16="http://schemas.microsoft.com/office/drawing/2014/main" val="719362396"/>
                  </a:ext>
                </a:extLst>
              </a:tr>
              <a:tr h="196189">
                <a:tc>
                  <a:txBody>
                    <a:bodyPr/>
                    <a:lstStyle/>
                    <a:p>
                      <a:pPr algn="ctr">
                        <a:lnSpc>
                          <a:spcPts val="1100"/>
                        </a:lnSpc>
                      </a:pPr>
                      <a:r>
                        <a:rPr lang="nl-NL" sz="1400" spc="-25">
                          <a:effectLst/>
                        </a:rPr>
                        <a:t>4</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DN5</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576572</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2320990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2.500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15,77</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20,46</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20,89</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21,97</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22,71</a:t>
                      </a:r>
                      <a:endParaRPr lang="en-GB" sz="1400">
                        <a:effectLst/>
                        <a:latin typeface="Times New Roman" panose="02020603050405020304" pitchFamily="18" charset="0"/>
                        <a:ea typeface="SimSun" panose="02010600030101010101" pitchFamily="2" charset="-122"/>
                      </a:endParaRPr>
                    </a:p>
                  </a:txBody>
                  <a:tcPr marL="39934" marR="39934" marT="0" marB="0" anchor="ctr"/>
                </a:tc>
                <a:tc vMerge="1">
                  <a:txBody>
                    <a:bodyPr/>
                    <a:lstStyle/>
                    <a:p>
                      <a:endParaRPr lang="en-GB"/>
                    </a:p>
                  </a:txBody>
                  <a:tcPr/>
                </a:tc>
                <a:extLst>
                  <a:ext uri="{0D108BD9-81ED-4DB2-BD59-A6C34878D82A}">
                    <a16:rowId xmlns:a16="http://schemas.microsoft.com/office/drawing/2014/main" val="3740396923"/>
                  </a:ext>
                </a:extLst>
              </a:tr>
              <a:tr h="196189">
                <a:tc>
                  <a:txBody>
                    <a:bodyPr/>
                    <a:lstStyle/>
                    <a:p>
                      <a:pPr algn="ctr">
                        <a:lnSpc>
                          <a:spcPts val="1100"/>
                        </a:lnSpc>
                      </a:pPr>
                      <a:r>
                        <a:rPr lang="nl-NL" sz="1400" spc="-25">
                          <a:effectLst/>
                        </a:rPr>
                        <a:t>5</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DN6</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576688</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2320785</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2.500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15,66</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20,53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20,96</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22,04</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22,78</a:t>
                      </a:r>
                      <a:endParaRPr lang="en-GB" sz="1400">
                        <a:effectLst/>
                        <a:latin typeface="Times New Roman" panose="02020603050405020304" pitchFamily="18" charset="0"/>
                        <a:ea typeface="SimSun" panose="02010600030101010101" pitchFamily="2" charset="-122"/>
                      </a:endParaRPr>
                    </a:p>
                  </a:txBody>
                  <a:tcPr marL="39934" marR="39934" marT="0" marB="0" anchor="ctr"/>
                </a:tc>
                <a:tc vMerge="1">
                  <a:txBody>
                    <a:bodyPr/>
                    <a:lstStyle/>
                    <a:p>
                      <a:endParaRPr lang="en-GB"/>
                    </a:p>
                  </a:txBody>
                  <a:tcPr/>
                </a:tc>
                <a:extLst>
                  <a:ext uri="{0D108BD9-81ED-4DB2-BD59-A6C34878D82A}">
                    <a16:rowId xmlns:a16="http://schemas.microsoft.com/office/drawing/2014/main" val="1568469876"/>
                  </a:ext>
                </a:extLst>
              </a:tr>
              <a:tr h="196189">
                <a:tc>
                  <a:txBody>
                    <a:bodyPr/>
                    <a:lstStyle/>
                    <a:p>
                      <a:pPr algn="ctr">
                        <a:lnSpc>
                          <a:spcPts val="1100"/>
                        </a:lnSpc>
                      </a:pPr>
                      <a:r>
                        <a:rPr lang="nl-NL" sz="1400" spc="-25">
                          <a:effectLst/>
                        </a:rPr>
                        <a:t>6</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DN7</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576823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2320573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2.500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15,72</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20,73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21,16</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22,24</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22,98</a:t>
                      </a:r>
                      <a:endParaRPr lang="en-GB" sz="1400">
                        <a:effectLst/>
                        <a:latin typeface="Times New Roman" panose="02020603050405020304" pitchFamily="18" charset="0"/>
                        <a:ea typeface="SimSun" panose="02010600030101010101" pitchFamily="2" charset="-122"/>
                      </a:endParaRPr>
                    </a:p>
                  </a:txBody>
                  <a:tcPr marL="39934" marR="39934" marT="0" marB="0" anchor="ctr"/>
                </a:tc>
                <a:tc vMerge="1">
                  <a:txBody>
                    <a:bodyPr/>
                    <a:lstStyle/>
                    <a:p>
                      <a:endParaRPr lang="en-GB"/>
                    </a:p>
                  </a:txBody>
                  <a:tcPr/>
                </a:tc>
                <a:extLst>
                  <a:ext uri="{0D108BD9-81ED-4DB2-BD59-A6C34878D82A}">
                    <a16:rowId xmlns:a16="http://schemas.microsoft.com/office/drawing/2014/main" val="546477864"/>
                  </a:ext>
                </a:extLst>
              </a:tr>
              <a:tr h="196189">
                <a:tc>
                  <a:txBody>
                    <a:bodyPr/>
                    <a:lstStyle/>
                    <a:p>
                      <a:pPr algn="ctr">
                        <a:lnSpc>
                          <a:spcPts val="1100"/>
                        </a:lnSpc>
                      </a:pPr>
                      <a:r>
                        <a:rPr lang="nl-NL" sz="1400" spc="-25">
                          <a:effectLst/>
                        </a:rPr>
                        <a:t>7</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DN8</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576254</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2321728</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2.500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16,67</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20,38</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20,81</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21,89</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22,63</a:t>
                      </a:r>
                      <a:endParaRPr lang="en-GB" sz="1400">
                        <a:effectLst/>
                        <a:latin typeface="Times New Roman" panose="02020603050405020304" pitchFamily="18" charset="0"/>
                        <a:ea typeface="SimSun" panose="02010600030101010101" pitchFamily="2" charset="-122"/>
                      </a:endParaRPr>
                    </a:p>
                  </a:txBody>
                  <a:tcPr marL="39934" marR="39934" marT="0" marB="0" anchor="ctr"/>
                </a:tc>
                <a:tc vMerge="1">
                  <a:txBody>
                    <a:bodyPr/>
                    <a:lstStyle/>
                    <a:p>
                      <a:endParaRPr lang="en-GB"/>
                    </a:p>
                  </a:txBody>
                  <a:tcPr/>
                </a:tc>
                <a:extLst>
                  <a:ext uri="{0D108BD9-81ED-4DB2-BD59-A6C34878D82A}">
                    <a16:rowId xmlns:a16="http://schemas.microsoft.com/office/drawing/2014/main" val="892550938"/>
                  </a:ext>
                </a:extLst>
              </a:tr>
              <a:tr h="196189">
                <a:tc>
                  <a:txBody>
                    <a:bodyPr/>
                    <a:lstStyle/>
                    <a:p>
                      <a:pPr algn="ctr">
                        <a:lnSpc>
                          <a:spcPts val="1100"/>
                        </a:lnSpc>
                      </a:pPr>
                      <a:r>
                        <a:rPr lang="nl-NL" sz="1400" spc="-25">
                          <a:effectLst/>
                        </a:rPr>
                        <a:t>8</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DN9</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576192</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2321925</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2.500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15,68</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20,52</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20,95</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22,03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22,77</a:t>
                      </a:r>
                      <a:endParaRPr lang="en-GB" sz="1400">
                        <a:effectLst/>
                        <a:latin typeface="Times New Roman" panose="02020603050405020304" pitchFamily="18" charset="0"/>
                        <a:ea typeface="SimSun" panose="02010600030101010101" pitchFamily="2" charset="-122"/>
                      </a:endParaRPr>
                    </a:p>
                  </a:txBody>
                  <a:tcPr marL="39934" marR="39934" marT="0" marB="0" anchor="ctr"/>
                </a:tc>
                <a:tc vMerge="1">
                  <a:txBody>
                    <a:bodyPr/>
                    <a:lstStyle/>
                    <a:p>
                      <a:endParaRPr lang="en-GB"/>
                    </a:p>
                  </a:txBody>
                  <a:tcPr/>
                </a:tc>
                <a:extLst>
                  <a:ext uri="{0D108BD9-81ED-4DB2-BD59-A6C34878D82A}">
                    <a16:rowId xmlns:a16="http://schemas.microsoft.com/office/drawing/2014/main" val="2833619074"/>
                  </a:ext>
                </a:extLst>
              </a:tr>
              <a:tr h="196189">
                <a:tc>
                  <a:txBody>
                    <a:bodyPr/>
                    <a:lstStyle/>
                    <a:p>
                      <a:pPr algn="ctr">
                        <a:lnSpc>
                          <a:spcPts val="1100"/>
                        </a:lnSpc>
                      </a:pPr>
                      <a:r>
                        <a:rPr lang="nl-NL" sz="1400" spc="-25">
                          <a:effectLst/>
                        </a:rPr>
                        <a:t>9</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DN10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577016</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2320372</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2.500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15,71</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20,7</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21,13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22,21</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22,95</a:t>
                      </a:r>
                      <a:endParaRPr lang="en-GB" sz="1400">
                        <a:effectLst/>
                        <a:latin typeface="Times New Roman" panose="02020603050405020304" pitchFamily="18" charset="0"/>
                        <a:ea typeface="SimSun" panose="02010600030101010101" pitchFamily="2" charset="-122"/>
                      </a:endParaRPr>
                    </a:p>
                  </a:txBody>
                  <a:tcPr marL="39934" marR="39934" marT="0" marB="0" anchor="ctr"/>
                </a:tc>
                <a:tc vMerge="1">
                  <a:txBody>
                    <a:bodyPr/>
                    <a:lstStyle/>
                    <a:p>
                      <a:endParaRPr lang="en-GB"/>
                    </a:p>
                  </a:txBody>
                  <a:tcPr/>
                </a:tc>
                <a:extLst>
                  <a:ext uri="{0D108BD9-81ED-4DB2-BD59-A6C34878D82A}">
                    <a16:rowId xmlns:a16="http://schemas.microsoft.com/office/drawing/2014/main" val="1647637916"/>
                  </a:ext>
                </a:extLst>
              </a:tr>
              <a:tr h="196189">
                <a:tc>
                  <a:txBody>
                    <a:bodyPr/>
                    <a:lstStyle/>
                    <a:p>
                      <a:pPr algn="ctr">
                        <a:lnSpc>
                          <a:spcPts val="1100"/>
                        </a:lnSpc>
                      </a:pPr>
                      <a:r>
                        <a:rPr lang="nl-NL" sz="1400" spc="-25">
                          <a:effectLst/>
                        </a:rPr>
                        <a:t>10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DN11</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577189</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2320209</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2.500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15,73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20,7</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21,13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22,21</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22,95</a:t>
                      </a:r>
                      <a:endParaRPr lang="en-GB" sz="1400">
                        <a:effectLst/>
                        <a:latin typeface="Times New Roman" panose="02020603050405020304" pitchFamily="18" charset="0"/>
                        <a:ea typeface="SimSun" panose="02010600030101010101" pitchFamily="2" charset="-122"/>
                      </a:endParaRPr>
                    </a:p>
                  </a:txBody>
                  <a:tcPr marL="39934" marR="39934" marT="0" marB="0" anchor="ctr"/>
                </a:tc>
                <a:tc vMerge="1">
                  <a:txBody>
                    <a:bodyPr/>
                    <a:lstStyle/>
                    <a:p>
                      <a:endParaRPr lang="en-GB"/>
                    </a:p>
                  </a:txBody>
                  <a:tcPr/>
                </a:tc>
                <a:extLst>
                  <a:ext uri="{0D108BD9-81ED-4DB2-BD59-A6C34878D82A}">
                    <a16:rowId xmlns:a16="http://schemas.microsoft.com/office/drawing/2014/main" val="2022656942"/>
                  </a:ext>
                </a:extLst>
              </a:tr>
              <a:tr h="196189">
                <a:tc>
                  <a:txBody>
                    <a:bodyPr/>
                    <a:lstStyle/>
                    <a:p>
                      <a:pPr algn="ctr">
                        <a:lnSpc>
                          <a:spcPts val="1100"/>
                        </a:lnSpc>
                      </a:pPr>
                      <a:r>
                        <a:rPr lang="nl-NL" sz="1400" spc="-25">
                          <a:effectLst/>
                        </a:rPr>
                        <a:t>11</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DN12</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577349</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2320045</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2.500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15,68</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20,55</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20,98</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22,06</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22,80</a:t>
                      </a:r>
                      <a:endParaRPr lang="en-GB" sz="1400">
                        <a:effectLst/>
                        <a:latin typeface="Times New Roman" panose="02020603050405020304" pitchFamily="18" charset="0"/>
                        <a:ea typeface="SimSun" panose="02010600030101010101" pitchFamily="2" charset="-122"/>
                      </a:endParaRPr>
                    </a:p>
                  </a:txBody>
                  <a:tcPr marL="39934" marR="39934" marT="0" marB="0" anchor="ctr"/>
                </a:tc>
                <a:tc vMerge="1">
                  <a:txBody>
                    <a:bodyPr/>
                    <a:lstStyle/>
                    <a:p>
                      <a:endParaRPr lang="en-GB"/>
                    </a:p>
                  </a:txBody>
                  <a:tcPr/>
                </a:tc>
                <a:extLst>
                  <a:ext uri="{0D108BD9-81ED-4DB2-BD59-A6C34878D82A}">
                    <a16:rowId xmlns:a16="http://schemas.microsoft.com/office/drawing/2014/main" val="1142974867"/>
                  </a:ext>
                </a:extLst>
              </a:tr>
              <a:tr h="196189">
                <a:tc>
                  <a:txBody>
                    <a:bodyPr/>
                    <a:lstStyle/>
                    <a:p>
                      <a:pPr algn="ctr">
                        <a:lnSpc>
                          <a:spcPts val="1100"/>
                        </a:lnSpc>
                      </a:pPr>
                      <a:r>
                        <a:rPr lang="nl-NL" sz="1400" spc="-25">
                          <a:effectLst/>
                        </a:rPr>
                        <a:t>12</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DN13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577438</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2319878</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2.500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15,66</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20,47</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20,9</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21,98</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dirty="0">
                          <a:effectLst/>
                        </a:rPr>
                        <a:t>22,72</a:t>
                      </a:r>
                      <a:endParaRPr lang="en-GB" sz="1400" dirty="0">
                        <a:effectLst/>
                        <a:latin typeface="Times New Roman" panose="02020603050405020304" pitchFamily="18" charset="0"/>
                        <a:ea typeface="SimSun" panose="02010600030101010101" pitchFamily="2" charset="-122"/>
                      </a:endParaRPr>
                    </a:p>
                  </a:txBody>
                  <a:tcPr marL="39934" marR="39934" marT="0" marB="0" anchor="ctr"/>
                </a:tc>
                <a:tc vMerge="1">
                  <a:txBody>
                    <a:bodyPr/>
                    <a:lstStyle/>
                    <a:p>
                      <a:endParaRPr lang="en-GB"/>
                    </a:p>
                  </a:txBody>
                  <a:tcPr/>
                </a:tc>
                <a:extLst>
                  <a:ext uri="{0D108BD9-81ED-4DB2-BD59-A6C34878D82A}">
                    <a16:rowId xmlns:a16="http://schemas.microsoft.com/office/drawing/2014/main" val="2008987467"/>
                  </a:ext>
                </a:extLst>
              </a:tr>
              <a:tr h="196189">
                <a:tc>
                  <a:txBody>
                    <a:bodyPr/>
                    <a:lstStyle/>
                    <a:p>
                      <a:pPr algn="ctr">
                        <a:lnSpc>
                          <a:spcPts val="1100"/>
                        </a:lnSpc>
                      </a:pPr>
                      <a:r>
                        <a:rPr lang="nl-NL" sz="1400" spc="-25">
                          <a:effectLst/>
                        </a:rPr>
                        <a:t>13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DN14</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577484</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a:effectLst/>
                        </a:rPr>
                        <a:t>2319673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2.500</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15,68</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nl-NL" sz="1400" spc="-25">
                          <a:effectLst/>
                        </a:rPr>
                        <a:t>20,53</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dirty="0">
                          <a:effectLst/>
                        </a:rPr>
                        <a:t>20,96</a:t>
                      </a:r>
                      <a:endParaRPr lang="en-GB" sz="1400" dirty="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a:effectLst/>
                        </a:rPr>
                        <a:t>22,04</a:t>
                      </a:r>
                      <a:endParaRPr lang="en-GB" sz="1400">
                        <a:effectLst/>
                        <a:latin typeface="Times New Roman" panose="02020603050405020304" pitchFamily="18" charset="0"/>
                        <a:ea typeface="SimSun" panose="02010600030101010101" pitchFamily="2" charset="-122"/>
                      </a:endParaRPr>
                    </a:p>
                  </a:txBody>
                  <a:tcPr marL="39934" marR="39934" marT="0" marB="0" anchor="ctr"/>
                </a:tc>
                <a:tc>
                  <a:txBody>
                    <a:bodyPr/>
                    <a:lstStyle/>
                    <a:p>
                      <a:pPr algn="ctr">
                        <a:lnSpc>
                          <a:spcPts val="1100"/>
                        </a:lnSpc>
                      </a:pPr>
                      <a:r>
                        <a:rPr lang="en-GB" sz="1400" dirty="0">
                          <a:effectLst/>
                        </a:rPr>
                        <a:t>22,78</a:t>
                      </a:r>
                      <a:endParaRPr lang="en-GB" sz="1400" dirty="0">
                        <a:effectLst/>
                        <a:latin typeface="Times New Roman" panose="02020603050405020304" pitchFamily="18" charset="0"/>
                        <a:ea typeface="SimSun" panose="02010600030101010101" pitchFamily="2" charset="-122"/>
                      </a:endParaRPr>
                    </a:p>
                  </a:txBody>
                  <a:tcPr marL="39934" marR="39934" marT="0" marB="0" anchor="ctr"/>
                </a:tc>
                <a:tc vMerge="1">
                  <a:txBody>
                    <a:bodyPr/>
                    <a:lstStyle/>
                    <a:p>
                      <a:endParaRPr lang="en-GB"/>
                    </a:p>
                  </a:txBody>
                  <a:tcPr/>
                </a:tc>
                <a:extLst>
                  <a:ext uri="{0D108BD9-81ED-4DB2-BD59-A6C34878D82A}">
                    <a16:rowId xmlns:a16="http://schemas.microsoft.com/office/drawing/2014/main" val="1460992022"/>
                  </a:ext>
                </a:extLst>
              </a:tr>
            </a:tbl>
          </a:graphicData>
        </a:graphic>
      </p:graphicFrame>
      <p:sp>
        <p:nvSpPr>
          <p:cNvPr id="5" name="Rectangle 1">
            <a:extLst>
              <a:ext uri="{FF2B5EF4-FFF2-40B4-BE49-F238E27FC236}">
                <a16:creationId xmlns:a16="http://schemas.microsoft.com/office/drawing/2014/main" id="{10A4CA40-E41E-FA9D-1F2A-A0EE21FA13E1}"/>
              </a:ext>
            </a:extLst>
          </p:cNvPr>
          <p:cNvSpPr>
            <a:spLocks noChangeArrowheads="1"/>
          </p:cNvSpPr>
          <p:nvPr/>
        </p:nvSpPr>
        <p:spPr bwMode="auto">
          <a:xfrm>
            <a:off x="108857" y="1012525"/>
            <a:ext cx="892628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4463" algn="just" defTabSz="914400" rtl="0" eaLnBrk="0" fontAlgn="base" latinLnBrk="0" hangingPunct="0">
              <a:lnSpc>
                <a:spcPct val="100000"/>
              </a:lnSpc>
              <a:spcBef>
                <a:spcPct val="0"/>
              </a:spcBef>
              <a:spcAft>
                <a:spcPct val="0"/>
              </a:spcAft>
              <a:buClrTx/>
              <a:buSzTx/>
              <a:buFontTx/>
              <a:buNone/>
              <a:tabLst/>
            </a:pPr>
            <a:r>
              <a:rPr kumimoji="0" lang="vi-VN" altLang="en-US" sz="20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3.5.2. Kết quả dự báo hạ thấp mực nước tại các giếng khoan</a:t>
            </a:r>
            <a:endParaRPr kumimoji="0" lang="en-GB" altLang="en-US" sz="2000" b="0" i="0" u="none" strike="noStrike" cap="none" normalizeH="0" baseline="0" dirty="0">
              <a:ln>
                <a:noFill/>
              </a:ln>
              <a:solidFill>
                <a:schemeClr val="tx1"/>
              </a:solidFill>
              <a:effectLst/>
            </a:endParaRPr>
          </a:p>
          <a:p>
            <a:pPr marL="0" marR="0" lvl="0" indent="144463" algn="just" defTabSz="914400" rtl="0" eaLnBrk="0" fontAlgn="base" latinLnBrk="0" hangingPunct="0">
              <a:lnSpc>
                <a:spcPct val="100000"/>
              </a:lnSpc>
              <a:spcBef>
                <a:spcPct val="0"/>
              </a:spcBef>
              <a:spcAft>
                <a:spcPct val="0"/>
              </a:spcAft>
              <a:buClrTx/>
              <a:buSzTx/>
              <a:buFontTx/>
              <a:buNone/>
              <a:tabLst/>
            </a:pPr>
            <a:r>
              <a:rPr kumimoji="0" lang="vi-VN" altLang="en-US"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Mực nước động trong các giếng khoan được tính toán dựa vào các công thức </a:t>
            </a:r>
            <a:r>
              <a:rPr kumimoji="0" lang="vi-VN" altLang="en-US" sz="20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thuỷ</a:t>
            </a:r>
            <a:r>
              <a:rPr kumimoji="0" lang="vi-VN" altLang="en-US"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động lực và </a:t>
            </a:r>
            <a:r>
              <a:rPr kumimoji="0" lang="vi-VN" altLang="en-US" sz="20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thuỷ</a:t>
            </a:r>
            <a:r>
              <a:rPr kumimoji="0" lang="vi-VN" altLang="en-US"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lực nêu ở trên với số lượng công trình nằm trong phạm vi bãi giếng là 13 công trình. Kết quả tính toán dự báo mực nước động sau 5 năm, 10 năm ở các giếng được thể hiện ở bảng 2 dưới đây.</a:t>
            </a:r>
            <a:endParaRPr kumimoji="0" lang="en-GB" altLang="en-US" sz="2000" b="0" i="0" u="none" strike="noStrike" cap="none" normalizeH="0" baseline="0" dirty="0">
              <a:ln>
                <a:noFill/>
              </a:ln>
              <a:solidFill>
                <a:schemeClr val="tx1"/>
              </a:solidFill>
              <a:effectLst/>
            </a:endParaRPr>
          </a:p>
        </p:txBody>
      </p:sp>
      <p:sp>
        <p:nvSpPr>
          <p:cNvPr id="7" name="Hộp Văn bản 6">
            <a:extLst>
              <a:ext uri="{FF2B5EF4-FFF2-40B4-BE49-F238E27FC236}">
                <a16:creationId xmlns:a16="http://schemas.microsoft.com/office/drawing/2014/main" id="{3D6B8CC4-1CFE-D1B7-35EC-00CCB181A424}"/>
              </a:ext>
            </a:extLst>
          </p:cNvPr>
          <p:cNvSpPr txBox="1"/>
          <p:nvPr/>
        </p:nvSpPr>
        <p:spPr>
          <a:xfrm>
            <a:off x="685800" y="6377712"/>
            <a:ext cx="8349343" cy="369332"/>
          </a:xfrm>
          <a:prstGeom prst="rect">
            <a:avLst/>
          </a:prstGeom>
          <a:noFill/>
        </p:spPr>
        <p:txBody>
          <a:bodyPr wrap="square">
            <a:spAutoFit/>
          </a:bodyPr>
          <a:lstStyle/>
          <a:p>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US" altLang="en-US" sz="18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Nguồn</a:t>
            </a:r>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18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Báo</a:t>
            </a:r>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18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cáo</a:t>
            </a:r>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18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hiện</a:t>
            </a:r>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18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trạng</a:t>
            </a:r>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18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khai</a:t>
            </a:r>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18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thác</a:t>
            </a:r>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18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nước</a:t>
            </a:r>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18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Trạm</a:t>
            </a:r>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18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cấp</a:t>
            </a:r>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18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nước</a:t>
            </a:r>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18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Dương</a:t>
            </a:r>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18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Nội</a:t>
            </a:r>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Hà </a:t>
            </a:r>
            <a:r>
              <a:rPr kumimoji="0" lang="en-US" altLang="en-US" sz="1800" b="0" i="1"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Đông</a:t>
            </a:r>
            <a:r>
              <a:rPr kumimoji="0" lang="en-US"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GB" dirty="0"/>
          </a:p>
        </p:txBody>
      </p:sp>
      <p:sp>
        <p:nvSpPr>
          <p:cNvPr id="9" name="Hộp Văn bản 8">
            <a:extLst>
              <a:ext uri="{FF2B5EF4-FFF2-40B4-BE49-F238E27FC236}">
                <a16:creationId xmlns:a16="http://schemas.microsoft.com/office/drawing/2014/main" id="{4DFCE8C6-3BD4-111C-1038-0456B2207042}"/>
              </a:ext>
            </a:extLst>
          </p:cNvPr>
          <p:cNvSpPr txBox="1"/>
          <p:nvPr/>
        </p:nvSpPr>
        <p:spPr>
          <a:xfrm>
            <a:off x="353785" y="2692574"/>
            <a:ext cx="8436428" cy="369332"/>
          </a:xfrm>
          <a:prstGeom prst="rect">
            <a:avLst/>
          </a:prstGeom>
          <a:noFill/>
        </p:spPr>
        <p:txBody>
          <a:bodyPr wrap="square">
            <a:spAutoFit/>
          </a:bodyPr>
          <a:lstStyle/>
          <a:p>
            <a:pPr algn="ctr"/>
            <a:r>
              <a:rPr kumimoji="0" lang="vi-VN"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Bảng 2. K</a:t>
            </a:r>
            <a:r>
              <a:rPr kumimoji="0" lang="vi-VN" altLang="en-US" sz="1800" b="0" i="1" u="none" strike="noStrike" cap="none" normalizeH="0" baseline="0" dirty="0" bmk="">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ết quả tính toán mực nước động dự báo của các giếng khai </a:t>
            </a:r>
            <a:r>
              <a:rPr kumimoji="0" lang="vi-VN" altLang="en-US" sz="1800" b="0"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thác</a:t>
            </a:r>
            <a:endParaRPr lang="en-GB" dirty="0"/>
          </a:p>
        </p:txBody>
      </p:sp>
    </p:spTree>
    <p:extLst>
      <p:ext uri="{BB962C8B-B14F-4D97-AF65-F5344CB8AC3E}">
        <p14:creationId xmlns:p14="http://schemas.microsoft.com/office/powerpoint/2010/main" val="3633593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2EE4CD-5603-58A5-9E56-AA8638FE8AB5}"/>
              </a:ext>
            </a:extLst>
          </p:cNvPr>
          <p:cNvSpPr>
            <a:spLocks noGrp="1"/>
          </p:cNvSpPr>
          <p:nvPr>
            <p:ph type="ctrTitle"/>
          </p:nvPr>
        </p:nvSpPr>
        <p:spPr/>
        <p:txBody>
          <a:bodyPr/>
          <a:lstStyle/>
          <a:p>
            <a:endParaRPr lang="en-GB"/>
          </a:p>
        </p:txBody>
      </p:sp>
      <p:sp>
        <p:nvSpPr>
          <p:cNvPr id="5" name="Hộp Văn bản 4">
            <a:extLst>
              <a:ext uri="{FF2B5EF4-FFF2-40B4-BE49-F238E27FC236}">
                <a16:creationId xmlns:a16="http://schemas.microsoft.com/office/drawing/2014/main" id="{58042299-63C2-7CAE-8413-E50EF6827C60}"/>
              </a:ext>
            </a:extLst>
          </p:cNvPr>
          <p:cNvSpPr txBox="1"/>
          <p:nvPr/>
        </p:nvSpPr>
        <p:spPr>
          <a:xfrm>
            <a:off x="195943" y="1075488"/>
            <a:ext cx="8752114" cy="5262979"/>
          </a:xfrm>
          <a:prstGeom prst="rect">
            <a:avLst/>
          </a:prstGeom>
          <a:noFill/>
        </p:spPr>
        <p:txBody>
          <a:bodyPr wrap="square">
            <a:spAutoFit/>
          </a:bodyPr>
          <a:lstStyle/>
          <a:p>
            <a:pPr indent="144145" algn="just"/>
            <a:r>
              <a:rPr lang="en-US" sz="2400" dirty="0" err="1">
                <a:effectLst/>
                <a:latin typeface="Times New Roman" panose="02020603050405020304" pitchFamily="18" charset="0"/>
                <a:ea typeface="SimSun" panose="02010600030101010101" pitchFamily="2" charset="-122"/>
              </a:rPr>
              <a:t>Như</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vậy</a:t>
            </a:r>
            <a:r>
              <a:rPr lang="en-US" sz="2400" dirty="0">
                <a:effectLst/>
                <a:latin typeface="Times New Roman" panose="02020603050405020304" pitchFamily="18" charset="0"/>
                <a:ea typeface="SimSun" panose="02010600030101010101" pitchFamily="2" charset="-122"/>
              </a:rPr>
              <a:t>, s</a:t>
            </a:r>
            <a:r>
              <a:rPr lang="vi-VN" sz="2400" dirty="0">
                <a:effectLst/>
                <a:latin typeface="Times New Roman" panose="02020603050405020304" pitchFamily="18" charset="0"/>
                <a:ea typeface="SimSun" panose="02010600030101010101" pitchFamily="2" charset="-122"/>
              </a:rPr>
              <a:t>au </a:t>
            </a:r>
            <a:r>
              <a:rPr lang="en-US" sz="2400" dirty="0">
                <a:effectLst/>
                <a:latin typeface="Times New Roman" panose="02020603050405020304" pitchFamily="18" charset="0"/>
                <a:ea typeface="SimSun" panose="02010600030101010101" pitchFamily="2" charset="-122"/>
              </a:rPr>
              <a:t>10</a:t>
            </a:r>
            <a:r>
              <a:rPr lang="vi-VN" sz="2400" dirty="0">
                <a:effectLst/>
                <a:latin typeface="Times New Roman" panose="02020603050405020304" pitchFamily="18" charset="0"/>
                <a:ea typeface="SimSun" panose="02010600030101010101" pitchFamily="2" charset="-122"/>
              </a:rPr>
              <a:t> năm khai thác tại các giếng</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chiều</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sâu</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mực</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nước</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động</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sẽ</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thay</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đổi</a:t>
            </a:r>
            <a:r>
              <a:rPr lang="vi-VN" sz="2400" dirty="0">
                <a:effectLst/>
                <a:latin typeface="Times New Roman" panose="02020603050405020304" pitchFamily="18" charset="0"/>
                <a:ea typeface="SimSun" panose="02010600030101010101" pitchFamily="2" charset="-122"/>
              </a:rPr>
              <a:t> từ </a:t>
            </a:r>
            <a:r>
              <a:rPr lang="en-US" sz="2400" dirty="0">
                <a:effectLst/>
                <a:latin typeface="Times New Roman" panose="02020603050405020304" pitchFamily="18" charset="0"/>
                <a:ea typeface="SimSun" panose="02010600030101010101" pitchFamily="2" charset="-122"/>
              </a:rPr>
              <a:t>22,63 (</a:t>
            </a:r>
            <a:r>
              <a:rPr lang="en-US" sz="2400" dirty="0" err="1">
                <a:effectLst/>
                <a:latin typeface="Times New Roman" panose="02020603050405020304" pitchFamily="18" charset="0"/>
                <a:ea typeface="SimSun" panose="02010600030101010101" pitchFamily="2" charset="-122"/>
              </a:rPr>
              <a:t>giếng</a:t>
            </a:r>
            <a:r>
              <a:rPr lang="en-US" sz="2400" dirty="0">
                <a:effectLst/>
                <a:latin typeface="Times New Roman" panose="02020603050405020304" pitchFamily="18" charset="0"/>
                <a:ea typeface="SimSun" panose="02010600030101010101" pitchFamily="2" charset="-122"/>
              </a:rPr>
              <a:t> DN8) </a:t>
            </a:r>
            <a:r>
              <a:rPr lang="en-US" sz="2400" dirty="0" err="1">
                <a:effectLst/>
                <a:latin typeface="Times New Roman" panose="02020603050405020304" pitchFamily="18" charset="0"/>
                <a:ea typeface="SimSun" panose="02010600030101010101" pitchFamily="2" charset="-122"/>
              </a:rPr>
              <a:t>đến</a:t>
            </a:r>
            <a:r>
              <a:rPr lang="en-US" sz="2400" dirty="0">
                <a:effectLst/>
                <a:latin typeface="Times New Roman" panose="02020603050405020304" pitchFamily="18" charset="0"/>
                <a:ea typeface="SimSun" panose="02010600030101010101" pitchFamily="2" charset="-122"/>
              </a:rPr>
              <a:t> 22,95 </a:t>
            </a:r>
            <a:r>
              <a:rPr lang="vi-VN" sz="2400" dirty="0">
                <a:effectLst/>
                <a:latin typeface="Times New Roman" panose="02020603050405020304" pitchFamily="18" charset="0"/>
                <a:ea typeface="SimSun" panose="02010600030101010101" pitchFamily="2" charset="-122"/>
              </a:rPr>
              <a:t>m</a:t>
            </a:r>
            <a:r>
              <a:rPr lang="en-US" sz="2400" dirty="0">
                <a:effectLst/>
                <a:latin typeface="Times New Roman" panose="02020603050405020304" pitchFamily="18" charset="0"/>
                <a:ea typeface="SimSun" panose="02010600030101010101" pitchFamily="2" charset="-122"/>
              </a:rPr>
              <a:t> (DN10)</a:t>
            </a:r>
            <a:r>
              <a:rPr lang="vi-VN"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trung</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bình</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là</a:t>
            </a:r>
            <a:r>
              <a:rPr lang="en-US" sz="2400" dirty="0">
                <a:effectLst/>
                <a:latin typeface="Times New Roman" panose="02020603050405020304" pitchFamily="18" charset="0"/>
                <a:ea typeface="SimSun" panose="02010600030101010101" pitchFamily="2" charset="-122"/>
              </a:rPr>
              <a:t> 22,72 </a:t>
            </a:r>
            <a:r>
              <a:rPr lang="vi-VN" sz="2400" dirty="0">
                <a:effectLst/>
                <a:latin typeface="Times New Roman" panose="02020603050405020304" pitchFamily="18" charset="0"/>
                <a:ea typeface="SimSun" panose="02010600030101010101" pitchFamily="2" charset="-122"/>
              </a:rPr>
              <a:t>m</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Mực</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nước</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động</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này</a:t>
            </a:r>
            <a:r>
              <a:rPr lang="en-US" sz="2400" dirty="0">
                <a:effectLst/>
                <a:latin typeface="Times New Roman" panose="02020603050405020304" pitchFamily="18" charset="0"/>
                <a:ea typeface="SimSun" panose="02010600030101010101" pitchFamily="2" charset="-122"/>
              </a:rPr>
              <a:t> nhỏ </a:t>
            </a:r>
            <a:r>
              <a:rPr lang="vi-VN" sz="2400" dirty="0">
                <a:effectLst/>
                <a:latin typeface="Times New Roman" panose="02020603050405020304" pitchFamily="18" charset="0"/>
                <a:ea typeface="SimSun" panose="02010600030101010101" pitchFamily="2" charset="-122"/>
              </a:rPr>
              <a:t>hơn mực nước động cho phép </a:t>
            </a:r>
            <a:r>
              <a:rPr lang="en-US" sz="2400" dirty="0" err="1">
                <a:effectLst/>
                <a:latin typeface="Times New Roman" panose="02020603050405020304" pitchFamily="18" charset="0"/>
                <a:ea typeface="SimSun" panose="02010600030101010101" pitchFamily="2" charset="-122"/>
              </a:rPr>
              <a:t>khá</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nhiều</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H</a:t>
            </a:r>
            <a:r>
              <a:rPr lang="en-US" sz="2400" i="1" dirty="0" err="1">
                <a:effectLst/>
                <a:latin typeface="Times New Roman" panose="02020603050405020304" pitchFamily="18" charset="0"/>
                <a:ea typeface="SimSun" panose="02010600030101010101" pitchFamily="2" charset="-122"/>
              </a:rPr>
              <a:t>đcp</a:t>
            </a:r>
            <a:r>
              <a:rPr lang="en-US" sz="2400" i="1"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35 m)</a:t>
            </a:r>
            <a:r>
              <a:rPr lang="vi-VN" sz="2400" dirty="0">
                <a:effectLst/>
                <a:latin typeface="Times New Roman" panose="02020603050405020304" pitchFamily="18" charset="0"/>
                <a:ea typeface="SimSun" panose="02010600030101010101" pitchFamily="2" charset="-122"/>
              </a:rPr>
              <a:t>.</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Nhìn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vào</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kết</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quả</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tính</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toán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tại</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Bảng</a:t>
            </a:r>
            <a:r>
              <a:rPr lang="en-GB" sz="2400" dirty="0">
                <a:effectLst/>
                <a:latin typeface="Times New Roman" panose="02020603050405020304" pitchFamily="18" charset="0"/>
                <a:ea typeface="Times New Roman" panose="02020603050405020304" pitchFamily="18" charset="0"/>
              </a:rPr>
              <a:t> 2 ta </a:t>
            </a:r>
            <a:r>
              <a:rPr lang="en-GB" sz="2400" dirty="0" err="1">
                <a:effectLst/>
                <a:latin typeface="Times New Roman" panose="02020603050405020304" pitchFamily="18" charset="0"/>
                <a:ea typeface="Times New Roman" panose="02020603050405020304" pitchFamily="18" charset="0"/>
              </a:rPr>
              <a:t>thấy</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rằng</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mực</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nước</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động</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tại</a:t>
            </a:r>
            <a:r>
              <a:rPr lang="en-GB"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rPr>
              <a:t>Trạm</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cấp</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nước</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Dương</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Nội</a:t>
            </a:r>
            <a:r>
              <a:rPr lang="en-US" sz="2400" dirty="0">
                <a:effectLst/>
                <a:latin typeface="Times New Roman" panose="02020603050405020304" pitchFamily="18" charset="0"/>
                <a:ea typeface="SimSun" panose="02010600030101010101" pitchFamily="2" charset="-122"/>
              </a:rPr>
              <a:t> </a:t>
            </a:r>
            <a:r>
              <a:rPr lang="en-GB" sz="2400" dirty="0" err="1">
                <a:effectLst/>
                <a:latin typeface="Times New Roman" panose="02020603050405020304" pitchFamily="18" charset="0"/>
                <a:ea typeface="Times New Roman" panose="02020603050405020304" pitchFamily="18" charset="0"/>
              </a:rPr>
              <a:t>đã</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đến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trạng</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thái</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gần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ổn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định</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Các</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kết</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quả</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quan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trắc</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mực</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nước</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tại</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giếng</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khoan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khai</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thác</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trong</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suốt</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quá</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trình</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khai</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thác</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cũng</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cho</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thấy</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mực</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nước</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động</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ít</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biến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động</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theo</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thời</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gian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và</a:t>
            </a:r>
            <a:r>
              <a:rPr lang="en-GB" sz="2400" dirty="0">
                <a:effectLst/>
                <a:latin typeface="Times New Roman" panose="02020603050405020304" pitchFamily="18" charset="0"/>
                <a:ea typeface="Times New Roman" panose="02020603050405020304" pitchFamily="18" charset="0"/>
              </a:rPr>
              <a:t> dao </a:t>
            </a:r>
            <a:r>
              <a:rPr lang="en-GB" sz="2400" dirty="0" err="1">
                <a:effectLst/>
                <a:latin typeface="Times New Roman" panose="02020603050405020304" pitchFamily="18" charset="0"/>
                <a:ea typeface="Times New Roman" panose="02020603050405020304" pitchFamily="18" charset="0"/>
              </a:rPr>
              <a:t>động</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quanh</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giá</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trị</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đưa</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vào</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tính</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toán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dự</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báo</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SimSun" panose="02010600030101010101" pitchFamily="2" charset="-122"/>
              </a:rPr>
              <a:t>Trạm</a:t>
            </a:r>
            <a:r>
              <a:rPr lang="en-GB" sz="2400" dirty="0">
                <a:effectLst/>
                <a:latin typeface="Times New Roman" panose="02020603050405020304" pitchFamily="18" charset="0"/>
                <a:ea typeface="SimSun" panose="02010600030101010101" pitchFamily="2" charset="-122"/>
              </a:rPr>
              <a:t> </a:t>
            </a:r>
            <a:r>
              <a:rPr lang="en-GB" sz="2400" dirty="0" err="1">
                <a:effectLst/>
                <a:latin typeface="Times New Roman" panose="02020603050405020304" pitchFamily="18" charset="0"/>
                <a:ea typeface="SimSun" panose="02010600030101010101" pitchFamily="2" charset="-122"/>
              </a:rPr>
              <a:t>cấp</a:t>
            </a:r>
            <a:r>
              <a:rPr lang="en-GB" sz="2400" dirty="0">
                <a:effectLst/>
                <a:latin typeface="Times New Roman" panose="02020603050405020304" pitchFamily="18" charset="0"/>
                <a:ea typeface="SimSun" panose="02010600030101010101" pitchFamily="2" charset="-122"/>
              </a:rPr>
              <a:t> </a:t>
            </a:r>
            <a:r>
              <a:rPr lang="en-GB" sz="2400" dirty="0" err="1">
                <a:effectLst/>
                <a:latin typeface="Times New Roman" panose="02020603050405020304" pitchFamily="18" charset="0"/>
                <a:ea typeface="SimSun" panose="02010600030101010101" pitchFamily="2" charset="-122"/>
              </a:rPr>
              <a:t>nước</a:t>
            </a:r>
            <a:r>
              <a:rPr lang="en-GB" sz="2400" dirty="0">
                <a:effectLst/>
                <a:latin typeface="Times New Roman" panose="02020603050405020304" pitchFamily="18" charset="0"/>
                <a:ea typeface="SimSun" panose="02010600030101010101" pitchFamily="2" charset="-122"/>
              </a:rPr>
              <a:t> </a:t>
            </a:r>
            <a:r>
              <a:rPr lang="en-GB" sz="2400" dirty="0" err="1">
                <a:effectLst/>
                <a:latin typeface="Times New Roman" panose="02020603050405020304" pitchFamily="18" charset="0"/>
                <a:ea typeface="SimSun" panose="02010600030101010101" pitchFamily="2" charset="-122"/>
              </a:rPr>
              <a:t>Dương</a:t>
            </a:r>
            <a:r>
              <a:rPr lang="en-GB" sz="2400" dirty="0">
                <a:effectLst/>
                <a:latin typeface="Times New Roman" panose="02020603050405020304" pitchFamily="18" charset="0"/>
                <a:ea typeface="SimSun" panose="02010600030101010101" pitchFamily="2" charset="-122"/>
              </a:rPr>
              <a:t> </a:t>
            </a:r>
            <a:r>
              <a:rPr lang="en-GB" sz="2400" dirty="0" err="1">
                <a:effectLst/>
                <a:latin typeface="Times New Roman" panose="02020603050405020304" pitchFamily="18" charset="0"/>
                <a:ea typeface="SimSun" panose="02010600030101010101" pitchFamily="2" charset="-122"/>
              </a:rPr>
              <a:t>Nội</a:t>
            </a:r>
            <a:r>
              <a:rPr lang="en-GB" sz="2400" dirty="0">
                <a:effectLst/>
                <a:latin typeface="Times New Roman" panose="02020603050405020304" pitchFamily="18" charset="0"/>
                <a:ea typeface="SimSun" panose="02010600030101010101" pitchFamily="2" charset="-122"/>
              </a:rPr>
              <a:t> </a:t>
            </a:r>
            <a:r>
              <a:rPr lang="en-GB" sz="2400" dirty="0" err="1">
                <a:effectLst/>
                <a:latin typeface="Times New Roman" panose="02020603050405020304" pitchFamily="18" charset="0"/>
                <a:ea typeface="Times New Roman" panose="02020603050405020304" pitchFamily="18" charset="0"/>
              </a:rPr>
              <a:t>hoàn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toàn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đảm</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bảo</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yêu</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cầu</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về</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mặt</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trữ</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lượng</a:t>
            </a:r>
            <a:r>
              <a:rPr lang="en-GB" sz="2400" dirty="0">
                <a:effectLst/>
                <a:latin typeface="Times New Roman" panose="02020603050405020304" pitchFamily="18" charset="0"/>
                <a:ea typeface="Times New Roman" panose="02020603050405020304" pitchFamily="18" charset="0"/>
              </a:rPr>
              <a:t>.</a:t>
            </a:r>
            <a:r>
              <a:rPr lang="vi-VN" sz="2400" dirty="0">
                <a:effectLst/>
                <a:latin typeface="Times New Roman" panose="02020603050405020304" pitchFamily="18" charset="0"/>
                <a:ea typeface="SimSun" panose="02010600030101010101" pitchFamily="2" charset="-122"/>
              </a:rPr>
              <a:t> Vì vậy, việc bố trí công trình khai thác như hiện nay và chế độ khai thác ở các giếng thuộc Trạm cấp nước Dương Nội là hợp lý và đảm bảo tính bền vững. </a:t>
            </a:r>
            <a:endParaRPr lang="en-GB" sz="2400" dirty="0">
              <a:effectLst/>
              <a:latin typeface="Times New Roman" panose="02020603050405020304" pitchFamily="18" charset="0"/>
              <a:ea typeface="SimSun" panose="02010600030101010101" pitchFamily="2" charset="-122"/>
            </a:endParaRPr>
          </a:p>
          <a:p>
            <a:pPr indent="144145" algn="just">
              <a:spcAft>
                <a:spcPts val="300"/>
              </a:spcAft>
            </a:pPr>
            <a:r>
              <a:rPr lang="vi-VN" sz="2400" dirty="0">
                <a:effectLst/>
                <a:latin typeface="Times New Roman" panose="02020603050405020304" pitchFamily="18" charset="0"/>
                <a:ea typeface="SimSun" panose="02010600030101010101" pitchFamily="2" charset="-122"/>
              </a:rPr>
              <a:t>Từ tài liệu thu thập và tính toán đã xác định được bán kính ảnh hưởng vùng hạ thấp S &lt; 0,5 m là r = 3.159 m (xem Hình 3).</a:t>
            </a:r>
            <a:endParaRPr lang="en-GB"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20287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9B7F4BC-8F01-F548-D666-685CAB5C45A5}"/>
              </a:ext>
            </a:extLst>
          </p:cNvPr>
          <p:cNvSpPr>
            <a:spLocks noGrp="1"/>
          </p:cNvSpPr>
          <p:nvPr>
            <p:ph type="ctrTitle"/>
          </p:nvPr>
        </p:nvSpPr>
        <p:spPr/>
        <p:txBody>
          <a:bodyPr/>
          <a:lstStyle/>
          <a:p>
            <a:endParaRPr lang="en-GB"/>
          </a:p>
        </p:txBody>
      </p:sp>
      <p:pic>
        <p:nvPicPr>
          <p:cNvPr id="4" name="Hình ảnh 3" descr="A screenshot of a computer screen&#10;&#10;Description automatically generated">
            <a:extLst>
              <a:ext uri="{FF2B5EF4-FFF2-40B4-BE49-F238E27FC236}">
                <a16:creationId xmlns:a16="http://schemas.microsoft.com/office/drawing/2014/main" id="{84479538-FECC-B8E5-5594-524EE46E5616}"/>
              </a:ext>
            </a:extLst>
          </p:cNvPr>
          <p:cNvPicPr>
            <a:picLocks noChangeAspect="1"/>
          </p:cNvPicPr>
          <p:nvPr/>
        </p:nvPicPr>
        <p:blipFill>
          <a:blip r:embed="rId2" cstate="print">
            <a:extLst>
              <a:ext uri="{28A0092B-C50C-407E-A947-70E740481C1C}">
                <a14:useLocalDpi xmlns:a14="http://schemas.microsoft.com/office/drawing/2010/main" val="0"/>
              </a:ext>
            </a:extLst>
          </a:blip>
          <a:srcRect l="18759" t="10042" r="12691" b="13724"/>
          <a:stretch>
            <a:fillRect/>
          </a:stretch>
        </p:blipFill>
        <p:spPr bwMode="auto">
          <a:xfrm>
            <a:off x="519207" y="997001"/>
            <a:ext cx="8105584" cy="5374342"/>
          </a:xfrm>
          <a:prstGeom prst="rect">
            <a:avLst/>
          </a:prstGeom>
          <a:noFill/>
          <a:ln w="6350" cmpd="sng">
            <a:solidFill>
              <a:srgbClr val="000000"/>
            </a:solidFill>
            <a:miter lim="800000"/>
            <a:headEnd/>
            <a:tailEnd/>
          </a:ln>
          <a:effectLst/>
        </p:spPr>
      </p:pic>
      <p:sp>
        <p:nvSpPr>
          <p:cNvPr id="6" name="Hộp Văn bản 5">
            <a:extLst>
              <a:ext uri="{FF2B5EF4-FFF2-40B4-BE49-F238E27FC236}">
                <a16:creationId xmlns:a16="http://schemas.microsoft.com/office/drawing/2014/main" id="{AEDB0015-5D0D-3532-ECF2-39EA17461FE7}"/>
              </a:ext>
            </a:extLst>
          </p:cNvPr>
          <p:cNvSpPr txBox="1"/>
          <p:nvPr/>
        </p:nvSpPr>
        <p:spPr>
          <a:xfrm>
            <a:off x="179614" y="6345369"/>
            <a:ext cx="8784771" cy="584775"/>
          </a:xfrm>
          <a:prstGeom prst="rect">
            <a:avLst/>
          </a:prstGeom>
          <a:noFill/>
        </p:spPr>
        <p:txBody>
          <a:bodyPr wrap="square">
            <a:spAutoFit/>
          </a:bodyPr>
          <a:lstStyle/>
          <a:p>
            <a:pPr algn="ctr">
              <a:spcBef>
                <a:spcPts val="300"/>
              </a:spcBef>
              <a:spcAft>
                <a:spcPts val="300"/>
              </a:spcAft>
            </a:pPr>
            <a:r>
              <a:rPr lang="en-US" sz="1600" i="1" dirty="0" err="1">
                <a:effectLst/>
                <a:latin typeface="Times New Roman" panose="02020603050405020304" pitchFamily="18" charset="0"/>
                <a:ea typeface="SimSun" panose="02010600030101010101" pitchFamily="2" charset="-122"/>
              </a:rPr>
              <a:t>Hình</a:t>
            </a:r>
            <a:r>
              <a:rPr lang="en-US" sz="1600" i="1" dirty="0">
                <a:effectLst/>
                <a:latin typeface="Times New Roman" panose="02020603050405020304" pitchFamily="18" charset="0"/>
                <a:ea typeface="SimSun" panose="02010600030101010101" pitchFamily="2" charset="-122"/>
              </a:rPr>
              <a:t> 3. </a:t>
            </a:r>
            <a:r>
              <a:rPr lang="en-US" sz="1600" i="1" dirty="0" err="1">
                <a:effectLst/>
                <a:latin typeface="Times New Roman" panose="02020603050405020304" pitchFamily="18" charset="0"/>
                <a:ea typeface="SimSun" panose="02010600030101010101" pitchFamily="2" charset="-122"/>
              </a:rPr>
              <a:t>Diện</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tích</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khu</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vực</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có</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mực</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nước</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hạ</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thấp</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từ</a:t>
            </a:r>
            <a:r>
              <a:rPr lang="en-US" sz="1600" i="1" dirty="0">
                <a:effectLst/>
                <a:latin typeface="Times New Roman" panose="02020603050405020304" pitchFamily="18" charset="0"/>
                <a:ea typeface="SimSun" panose="02010600030101010101" pitchFamily="2" charset="-122"/>
              </a:rPr>
              <a:t> 0,5m (</a:t>
            </a:r>
            <a:r>
              <a:rPr lang="en-US" sz="1600" i="1" dirty="0" err="1">
                <a:effectLst/>
                <a:latin typeface="Times New Roman" panose="02020603050405020304" pitchFamily="18" charset="0"/>
                <a:ea typeface="SimSun" panose="02010600030101010101" pitchFamily="2" charset="-122"/>
              </a:rPr>
              <a:t>diện</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tích</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vòng</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tròn</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trên</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sơ</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đồ</a:t>
            </a:r>
            <a:r>
              <a:rPr lang="en-US" sz="1600" i="1" dirty="0">
                <a:effectLst/>
                <a:latin typeface="Times New Roman" panose="02020603050405020304" pitchFamily="18" charset="0"/>
                <a:ea typeface="SimSun" panose="02010600030101010101" pitchFamily="2" charset="-122"/>
              </a:rPr>
              <a:t>)(</a:t>
            </a:r>
            <a:r>
              <a:rPr lang="en-US" sz="1600" i="1" dirty="0" err="1">
                <a:effectLst/>
                <a:latin typeface="Times New Roman" panose="02020603050405020304" pitchFamily="18" charset="0"/>
                <a:ea typeface="SimSun" panose="02010600030101010101" pitchFamily="2" charset="-122"/>
              </a:rPr>
              <a:t>Nguồn</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Công</a:t>
            </a:r>
            <a:r>
              <a:rPr lang="en-US" sz="1600" i="1" dirty="0">
                <a:effectLst/>
                <a:latin typeface="Times New Roman" panose="02020603050405020304" pitchFamily="18" charset="0"/>
                <a:ea typeface="SimSun" panose="02010600030101010101" pitchFamily="2" charset="-122"/>
              </a:rPr>
              <a:t> ty TNHH </a:t>
            </a:r>
            <a:r>
              <a:rPr lang="en-US" sz="1600" i="1" dirty="0" err="1">
                <a:effectLst/>
                <a:latin typeface="Times New Roman" panose="02020603050405020304" pitchFamily="18" charset="0"/>
                <a:ea typeface="SimSun" panose="02010600030101010101" pitchFamily="2" charset="-122"/>
              </a:rPr>
              <a:t>nước</a:t>
            </a:r>
            <a:r>
              <a:rPr lang="en-US" sz="1600" i="1" dirty="0">
                <a:effectLst/>
                <a:latin typeface="Times New Roman" panose="02020603050405020304" pitchFamily="18" charset="0"/>
                <a:ea typeface="SimSun" panose="02010600030101010101" pitchFamily="2" charset="-122"/>
              </a:rPr>
              <a:t> </a:t>
            </a:r>
            <a:r>
              <a:rPr lang="en-US" sz="1600" i="1" dirty="0" err="1">
                <a:effectLst/>
                <a:latin typeface="Times New Roman" panose="02020603050405020304" pitchFamily="18" charset="0"/>
                <a:ea typeface="SimSun" panose="02010600030101010101" pitchFamily="2" charset="-122"/>
              </a:rPr>
              <a:t>sạch</a:t>
            </a:r>
            <a:r>
              <a:rPr lang="en-US" sz="1600" i="1" dirty="0">
                <a:effectLst/>
                <a:latin typeface="Times New Roman" panose="02020603050405020304" pitchFamily="18" charset="0"/>
                <a:ea typeface="SimSun" panose="02010600030101010101" pitchFamily="2" charset="-122"/>
              </a:rPr>
              <a:t> Hà </a:t>
            </a:r>
            <a:r>
              <a:rPr lang="en-US" sz="1600" i="1" dirty="0" err="1">
                <a:effectLst/>
                <a:latin typeface="Times New Roman" panose="02020603050405020304" pitchFamily="18" charset="0"/>
                <a:ea typeface="SimSun" panose="02010600030101010101" pitchFamily="2" charset="-122"/>
              </a:rPr>
              <a:t>Đông</a:t>
            </a:r>
            <a:r>
              <a:rPr lang="en-US" sz="1600" i="1" dirty="0">
                <a:effectLst/>
                <a:latin typeface="Times New Roman" panose="02020603050405020304" pitchFamily="18" charset="0"/>
                <a:ea typeface="SimSun" panose="02010600030101010101" pitchFamily="2" charset="-122"/>
              </a:rPr>
              <a:t>, 2024)</a:t>
            </a:r>
            <a:r>
              <a:rPr lang="vi-VN" sz="1600" i="1" dirty="0">
                <a:effectLst/>
                <a:latin typeface="Times New Roman" panose="02020603050405020304" pitchFamily="18" charset="0"/>
                <a:ea typeface="SimSun" panose="02010600030101010101" pitchFamily="2" charset="-122"/>
              </a:rPr>
              <a:t>.</a:t>
            </a:r>
            <a:endParaRPr lang="en-GB" sz="16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08822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8A7485-B7D3-9E19-361B-B23C6A404F7A}"/>
              </a:ext>
            </a:extLst>
          </p:cNvPr>
          <p:cNvSpPr>
            <a:spLocks noGrp="1"/>
          </p:cNvSpPr>
          <p:nvPr>
            <p:ph type="ctrTitle"/>
          </p:nvPr>
        </p:nvSpPr>
        <p:spPr/>
        <p:txBody>
          <a:bodyPr/>
          <a:lstStyle/>
          <a:p>
            <a:endParaRPr lang="en-GB"/>
          </a:p>
        </p:txBody>
      </p:sp>
      <p:sp>
        <p:nvSpPr>
          <p:cNvPr id="5" name="Hộp Văn bản 4">
            <a:extLst>
              <a:ext uri="{FF2B5EF4-FFF2-40B4-BE49-F238E27FC236}">
                <a16:creationId xmlns:a16="http://schemas.microsoft.com/office/drawing/2014/main" id="{C15A122E-9DCB-4A2B-A26D-54012D201194}"/>
              </a:ext>
            </a:extLst>
          </p:cNvPr>
          <p:cNvSpPr txBox="1"/>
          <p:nvPr/>
        </p:nvSpPr>
        <p:spPr>
          <a:xfrm>
            <a:off x="179614" y="1263855"/>
            <a:ext cx="8784771" cy="5093702"/>
          </a:xfrm>
          <a:prstGeom prst="rect">
            <a:avLst/>
          </a:prstGeom>
          <a:noFill/>
        </p:spPr>
        <p:txBody>
          <a:bodyPr wrap="square">
            <a:spAutoFit/>
          </a:bodyPr>
          <a:lstStyle/>
          <a:p>
            <a:pPr algn="just">
              <a:spcBef>
                <a:spcPts val="600"/>
              </a:spcBef>
              <a:spcAft>
                <a:spcPts val="600"/>
              </a:spcAft>
            </a:pPr>
            <a:r>
              <a:rPr lang="vi-VN" sz="2000" b="1" dirty="0">
                <a:effectLst/>
                <a:latin typeface="Times New Roman" panose="02020603050405020304" pitchFamily="18" charset="0"/>
                <a:ea typeface="SimSun" panose="02010600030101010101" pitchFamily="2" charset="-122"/>
              </a:rPr>
              <a:t>4. Kết luận </a:t>
            </a:r>
            <a:endParaRPr lang="en-GB" sz="2000" dirty="0">
              <a:effectLst/>
              <a:latin typeface="Times New Roman" panose="02020603050405020304" pitchFamily="18" charset="0"/>
              <a:ea typeface="SimSun" panose="02010600030101010101" pitchFamily="2" charset="-122"/>
            </a:endParaRPr>
          </a:p>
          <a:p>
            <a:pPr indent="144145" algn="just">
              <a:tabLst>
                <a:tab pos="1257300" algn="l"/>
              </a:tabLst>
            </a:pPr>
            <a:r>
              <a:rPr lang="vi-VN" sz="2000" dirty="0">
                <a:effectLst/>
                <a:latin typeface="Times New Roman" panose="02020603050405020304" pitchFamily="18" charset="0"/>
                <a:ea typeface="SimSun" panose="02010600030101010101" pitchFamily="2" charset="-122"/>
              </a:rPr>
              <a:t>Trong khu vực nghiên cứu vùng Dương Nội, quận Hà Đông, có 3 tầng chứa nước lỗ hổng, giữa các tầng chứa nước được phân cách với nhau bởi các lớp cách nước (thấm nước yếu). Các tầng chứa nước phân bố khá rộng rãi trong khu vực nghiên cứu, đặc biệt tầng chứa nước </a:t>
            </a:r>
            <a:r>
              <a:rPr lang="vi-VN" sz="2000" dirty="0" err="1">
                <a:effectLst/>
                <a:latin typeface="Times New Roman" panose="02020603050405020304" pitchFamily="18" charset="0"/>
                <a:ea typeface="SimSun" panose="02010600030101010101" pitchFamily="2" charset="-122"/>
              </a:rPr>
              <a:t>pleistocen</a:t>
            </a:r>
            <a:r>
              <a:rPr lang="vi-VN" sz="2000" dirty="0">
                <a:effectLst/>
                <a:latin typeface="Times New Roman" panose="02020603050405020304" pitchFamily="18" charset="0"/>
                <a:ea typeface="SimSun" panose="02010600030101010101" pitchFamily="2" charset="-122"/>
              </a:rPr>
              <a:t> dưới có bề dày lớn, mức độ chứa nước phong phú (giàu nước), chất lượng nước tốt, là đối tượng khai thác nước tốt cho sinh hoạt và sản xuất.        </a:t>
            </a:r>
            <a:endParaRPr lang="en-GB" sz="2000" dirty="0">
              <a:effectLst/>
              <a:latin typeface="Times New Roman" panose="02020603050405020304" pitchFamily="18" charset="0"/>
              <a:ea typeface="SimSun" panose="02010600030101010101" pitchFamily="2" charset="-122"/>
            </a:endParaRPr>
          </a:p>
          <a:p>
            <a:pPr indent="144145" algn="just">
              <a:tabLst>
                <a:tab pos="1257300" algn="l"/>
              </a:tabLst>
            </a:pPr>
            <a:r>
              <a:rPr lang="vi-VN" sz="2000" dirty="0">
                <a:effectLst/>
                <a:latin typeface="Times New Roman" panose="02020603050405020304" pitchFamily="18" charset="0"/>
                <a:ea typeface="SimSun" panose="02010600030101010101" pitchFamily="2" charset="-122"/>
              </a:rPr>
              <a:t>Trạm cấp nước Dương Nội khai thác tại 13 giếng khoan (gồm 12 giếng khai thác và 01 giếng dự phòng) với công suất 30.000m</a:t>
            </a:r>
            <a:r>
              <a:rPr lang="vi-VN" sz="2000" baseline="30000" dirty="0">
                <a:effectLst/>
                <a:latin typeface="Times New Roman" panose="02020603050405020304" pitchFamily="18" charset="0"/>
                <a:ea typeface="SimSun" panose="02010600030101010101" pitchFamily="2" charset="-122"/>
              </a:rPr>
              <a:t>3</a:t>
            </a:r>
            <a:r>
              <a:rPr lang="vi-VN" sz="2000" dirty="0">
                <a:effectLst/>
                <a:latin typeface="Times New Roman" panose="02020603050405020304" pitchFamily="18" charset="0"/>
                <a:ea typeface="SimSun" panose="02010600030101010101" pitchFamily="2" charset="-122"/>
              </a:rPr>
              <a:t>/</a:t>
            </a:r>
            <a:r>
              <a:rPr lang="vi-VN" sz="2000" dirty="0" err="1">
                <a:effectLst/>
                <a:latin typeface="Times New Roman" panose="02020603050405020304" pitchFamily="18" charset="0"/>
                <a:ea typeface="SimSun" panose="02010600030101010101" pitchFamily="2" charset="-122"/>
              </a:rPr>
              <a:t>ngày.đêm</a:t>
            </a:r>
            <a:r>
              <a:rPr lang="vi-VN" sz="2000" dirty="0">
                <a:effectLst/>
                <a:latin typeface="Times New Roman" panose="02020603050405020304" pitchFamily="18" charset="0"/>
                <a:ea typeface="SimSun" panose="02010600030101010101" pitchFamily="2" charset="-122"/>
              </a:rPr>
              <a:t> trong tầng chứa nước qp</a:t>
            </a:r>
            <a:r>
              <a:rPr lang="vi-VN" sz="2000" baseline="-25000" dirty="0">
                <a:effectLst/>
                <a:latin typeface="Times New Roman" panose="02020603050405020304" pitchFamily="18" charset="0"/>
                <a:ea typeface="SimSun" panose="02010600030101010101" pitchFamily="2" charset="-122"/>
              </a:rPr>
              <a:t>1</a:t>
            </a:r>
            <a:r>
              <a:rPr lang="vi-VN" sz="2000" dirty="0">
                <a:effectLst/>
                <a:latin typeface="Times New Roman" panose="02020603050405020304" pitchFamily="18" charset="0"/>
                <a:ea typeface="SimSun" panose="02010600030101010101" pitchFamily="2" charset="-122"/>
              </a:rPr>
              <a:t> với lưu lượng mỗi giếng khoan là 2.500 m</a:t>
            </a:r>
            <a:r>
              <a:rPr lang="vi-VN" sz="2000" baseline="30000" dirty="0">
                <a:effectLst/>
                <a:latin typeface="Times New Roman" panose="02020603050405020304" pitchFamily="18" charset="0"/>
                <a:ea typeface="SimSun" panose="02010600030101010101" pitchFamily="2" charset="-122"/>
              </a:rPr>
              <a:t>3</a:t>
            </a:r>
            <a:r>
              <a:rPr lang="vi-VN" sz="2000" dirty="0">
                <a:effectLst/>
                <a:latin typeface="Times New Roman" panose="02020603050405020304" pitchFamily="18" charset="0"/>
                <a:ea typeface="SimSun" panose="02010600030101010101" pitchFamily="2" charset="-122"/>
              </a:rPr>
              <a:t>/ngày đêm. Kết quả quan trắc cho thấy, mực nước động ở các giếng khoan đã đạt trạng thái gần ổn định và luôn nhỏ giới hạn cho phép (&lt; 35 m).</a:t>
            </a:r>
            <a:endParaRPr lang="en-GB" sz="2000" dirty="0">
              <a:effectLst/>
              <a:latin typeface="Times New Roman" panose="02020603050405020304" pitchFamily="18" charset="0"/>
              <a:ea typeface="SimSun" panose="02010600030101010101" pitchFamily="2" charset="-122"/>
            </a:endParaRPr>
          </a:p>
          <a:p>
            <a:pPr indent="144145" algn="just">
              <a:tabLst>
                <a:tab pos="1257300" algn="l"/>
              </a:tabLst>
            </a:pPr>
            <a:r>
              <a:rPr lang="vi-VN" sz="2000" dirty="0">
                <a:effectLst/>
                <a:latin typeface="Times New Roman" panose="02020603050405020304" pitchFamily="18" charset="0"/>
                <a:ea typeface="SimSun" panose="02010600030101010101" pitchFamily="2" charset="-122"/>
              </a:rPr>
              <a:t>Kết quả tính toán, dự báo mực nước hạ thấp của bãi giếng sau 5 năm, 10 năm cho thấy mực nước sâu nhất là 22,95 m vẫn nằm dưới mực nước động cho phép (&lt;35 m), bán kính ảnh hưởng vùng hạ thấp S&lt; 0,5 m là r = 3,159 m. Điều đó chứng tỏ các giếng trong bãi giếng khai thác có tính hợp lý, lưu lượng đảm bảo yêu cầu.</a:t>
            </a:r>
            <a:endParaRPr lang="en-GB"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537083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C4E705-AB2F-079C-3491-E6EEB736F7B7}"/>
              </a:ext>
            </a:extLst>
          </p:cNvPr>
          <p:cNvSpPr>
            <a:spLocks noGrp="1"/>
          </p:cNvSpPr>
          <p:nvPr>
            <p:ph type="ctrTitle"/>
          </p:nvPr>
        </p:nvSpPr>
        <p:spPr/>
        <p:txBody>
          <a:bodyPr/>
          <a:lstStyle/>
          <a:p>
            <a:endParaRPr lang="en-GB"/>
          </a:p>
        </p:txBody>
      </p:sp>
      <p:sp>
        <p:nvSpPr>
          <p:cNvPr id="5" name="Hộp Văn bản 4">
            <a:extLst>
              <a:ext uri="{FF2B5EF4-FFF2-40B4-BE49-F238E27FC236}">
                <a16:creationId xmlns:a16="http://schemas.microsoft.com/office/drawing/2014/main" id="{BBFBAA85-79D2-263F-6960-DA0381301622}"/>
              </a:ext>
            </a:extLst>
          </p:cNvPr>
          <p:cNvSpPr txBox="1"/>
          <p:nvPr/>
        </p:nvSpPr>
        <p:spPr>
          <a:xfrm>
            <a:off x="-54429" y="1029285"/>
            <a:ext cx="9198429" cy="5520807"/>
          </a:xfrm>
          <a:prstGeom prst="rect">
            <a:avLst/>
          </a:prstGeom>
          <a:noFill/>
        </p:spPr>
        <p:txBody>
          <a:bodyPr wrap="square">
            <a:spAutoFit/>
          </a:bodyPr>
          <a:lstStyle/>
          <a:p>
            <a:pPr algn="just">
              <a:tabLst>
                <a:tab pos="1257300" algn="l"/>
              </a:tabLst>
            </a:pPr>
            <a:r>
              <a:rPr lang="vi-VN" sz="1400" b="1" dirty="0">
                <a:effectLst/>
                <a:latin typeface="Times New Roman" panose="02020603050405020304" pitchFamily="18" charset="0"/>
                <a:ea typeface="SimSun" panose="02010600030101010101" pitchFamily="2" charset="-122"/>
              </a:rPr>
              <a:t>Tài liệu tham khảo</a:t>
            </a:r>
            <a:endParaRPr lang="en-GB" sz="1400" dirty="0">
              <a:effectLst/>
              <a:latin typeface="Times New Roman" panose="02020603050405020304" pitchFamily="18" charset="0"/>
              <a:ea typeface="SimSun" panose="02010600030101010101" pitchFamily="2" charset="-122"/>
            </a:endParaRPr>
          </a:p>
          <a:p>
            <a:pPr marL="457200" indent="180340" algn="just">
              <a:lnSpc>
                <a:spcPct val="150000"/>
              </a:lnSpc>
              <a:spcBef>
                <a:spcPts val="600"/>
              </a:spcBef>
              <a:tabLst>
                <a:tab pos="270510" algn="l"/>
              </a:tabLs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Công ty TNHH MTV Nước sạch Hà Đông, 2024. </a:t>
            </a:r>
            <a:r>
              <a:rPr lang="vi-VN" sz="1400" i="1" dirty="0">
                <a:effectLst/>
                <a:latin typeface="Times New Roman" panose="02020603050405020304" pitchFamily="18" charset="0"/>
                <a:ea typeface="Calibri" panose="020F0502020204030204" pitchFamily="34" charset="0"/>
                <a:cs typeface="Times New Roman" panose="02020603050405020304" pitchFamily="18" charset="0"/>
              </a:rPr>
              <a:t>Báo cáo hiện trạng khai thác nước dưới đất trạm cấp nước Dương Nội, Hà Đông công suất 30.000 m</a:t>
            </a:r>
            <a:r>
              <a:rPr lang="vi-VN" sz="1400" i="1"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1400" i="1" dirty="0">
                <a:effectLst/>
                <a:latin typeface="Times New Roman" panose="02020603050405020304" pitchFamily="18" charset="0"/>
                <a:ea typeface="Calibri" panose="020F0502020204030204" pitchFamily="34" charset="0"/>
                <a:cs typeface="Times New Roman" panose="02020603050405020304" pitchFamily="18" charset="0"/>
              </a:rPr>
              <a:t>/ngày đêm, Hà Nội</a:t>
            </a: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180340" algn="just">
              <a:lnSpc>
                <a:spcPct val="150000"/>
              </a:lnSpc>
              <a:tabLst>
                <a:tab pos="270510" algn="l"/>
              </a:tabLst>
            </a:pPr>
            <a:r>
              <a:rPr lang="vi-VN" sz="1400" spc="-15" dirty="0">
                <a:effectLst/>
                <a:latin typeface="Times New Roman" panose="02020603050405020304" pitchFamily="18" charset="0"/>
                <a:ea typeface="Times New Roman" panose="02020603050405020304" pitchFamily="18" charset="0"/>
                <a:cs typeface="Times New Roman" panose="02020603050405020304" pitchFamily="18" charset="0"/>
              </a:rPr>
              <a:t>Công ty TNHH MTV Nước sạch Hà Đông, 2019. </a:t>
            </a:r>
            <a:r>
              <a:rPr lang="vi-VN" sz="1400" i="1" dirty="0">
                <a:effectLst/>
                <a:latin typeface="Times New Roman" panose="02020603050405020304" pitchFamily="18" charset="0"/>
                <a:ea typeface="Calibri" panose="020F0502020204030204" pitchFamily="34" charset="0"/>
                <a:cs typeface="Times New Roman" panose="02020603050405020304" pitchFamily="18" charset="0"/>
              </a:rPr>
              <a:t>Báo cáo kết quả thăm dò đánh giá trữ lượng nước dưới đất phục vụ xây dựng Trạm cấp nước Dương Nội để cấp nước sinh hoạt, sản xuất tại quận Hà Đông và khu vực lân cận, công suất 30.000 m</a:t>
            </a:r>
            <a:r>
              <a:rPr lang="vi-VN" sz="1400" i="1"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1400" i="1" dirty="0">
                <a:effectLst/>
                <a:latin typeface="Times New Roman" panose="02020603050405020304" pitchFamily="18" charset="0"/>
                <a:ea typeface="Calibri" panose="020F0502020204030204" pitchFamily="34" charset="0"/>
                <a:cs typeface="Times New Roman" panose="02020603050405020304" pitchFamily="18" charset="0"/>
              </a:rPr>
              <a:t>/ngày đêm, Hà Nội</a:t>
            </a: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180340" algn="just">
              <a:lnSpc>
                <a:spcPct val="150000"/>
              </a:lnSpc>
              <a:tabLst>
                <a:tab pos="270510" algn="l"/>
              </a:tabLst>
            </a:pPr>
            <a:r>
              <a:rPr lang="vi-VN" sz="1400" spc="-15" dirty="0">
                <a:effectLst/>
                <a:latin typeface="Times New Roman" panose="02020603050405020304" pitchFamily="18" charset="0"/>
                <a:ea typeface="Times New Roman" panose="02020603050405020304" pitchFamily="18" charset="0"/>
                <a:cs typeface="Times New Roman" panose="02020603050405020304" pitchFamily="18" charset="0"/>
              </a:rPr>
              <a:t>Công ty TNHH MTV Nước sạch Hà Đông, 2015. </a:t>
            </a:r>
            <a:r>
              <a:rPr lang="vi-VN" sz="1400" i="1" spc="-15" dirty="0">
                <a:effectLst/>
                <a:latin typeface="Times New Roman" panose="02020603050405020304" pitchFamily="18" charset="0"/>
                <a:ea typeface="Times New Roman" panose="02020603050405020304" pitchFamily="18" charset="0"/>
                <a:cs typeface="Times New Roman" panose="02020603050405020304" pitchFamily="18" charset="0"/>
              </a:rPr>
              <a:t>Báo cáo kết quả thăm dò đánh giá trữ lượng nước dưới đất</a:t>
            </a:r>
            <a:r>
              <a:rPr lang="vi-VN" sz="1400" i="1" dirty="0">
                <a:effectLst/>
                <a:latin typeface="Times New Roman" panose="02020603050405020304" pitchFamily="18" charset="0"/>
                <a:ea typeface="Calibri" panose="020F0502020204030204" pitchFamily="34" charset="0"/>
                <a:cs typeface="Times New Roman" panose="02020603050405020304" pitchFamily="18" charset="0"/>
              </a:rPr>
              <a:t> phục vụ nâng công suất công trình cấp nước tại cơ sở I Bà Triệu - Hà Đông, TP Hà Nội từ 16.000 m</a:t>
            </a:r>
            <a:r>
              <a:rPr lang="vi-VN" sz="1400" i="1"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1400" i="1" dirty="0">
                <a:effectLst/>
                <a:latin typeface="Times New Roman" panose="02020603050405020304" pitchFamily="18" charset="0"/>
                <a:ea typeface="Calibri" panose="020F0502020204030204" pitchFamily="34" charset="0"/>
                <a:cs typeface="Times New Roman" panose="02020603050405020304" pitchFamily="18" charset="0"/>
              </a:rPr>
              <a:t>/ngày đêm lên 22.000 m</a:t>
            </a:r>
            <a:r>
              <a:rPr lang="vi-VN" sz="1400" i="1"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1400" i="1" dirty="0">
                <a:effectLst/>
                <a:latin typeface="Times New Roman" panose="02020603050405020304" pitchFamily="18" charset="0"/>
                <a:ea typeface="Calibri" panose="020F0502020204030204" pitchFamily="34" charset="0"/>
                <a:cs typeface="Times New Roman" panose="02020603050405020304" pitchFamily="18" charset="0"/>
              </a:rPr>
              <a:t>/ngày đêm, Hà Nội</a:t>
            </a: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180340" algn="just">
              <a:lnSpc>
                <a:spcPct val="150000"/>
              </a:lnSpc>
              <a:tabLst>
                <a:tab pos="270510" algn="l"/>
              </a:tabLs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Trung tâm Quy hoạch và Điều tra tài nguyên nước Quốc gia, 2018.</a:t>
            </a:r>
            <a:r>
              <a:rPr lang="vi-VN" sz="14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400" i="1" dirty="0">
                <a:effectLst/>
                <a:latin typeface="Times New Roman" panose="02020603050405020304" pitchFamily="18" charset="0"/>
                <a:ea typeface="Calibri" panose="020F0502020204030204" pitchFamily="34" charset="0"/>
                <a:cs typeface="Times New Roman" panose="02020603050405020304" pitchFamily="18" charset="0"/>
              </a:rPr>
              <a:t>Báo cáo kết quả bảo vệ nước dưới đất đô thị Hà Nội thuộc Đề án “Bảo vệ nước dưới đất ở các đô thị lớn”</a:t>
            </a: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 Hà Nội.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180340" algn="just">
              <a:lnSpc>
                <a:spcPct val="150000"/>
              </a:lnSpc>
              <a:tabLst>
                <a:tab pos="270510" algn="l"/>
              </a:tabLs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Liên đoàn Quy hoạch và Điều tra tài nguyên nước miền Bắc, 1981. </a:t>
            </a:r>
            <a:r>
              <a:rPr lang="vi-VN" sz="1400" i="1" dirty="0">
                <a:effectLst/>
                <a:latin typeface="Times New Roman" panose="02020603050405020304" pitchFamily="18" charset="0"/>
                <a:ea typeface="Times New Roman" panose="02020603050405020304" pitchFamily="18" charset="0"/>
                <a:cs typeface="Times New Roman" panose="02020603050405020304" pitchFamily="18" charset="0"/>
              </a:rPr>
              <a:t>Báo cáo thăm dò tỉ mỉ nước dưới đất vùng Hà Nội, Hà Nội.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180340" algn="just">
              <a:lnSpc>
                <a:spcPct val="150000"/>
              </a:lnSpc>
              <a:tabLst>
                <a:tab pos="270510" algn="l"/>
              </a:tabLs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Liên đoàn Quy hoạch và Điều tra tài nguyên nước miền Bắc, 1993. </a:t>
            </a:r>
            <a:r>
              <a:rPr lang="vi-VN" sz="1400" i="1" dirty="0">
                <a:effectLst/>
                <a:latin typeface="Times New Roman" panose="02020603050405020304" pitchFamily="18" charset="0"/>
                <a:ea typeface="Times New Roman" panose="02020603050405020304" pitchFamily="18" charset="0"/>
                <a:cs typeface="Times New Roman" panose="02020603050405020304" pitchFamily="18" charset="0"/>
              </a:rPr>
              <a:t>Báo cáo thăm dò nước dưới đất vùng Hà Nội mở rộng, Hà Nội</a:t>
            </a: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180340" algn="just">
              <a:lnSpc>
                <a:spcPct val="150000"/>
              </a:lnSpc>
              <a:tabLst>
                <a:tab pos="270510" algn="l"/>
              </a:tabLs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Liên đoàn Quy hoạch và Điều tra tài nguyên nước miền Bắc, 1999. </a:t>
            </a:r>
            <a:r>
              <a:rPr lang="vi-VN" sz="1400" i="1" dirty="0">
                <a:effectLst/>
                <a:latin typeface="Times New Roman" panose="02020603050405020304" pitchFamily="18" charset="0"/>
                <a:ea typeface="Times New Roman" panose="02020603050405020304" pitchFamily="18" charset="0"/>
                <a:cs typeface="Times New Roman" panose="02020603050405020304" pitchFamily="18" charset="0"/>
              </a:rPr>
              <a:t>Báo cáo điều tra địa chất đô thị Hà Đông, Hà Nội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164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64B914-953F-9B55-A376-29B5C6088578}"/>
              </a:ext>
            </a:extLst>
          </p:cNvPr>
          <p:cNvSpPr>
            <a:spLocks noGrp="1"/>
          </p:cNvSpPr>
          <p:nvPr>
            <p:ph type="ctrTitle"/>
          </p:nvPr>
        </p:nvSpPr>
        <p:spPr/>
        <p:txBody>
          <a:bodyPr/>
          <a:lstStyle/>
          <a:p>
            <a:r>
              <a:rPr lang="en-US" dirty="0" err="1"/>
              <a:t>Trân</a:t>
            </a:r>
            <a:r>
              <a:rPr lang="en-US" dirty="0"/>
              <a:t> </a:t>
            </a:r>
            <a:r>
              <a:rPr lang="en-US" dirty="0" err="1"/>
              <a:t>trọng</a:t>
            </a:r>
            <a:r>
              <a:rPr lang="en-US" dirty="0"/>
              <a:t> </a:t>
            </a:r>
            <a:endParaRPr lang="en-GB" dirty="0"/>
          </a:p>
        </p:txBody>
      </p:sp>
      <p:sp>
        <p:nvSpPr>
          <p:cNvPr id="5" name="Hộp Văn bản 4">
            <a:extLst>
              <a:ext uri="{FF2B5EF4-FFF2-40B4-BE49-F238E27FC236}">
                <a16:creationId xmlns:a16="http://schemas.microsoft.com/office/drawing/2014/main" id="{082846F9-B61B-2C36-6CF9-57F48A981A64}"/>
              </a:ext>
            </a:extLst>
          </p:cNvPr>
          <p:cNvSpPr txBox="1"/>
          <p:nvPr/>
        </p:nvSpPr>
        <p:spPr>
          <a:xfrm>
            <a:off x="1371600" y="2505670"/>
            <a:ext cx="7358743" cy="923330"/>
          </a:xfrm>
          <a:prstGeom prst="rect">
            <a:avLst/>
          </a:prstGeom>
          <a:noFill/>
        </p:spPr>
        <p:txBody>
          <a:bodyPr wrap="square">
            <a:spAutoFit/>
          </a:bodyPr>
          <a:lstStyle/>
          <a:p>
            <a:r>
              <a:rPr lang="en-US" sz="5400" b="1" dirty="0">
                <a:latin typeface="Times New Roman" panose="02020603050405020304" pitchFamily="18" charset="0"/>
                <a:ea typeface="SimSun" panose="02010600030101010101" pitchFamily="2" charset="-122"/>
              </a:rPr>
              <a:t>Xin </a:t>
            </a:r>
            <a:r>
              <a:rPr lang="en-US" sz="5400" b="1" dirty="0" err="1">
                <a:latin typeface="Times New Roman" panose="02020603050405020304" pitchFamily="18" charset="0"/>
                <a:ea typeface="SimSun" panose="02010600030101010101" pitchFamily="2" charset="-122"/>
              </a:rPr>
              <a:t>trân</a:t>
            </a:r>
            <a:r>
              <a:rPr lang="en-US" sz="5400" b="1" dirty="0">
                <a:latin typeface="Times New Roman" panose="02020603050405020304" pitchFamily="18" charset="0"/>
                <a:ea typeface="SimSun" panose="02010600030101010101" pitchFamily="2" charset="-122"/>
              </a:rPr>
              <a:t> </a:t>
            </a:r>
            <a:r>
              <a:rPr lang="en-US" sz="5400" b="1" dirty="0" err="1">
                <a:latin typeface="Times New Roman" panose="02020603050405020304" pitchFamily="18" charset="0"/>
                <a:ea typeface="SimSun" panose="02010600030101010101" pitchFamily="2" charset="-122"/>
              </a:rPr>
              <a:t>trọng</a:t>
            </a:r>
            <a:r>
              <a:rPr lang="en-US" sz="5400" b="1" dirty="0">
                <a:latin typeface="Times New Roman" panose="02020603050405020304" pitchFamily="18" charset="0"/>
                <a:ea typeface="SimSun" panose="02010600030101010101" pitchFamily="2" charset="-122"/>
              </a:rPr>
              <a:t> </a:t>
            </a:r>
            <a:r>
              <a:rPr lang="en-US" sz="5400" b="1" dirty="0" err="1">
                <a:latin typeface="Times New Roman" panose="02020603050405020304" pitchFamily="18" charset="0"/>
                <a:ea typeface="SimSun" panose="02010600030101010101" pitchFamily="2" charset="-122"/>
              </a:rPr>
              <a:t>cảm</a:t>
            </a:r>
            <a:r>
              <a:rPr lang="en-US" sz="5400" b="1" dirty="0">
                <a:latin typeface="Times New Roman" panose="02020603050405020304" pitchFamily="18" charset="0"/>
                <a:ea typeface="SimSun" panose="02010600030101010101" pitchFamily="2" charset="-122"/>
              </a:rPr>
              <a:t> </a:t>
            </a:r>
            <a:r>
              <a:rPr lang="en-US" sz="5400" b="1" dirty="0" err="1">
                <a:latin typeface="Times New Roman" panose="02020603050405020304" pitchFamily="18" charset="0"/>
                <a:ea typeface="SimSun" panose="02010600030101010101" pitchFamily="2" charset="-122"/>
              </a:rPr>
              <a:t>ơn</a:t>
            </a:r>
            <a:r>
              <a:rPr lang="en-US" sz="5400" b="1" dirty="0">
                <a:latin typeface="Times New Roman" panose="02020603050405020304" pitchFamily="18" charset="0"/>
                <a:ea typeface="SimSun" panose="02010600030101010101" pitchFamily="2" charset="-122"/>
              </a:rPr>
              <a:t> !</a:t>
            </a:r>
            <a:r>
              <a:rPr lang="vi-VN" sz="5400" b="1" dirty="0">
                <a:effectLst/>
                <a:latin typeface="Times New Roman" panose="02020603050405020304" pitchFamily="18" charset="0"/>
                <a:ea typeface="SimSun" panose="02010600030101010101" pitchFamily="2" charset="-122"/>
              </a:rPr>
              <a:t> </a:t>
            </a:r>
            <a:endParaRPr lang="en-GB" sz="5400" dirty="0"/>
          </a:p>
        </p:txBody>
      </p:sp>
    </p:spTree>
    <p:extLst>
      <p:ext uri="{BB962C8B-B14F-4D97-AF65-F5344CB8AC3E}">
        <p14:creationId xmlns:p14="http://schemas.microsoft.com/office/powerpoint/2010/main" val="311872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D8399D-9C4F-C6B9-5210-7D188857A4E7}"/>
              </a:ext>
            </a:extLst>
          </p:cNvPr>
          <p:cNvSpPr>
            <a:spLocks noGrp="1"/>
          </p:cNvSpPr>
          <p:nvPr>
            <p:ph type="ctrTitle"/>
          </p:nvPr>
        </p:nvSpPr>
        <p:spPr/>
        <p:txBody>
          <a:bodyPr/>
          <a:lstStyle/>
          <a:p>
            <a:endParaRPr lang="en-GB"/>
          </a:p>
        </p:txBody>
      </p:sp>
      <p:sp>
        <p:nvSpPr>
          <p:cNvPr id="5" name="Hộp Văn bản 4">
            <a:extLst>
              <a:ext uri="{FF2B5EF4-FFF2-40B4-BE49-F238E27FC236}">
                <a16:creationId xmlns:a16="http://schemas.microsoft.com/office/drawing/2014/main" id="{9D880EE1-5B5D-D4A5-ABE9-3C97C1F54123}"/>
              </a:ext>
            </a:extLst>
          </p:cNvPr>
          <p:cNvSpPr txBox="1"/>
          <p:nvPr/>
        </p:nvSpPr>
        <p:spPr>
          <a:xfrm>
            <a:off x="307910" y="1086821"/>
            <a:ext cx="8714792" cy="2745367"/>
          </a:xfrm>
          <a:prstGeom prst="rect">
            <a:avLst/>
          </a:prstGeom>
          <a:noFill/>
        </p:spPr>
        <p:txBody>
          <a:bodyPr wrap="square">
            <a:spAutoFit/>
          </a:bodyPr>
          <a:lstStyle/>
          <a:p>
            <a:pPr marL="342900" lvl="0" indent="-342900" algn="just">
              <a:lnSpc>
                <a:spcPct val="130000"/>
              </a:lnSpc>
              <a:spcBef>
                <a:spcPts val="600"/>
              </a:spcBef>
              <a:spcAft>
                <a:spcPts val="300"/>
              </a:spcAft>
              <a:buFont typeface="+mj-lt"/>
              <a:buAutoNum type="arabicPeriod"/>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indent="144145" algn="just">
              <a:spcBef>
                <a:spcPts val="300"/>
              </a:spcBef>
            </a:pPr>
            <a:r>
              <a:rPr lang="en-GB" sz="1800" dirty="0" err="1">
                <a:effectLst/>
                <a:latin typeface="Times New Roman" panose="02020603050405020304" pitchFamily="18" charset="0"/>
                <a:ea typeface="Calibri" panose="020F0502020204030204" pitchFamily="34" charset="0"/>
              </a:rPr>
              <a:t>Trạm</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cấp</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nước</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sạch</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Dương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Nội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nằm</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trên</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địa</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bàn</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phường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Dương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Nội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quận</a:t>
            </a:r>
            <a:r>
              <a:rPr lang="en-GB" sz="1800" dirty="0">
                <a:effectLst/>
                <a:latin typeface="Times New Roman" panose="02020603050405020304" pitchFamily="18" charset="0"/>
                <a:ea typeface="Calibri" panose="020F0502020204030204" pitchFamily="34" charset="0"/>
              </a:rPr>
              <a:t> Hà </a:t>
            </a:r>
            <a:r>
              <a:rPr lang="en-GB" sz="1800" dirty="0" err="1">
                <a:effectLst/>
                <a:latin typeface="Times New Roman" panose="02020603050405020304" pitchFamily="18" charset="0"/>
                <a:ea typeface="Calibri" panose="020F0502020204030204" pitchFamily="34" charset="0"/>
              </a:rPr>
              <a:t>Đông</a:t>
            </a:r>
            <a:r>
              <a:rPr lang="en-GB" sz="1800" dirty="0">
                <a:effectLst/>
                <a:latin typeface="Times New Roman" panose="02020603050405020304" pitchFamily="18" charset="0"/>
                <a:ea typeface="Calibri" panose="020F0502020204030204" pitchFamily="34" charset="0"/>
              </a:rPr>
              <a:t>, TP. Hà </a:t>
            </a:r>
            <a:r>
              <a:rPr lang="en-GB" sz="1800" dirty="0" err="1">
                <a:effectLst/>
                <a:latin typeface="Times New Roman" panose="02020603050405020304" pitchFamily="18" charset="0"/>
                <a:ea typeface="Calibri" panose="020F0502020204030204" pitchFamily="34" charset="0"/>
              </a:rPr>
              <a:t>Nội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có</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công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suất</a:t>
            </a:r>
            <a:r>
              <a:rPr lang="en-GB" sz="1800" dirty="0">
                <a:effectLst/>
                <a:latin typeface="Times New Roman" panose="02020603050405020304" pitchFamily="18" charset="0"/>
                <a:ea typeface="Calibri" panose="020F0502020204030204" pitchFamily="34" charset="0"/>
              </a:rPr>
              <a:t> 30.000 m</a:t>
            </a:r>
            <a:r>
              <a:rPr lang="en-GB" sz="1800" baseline="30000" dirty="0">
                <a:effectLst/>
                <a:latin typeface="Times New Roman" panose="02020603050405020304" pitchFamily="18" charset="0"/>
                <a:ea typeface="Calibri" panose="020F0502020204030204" pitchFamily="34" charset="0"/>
              </a:rPr>
              <a:t>3</a:t>
            </a:r>
            <a:r>
              <a:rPr lang="en-GB" sz="1800" dirty="0">
                <a:effectLst/>
                <a:latin typeface="Times New Roman" panose="02020603050405020304" pitchFamily="18" charset="0"/>
                <a:ea typeface="Calibri" panose="020F0502020204030204" pitchFamily="34" charset="0"/>
              </a:rPr>
              <a:t>/</a:t>
            </a:r>
            <a:r>
              <a:rPr lang="en-GB" sz="1800" dirty="0" err="1">
                <a:effectLst/>
                <a:latin typeface="Times New Roman" panose="02020603050405020304" pitchFamily="18" charset="0"/>
                <a:ea typeface="Calibri" panose="020F0502020204030204" pitchFamily="34" charset="0"/>
              </a:rPr>
              <a:t>ngđ</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phù</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hợp</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với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chủ</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trương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của</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Lãnh</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đạo</a:t>
            </a:r>
            <a:r>
              <a:rPr lang="en-GB" sz="1800" dirty="0">
                <a:effectLst/>
                <a:latin typeface="Times New Roman" panose="02020603050405020304" pitchFamily="18" charset="0"/>
                <a:ea typeface="Calibri" panose="020F0502020204030204" pitchFamily="34" charset="0"/>
              </a:rPr>
              <a:t> TP. Hà </a:t>
            </a:r>
            <a:r>
              <a:rPr lang="en-GB" sz="1800" dirty="0" err="1">
                <a:effectLst/>
                <a:latin typeface="Times New Roman" panose="02020603050405020304" pitchFamily="18" charset="0"/>
                <a:ea typeface="Calibri" panose="020F0502020204030204" pitchFamily="34" charset="0"/>
              </a:rPr>
              <a:t>Nội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về</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cấp</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nước</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tại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quyết</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định</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số</a:t>
            </a:r>
            <a:r>
              <a:rPr lang="en-GB" sz="1800" dirty="0">
                <a:effectLst/>
                <a:latin typeface="Times New Roman" panose="02020603050405020304" pitchFamily="18" charset="0"/>
                <a:ea typeface="Calibri" panose="020F0502020204030204" pitchFamily="34" charset="0"/>
              </a:rPr>
              <a:t> 2699/QĐ-UBND </a:t>
            </a:r>
            <a:r>
              <a:rPr lang="en-GB" sz="1800" dirty="0" err="1">
                <a:effectLst/>
                <a:latin typeface="Times New Roman" panose="02020603050405020304" pitchFamily="18" charset="0"/>
                <a:ea typeface="Calibri" panose="020F0502020204030204" pitchFamily="34" charset="0"/>
              </a:rPr>
              <a:t>của</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thành</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phố</a:t>
            </a:r>
            <a:r>
              <a:rPr lang="en-GB" sz="1800" dirty="0">
                <a:effectLst/>
                <a:latin typeface="Times New Roman" panose="02020603050405020304" pitchFamily="18" charset="0"/>
                <a:ea typeface="Calibri" panose="020F0502020204030204" pitchFamily="34" charset="0"/>
              </a:rPr>
              <a:t> Hà </a:t>
            </a:r>
            <a:r>
              <a:rPr lang="en-GB" sz="1800" dirty="0" err="1">
                <a:effectLst/>
                <a:latin typeface="Times New Roman" panose="02020603050405020304" pitchFamily="18" charset="0"/>
                <a:ea typeface="Calibri" panose="020F0502020204030204" pitchFamily="34" charset="0"/>
              </a:rPr>
              <a:t>Nội</a:t>
            </a:r>
            <a:r>
              <a:rPr lang="en-GB" sz="1800" dirty="0">
                <a:effectLst/>
                <a:latin typeface="Times New Roman" panose="02020603050405020304" pitchFamily="18" charset="0"/>
                <a:ea typeface="Calibri" panose="020F0502020204030204" pitchFamily="34" charset="0"/>
              </a:rPr>
              <a:t> 15/6/2010. </a:t>
            </a:r>
            <a:r>
              <a:rPr lang="en-GB" sz="1800" dirty="0" err="1">
                <a:effectLst/>
                <a:latin typeface="Times New Roman" panose="02020603050405020304" pitchFamily="18" charset="0"/>
                <a:ea typeface="Calibri" panose="020F0502020204030204" pitchFamily="34" charset="0"/>
              </a:rPr>
              <a:t>Đây</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là</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vùng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đô</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thị</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mới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có</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mật</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độ</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dân</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cư</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đông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đúc</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các</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công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trình</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hạ</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tầng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dày</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đặc</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kinh</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tế</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phát</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triển</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mạnh</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có</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nhu</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cầu</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sử</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dụng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nước</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lớn</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Trạm</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cấp</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nước</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Dương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Nội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gồm</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có</a:t>
            </a:r>
            <a:r>
              <a:rPr lang="en-GB" sz="1800" dirty="0">
                <a:effectLst/>
                <a:latin typeface="Times New Roman" panose="02020603050405020304" pitchFamily="18" charset="0"/>
                <a:ea typeface="Calibri" panose="020F0502020204030204" pitchFamily="34" charset="0"/>
              </a:rPr>
              <a:t> 13 </a:t>
            </a:r>
            <a:r>
              <a:rPr lang="en-GB" sz="1800" dirty="0" err="1">
                <a:effectLst/>
                <a:latin typeface="Times New Roman" panose="02020603050405020304" pitchFamily="18" charset="0"/>
                <a:ea typeface="Calibri" panose="020F0502020204030204" pitchFamily="34" charset="0"/>
              </a:rPr>
              <a:t>giếng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khoan</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khai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thác</a:t>
            </a:r>
            <a:r>
              <a:rPr lang="en-GB" sz="1800" dirty="0">
                <a:effectLst/>
                <a:latin typeface="Times New Roman" panose="02020603050405020304" pitchFamily="18" charset="0"/>
                <a:ea typeface="Calibri" panose="020F0502020204030204" pitchFamily="34" charset="0"/>
              </a:rPr>
              <a:t> (12 </a:t>
            </a:r>
            <a:r>
              <a:rPr lang="en-GB" sz="1800" dirty="0" err="1">
                <a:effectLst/>
                <a:latin typeface="Times New Roman" panose="02020603050405020304" pitchFamily="18" charset="0"/>
                <a:ea typeface="Calibri" panose="020F0502020204030204" pitchFamily="34" charset="0"/>
              </a:rPr>
              <a:t>giếng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khai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thác</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và</a:t>
            </a:r>
            <a:r>
              <a:rPr lang="en-GB" sz="1800" dirty="0">
                <a:effectLst/>
                <a:latin typeface="Times New Roman" panose="02020603050405020304" pitchFamily="18" charset="0"/>
                <a:ea typeface="Calibri" panose="020F0502020204030204" pitchFamily="34" charset="0"/>
              </a:rPr>
              <a:t> 01 </a:t>
            </a:r>
            <a:r>
              <a:rPr lang="en-GB" sz="1800" dirty="0" err="1">
                <a:effectLst/>
                <a:latin typeface="Times New Roman" panose="02020603050405020304" pitchFamily="18" charset="0"/>
                <a:ea typeface="Calibri" panose="020F0502020204030204" pitchFamily="34" charset="0"/>
              </a:rPr>
              <a:t>giếng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dự</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phòng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khai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thác</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nước</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trong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tầng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chứa</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nước</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Pleistocen</a:t>
            </a:r>
            <a:r>
              <a:rPr lang="en-GB" sz="1800" dirty="0">
                <a:effectLst/>
                <a:latin typeface="Times New Roman" panose="02020603050405020304" pitchFamily="18" charset="0"/>
                <a:ea typeface="Calibri" panose="020F0502020204030204" pitchFamily="34" charset="0"/>
              </a:rPr>
              <a:t> (qp1), </a:t>
            </a:r>
            <a:r>
              <a:rPr lang="en-GB" sz="1800" dirty="0" err="1">
                <a:effectLst/>
                <a:latin typeface="Times New Roman" panose="02020603050405020304" pitchFamily="18" charset="0"/>
                <a:ea typeface="Calibri" panose="020F0502020204030204" pitchFamily="34" charset="0"/>
              </a:rPr>
              <a:t>mỗi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giếng</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khai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thác</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với</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lưu</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lượng</a:t>
            </a:r>
            <a:r>
              <a:rPr lang="en-GB" sz="1800" dirty="0">
                <a:effectLst/>
                <a:latin typeface="Times New Roman" panose="02020603050405020304" pitchFamily="18" charset="0"/>
                <a:ea typeface="Calibri" panose="020F0502020204030204" pitchFamily="34" charset="0"/>
              </a:rPr>
              <a:t> 2.500m</a:t>
            </a:r>
            <a:r>
              <a:rPr lang="en-GB" sz="1800" baseline="30000" dirty="0">
                <a:effectLst/>
                <a:latin typeface="Times New Roman" panose="02020603050405020304" pitchFamily="18" charset="0"/>
                <a:ea typeface="Calibri" panose="020F0502020204030204" pitchFamily="34" charset="0"/>
              </a:rPr>
              <a:t>3</a:t>
            </a:r>
            <a:r>
              <a:rPr lang="en-GB" sz="1800" dirty="0">
                <a:effectLst/>
                <a:latin typeface="Times New Roman" panose="02020603050405020304" pitchFamily="18" charset="0"/>
                <a:ea typeface="Calibri" panose="020F0502020204030204" pitchFamily="34" charset="0"/>
              </a:rPr>
              <a:t>/</a:t>
            </a:r>
            <a:r>
              <a:rPr lang="en-GB" sz="1800" dirty="0" err="1">
                <a:effectLst/>
                <a:latin typeface="Times New Roman" panose="02020603050405020304" pitchFamily="18" charset="0"/>
                <a:ea typeface="Calibri" panose="020F0502020204030204" pitchFamily="34" charset="0"/>
              </a:rPr>
              <a:t>ngày</a:t>
            </a:r>
            <a:r>
              <a:rPr lang="en-GB" sz="1800" dirty="0">
                <a:effectLst/>
                <a:latin typeface="Times New Roman" panose="02020603050405020304" pitchFamily="18" charset="0"/>
                <a:ea typeface="Calibri" panose="020F0502020204030204" pitchFamily="34" charset="0"/>
              </a:rPr>
              <a:t> </a:t>
            </a:r>
            <a:r>
              <a:rPr lang="en-GB" sz="1800" dirty="0" err="1">
                <a:effectLst/>
                <a:latin typeface="Times New Roman" panose="02020603050405020304" pitchFamily="18" charset="0"/>
                <a:ea typeface="Calibri" panose="020F0502020204030204" pitchFamily="34" charset="0"/>
              </a:rPr>
              <a:t>đêm</a:t>
            </a:r>
            <a:r>
              <a:rPr lang="en-GB"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SimSun" panose="02010600030101010101" pitchFamily="2" charset="-122"/>
              </a:rPr>
              <a:t>Công</a:t>
            </a:r>
            <a:r>
              <a:rPr lang="en-US" sz="1800" dirty="0">
                <a:effectLst/>
                <a:latin typeface="Times New Roman" panose="02020603050405020304" pitchFamily="18" charset="0"/>
                <a:ea typeface="SimSun" panose="02010600030101010101" pitchFamily="2" charset="-122"/>
              </a:rPr>
              <a:t> ty </a:t>
            </a:r>
            <a:r>
              <a:rPr lang="en-GB" sz="1800" spc="-15" dirty="0">
                <a:effectLst/>
                <a:latin typeface="Times New Roman" panose="02020603050405020304" pitchFamily="18" charset="0"/>
                <a:ea typeface="Times New Roman" panose="02020603050405020304" pitchFamily="18" charset="0"/>
              </a:rPr>
              <a:t>TNHH MTV </a:t>
            </a:r>
            <a:r>
              <a:rPr lang="en-GB" sz="1800" spc="-15" dirty="0" err="1">
                <a:effectLst/>
                <a:latin typeface="Times New Roman" panose="02020603050405020304" pitchFamily="18" charset="0"/>
                <a:ea typeface="Times New Roman" panose="02020603050405020304" pitchFamily="18" charset="0"/>
              </a:rPr>
              <a:t>Nước</a:t>
            </a:r>
            <a:r>
              <a:rPr lang="en-GB" sz="1800" spc="-15" dirty="0">
                <a:effectLst/>
                <a:latin typeface="Times New Roman" panose="02020603050405020304" pitchFamily="18" charset="0"/>
                <a:ea typeface="Times New Roman" panose="02020603050405020304" pitchFamily="18" charset="0"/>
              </a:rPr>
              <a:t> </a:t>
            </a:r>
            <a:r>
              <a:rPr lang="en-GB" sz="1800" spc="-15" dirty="0" err="1">
                <a:effectLst/>
                <a:latin typeface="Times New Roman" panose="02020603050405020304" pitchFamily="18" charset="0"/>
                <a:ea typeface="Times New Roman" panose="02020603050405020304" pitchFamily="18" charset="0"/>
              </a:rPr>
              <a:t>sạch</a:t>
            </a:r>
            <a:r>
              <a:rPr lang="en-GB" sz="1800" spc="-15" dirty="0">
                <a:effectLst/>
                <a:latin typeface="Times New Roman" panose="02020603050405020304" pitchFamily="18" charset="0"/>
                <a:ea typeface="Times New Roman" panose="02020603050405020304" pitchFamily="18" charset="0"/>
              </a:rPr>
              <a:t> Hà </a:t>
            </a:r>
            <a:r>
              <a:rPr lang="en-GB" sz="1800" spc="-15" dirty="0" err="1">
                <a:effectLst/>
                <a:latin typeface="Times New Roman" panose="02020603050405020304" pitchFamily="18" charset="0"/>
                <a:ea typeface="Times New Roman" panose="02020603050405020304" pitchFamily="18" charset="0"/>
              </a:rPr>
              <a:t>Đông</a:t>
            </a:r>
            <a:r>
              <a:rPr lang="en-GB" sz="1800" dirty="0">
                <a:effectLst/>
                <a:latin typeface="Times New Roman" panose="02020603050405020304" pitchFamily="18" charset="0"/>
                <a:ea typeface="Calibri" panose="020F0502020204030204" pitchFamily="34" charset="0"/>
              </a:rPr>
              <a:t>, 2024).</a:t>
            </a:r>
            <a:endParaRPr lang="en-GB" sz="1800" dirty="0">
              <a:effectLst/>
              <a:latin typeface="Times New Roman" panose="02020603050405020304" pitchFamily="18" charset="0"/>
              <a:ea typeface="SimSun" panose="02010600030101010101" pitchFamily="2" charset="-122"/>
            </a:endParaRPr>
          </a:p>
        </p:txBody>
      </p:sp>
      <p:pic>
        <p:nvPicPr>
          <p:cNvPr id="6" name="Picture 1" descr="A screenshot of a computer&#10;&#10;Description automatically generated">
            <a:extLst>
              <a:ext uri="{FF2B5EF4-FFF2-40B4-BE49-F238E27FC236}">
                <a16:creationId xmlns:a16="http://schemas.microsoft.com/office/drawing/2014/main" id="{F0E1E198-F75F-8392-1B1B-76758C97F795}"/>
              </a:ext>
            </a:extLst>
          </p:cNvPr>
          <p:cNvPicPr>
            <a:picLocks noChangeAspect="1"/>
          </p:cNvPicPr>
          <p:nvPr/>
        </p:nvPicPr>
        <p:blipFill>
          <a:blip r:embed="rId2" cstate="print">
            <a:extLst>
              <a:ext uri="{28A0092B-C50C-407E-A947-70E740481C1C}">
                <a14:useLocalDpi xmlns:a14="http://schemas.microsoft.com/office/drawing/2010/main" val="0"/>
              </a:ext>
            </a:extLst>
          </a:blip>
          <a:srcRect l="35095" t="11111" r="14905" b="6268"/>
          <a:stretch>
            <a:fillRect/>
          </a:stretch>
        </p:blipFill>
        <p:spPr bwMode="auto">
          <a:xfrm>
            <a:off x="5312390" y="3744297"/>
            <a:ext cx="3596465" cy="3039058"/>
          </a:xfrm>
          <a:prstGeom prst="rect">
            <a:avLst/>
          </a:prstGeom>
          <a:noFill/>
          <a:ln>
            <a:noFill/>
          </a:ln>
        </p:spPr>
      </p:pic>
      <p:sp>
        <p:nvSpPr>
          <p:cNvPr id="8" name="Hộp Văn bản 7">
            <a:extLst>
              <a:ext uri="{FF2B5EF4-FFF2-40B4-BE49-F238E27FC236}">
                <a16:creationId xmlns:a16="http://schemas.microsoft.com/office/drawing/2014/main" id="{8E042C47-931B-6DFB-F563-AD37E9AD991E}"/>
              </a:ext>
            </a:extLst>
          </p:cNvPr>
          <p:cNvSpPr txBox="1"/>
          <p:nvPr/>
        </p:nvSpPr>
        <p:spPr>
          <a:xfrm>
            <a:off x="235145" y="3744297"/>
            <a:ext cx="5077245" cy="3139321"/>
          </a:xfrm>
          <a:prstGeom prst="rect">
            <a:avLst/>
          </a:prstGeom>
          <a:noFill/>
        </p:spPr>
        <p:txBody>
          <a:bodyPr wrap="square">
            <a:spAutoFit/>
          </a:bodyPr>
          <a:lstStyle/>
          <a:p>
            <a:pPr indent="144145" algn="just"/>
            <a:r>
              <a:rPr lang="en-GB" sz="1800" dirty="0" err="1">
                <a:effectLst/>
                <a:latin typeface="Times New Roman" panose="02020603050405020304" pitchFamily="18" charset="0"/>
                <a:ea typeface="SimSun" panose="02010600030101010101" pitchFamily="2" charset="-122"/>
              </a:rPr>
              <a:t>Khu</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vực</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nghiên</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cứu</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được</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giới</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hạn</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bởi</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các</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toạ</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độ</a:t>
            </a:r>
            <a:r>
              <a:rPr lang="en-GB" sz="1800" dirty="0">
                <a:effectLst/>
                <a:latin typeface="Times New Roman" panose="02020603050405020304" pitchFamily="18" charset="0"/>
                <a:ea typeface="SimSun" panose="02010600030101010101" pitchFamily="2" charset="-122"/>
              </a:rPr>
              <a:t>: X: 571.124 </a:t>
            </a:r>
            <a:r>
              <a:rPr lang="en-GB" sz="1800" dirty="0" err="1">
                <a:effectLst/>
                <a:latin typeface="Times New Roman" panose="02020603050405020304" pitchFamily="18" charset="0"/>
                <a:ea typeface="SimSun" panose="02010600030101010101" pitchFamily="2" charset="-122"/>
              </a:rPr>
              <a:t>đến</a:t>
            </a:r>
            <a:r>
              <a:rPr lang="en-GB" sz="1800" dirty="0">
                <a:effectLst/>
                <a:latin typeface="Times New Roman" panose="02020603050405020304" pitchFamily="18" charset="0"/>
                <a:ea typeface="SimSun" panose="02010600030101010101" pitchFamily="2" charset="-122"/>
              </a:rPr>
              <a:t> 581.977; Y: 2.315.991 </a:t>
            </a:r>
            <a:r>
              <a:rPr lang="en-GB" sz="1800" dirty="0" err="1">
                <a:effectLst/>
                <a:latin typeface="Times New Roman" panose="02020603050405020304" pitchFamily="18" charset="0"/>
                <a:ea typeface="SimSun" panose="02010600030101010101" pitchFamily="2" charset="-122"/>
              </a:rPr>
              <a:t>đến</a:t>
            </a:r>
            <a:r>
              <a:rPr lang="en-GB" sz="1800" dirty="0">
                <a:effectLst/>
                <a:latin typeface="Times New Roman" panose="02020603050405020304" pitchFamily="18" charset="0"/>
                <a:ea typeface="SimSun" panose="02010600030101010101" pitchFamily="2" charset="-122"/>
              </a:rPr>
              <a:t> 2.326.070 </a:t>
            </a:r>
            <a:r>
              <a:rPr lang="en-GB" sz="1800" dirty="0" err="1">
                <a:effectLst/>
                <a:latin typeface="Times New Roman" panose="02020603050405020304" pitchFamily="18" charset="0"/>
                <a:ea typeface="SimSun" panose="02010600030101010101" pitchFamily="2" charset="-122"/>
              </a:rPr>
              <a:t>hệ</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toạ</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độ</a:t>
            </a:r>
            <a:r>
              <a:rPr lang="en-GB" sz="1800" dirty="0">
                <a:effectLst/>
                <a:latin typeface="Times New Roman" panose="02020603050405020304" pitchFamily="18" charset="0"/>
                <a:ea typeface="SimSun" panose="02010600030101010101" pitchFamily="2" charset="-122"/>
              </a:rPr>
              <a:t> VN2000, </a:t>
            </a:r>
            <a:r>
              <a:rPr lang="en-GB" sz="1800" dirty="0" err="1">
                <a:effectLst/>
                <a:latin typeface="Times New Roman" panose="02020603050405020304" pitchFamily="18" charset="0"/>
                <a:ea typeface="SimSun" panose="02010600030101010101" pitchFamily="2" charset="-122"/>
              </a:rPr>
              <a:t>múi</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chiếu</a:t>
            </a:r>
            <a:r>
              <a:rPr lang="en-GB" sz="1800" dirty="0">
                <a:effectLst/>
                <a:latin typeface="Times New Roman" panose="02020603050405020304" pitchFamily="18" charset="0"/>
                <a:ea typeface="SimSun" panose="02010600030101010101" pitchFamily="2" charset="-122"/>
              </a:rPr>
              <a:t> 6</a:t>
            </a:r>
            <a:r>
              <a:rPr lang="en-GB" sz="1800" baseline="30000" dirty="0">
                <a:effectLst/>
                <a:latin typeface="Times New Roman" panose="02020603050405020304" pitchFamily="18" charset="0"/>
                <a:ea typeface="SimSun" panose="02010600030101010101" pitchFamily="2" charset="-122"/>
              </a:rPr>
              <a:t>o</a:t>
            </a:r>
            <a:r>
              <a:rPr lang="en-GB" sz="1800" dirty="0">
                <a:effectLst/>
                <a:latin typeface="Times New Roman" panose="02020603050405020304" pitchFamily="18" charset="0"/>
                <a:ea typeface="SimSun" panose="02010600030101010101" pitchFamily="2" charset="-122"/>
              </a:rPr>
              <a:t>.</a:t>
            </a:r>
          </a:p>
          <a:p>
            <a:pPr indent="144145"/>
            <a:r>
              <a:rPr lang="en-GB" sz="1800" dirty="0" err="1">
                <a:effectLst/>
                <a:latin typeface="Times New Roman" panose="02020603050405020304" pitchFamily="18" charset="0"/>
                <a:ea typeface="SimSun" panose="02010600030101010101" pitchFamily="2" charset="-122"/>
              </a:rPr>
              <a:t>Khu</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vực</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nghiên</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cứu</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tiếp</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giáp</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các</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vùng</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lân</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cận</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như</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sau</a:t>
            </a:r>
            <a:r>
              <a:rPr lang="en-GB" sz="1800" dirty="0">
                <a:effectLst/>
                <a:latin typeface="Times New Roman" panose="02020603050405020304" pitchFamily="18" charset="0"/>
                <a:ea typeface="SimSun" panose="02010600030101010101" pitchFamily="2" charset="-122"/>
              </a:rPr>
              <a:t>:</a:t>
            </a:r>
          </a:p>
          <a:p>
            <a:pPr indent="-269875" algn="just"/>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Phía</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Đông</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giáp</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Đại</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Mỗ</a:t>
            </a:r>
            <a:r>
              <a:rPr lang="en-GB" sz="1800" dirty="0">
                <a:effectLst/>
                <a:latin typeface="Times New Roman" panose="02020603050405020304" pitchFamily="18" charset="0"/>
                <a:ea typeface="SimSun" panose="02010600030101010101" pitchFamily="2" charset="-122"/>
              </a:rPr>
              <a:t> - Nam </a:t>
            </a:r>
            <a:r>
              <a:rPr lang="en-GB" sz="1800" dirty="0" err="1">
                <a:effectLst/>
                <a:latin typeface="Times New Roman" panose="02020603050405020304" pitchFamily="18" charset="0"/>
                <a:ea typeface="SimSun" panose="02010600030101010101" pitchFamily="2" charset="-122"/>
              </a:rPr>
              <a:t>Từ</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Liêm</a:t>
            </a:r>
            <a:r>
              <a:rPr lang="en-GB" sz="1800" dirty="0">
                <a:effectLst/>
                <a:latin typeface="Times New Roman" panose="02020603050405020304" pitchFamily="18" charset="0"/>
                <a:ea typeface="SimSun" panose="02010600030101010101" pitchFamily="2" charset="-122"/>
              </a:rPr>
              <a:t>; </a:t>
            </a:r>
          </a:p>
          <a:p>
            <a:pPr indent="-269875" algn="just"/>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Phía</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Tây</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giáp</a:t>
            </a:r>
            <a:r>
              <a:rPr lang="en-GB" sz="1800" dirty="0">
                <a:effectLst/>
                <a:latin typeface="Times New Roman" panose="02020603050405020304" pitchFamily="18" charset="0"/>
                <a:ea typeface="SimSun" panose="02010600030101010101" pitchFamily="2" charset="-122"/>
              </a:rPr>
              <a:t> La </a:t>
            </a:r>
            <a:r>
              <a:rPr lang="en-GB" sz="1800" dirty="0" err="1">
                <a:effectLst/>
                <a:latin typeface="Times New Roman" panose="02020603050405020304" pitchFamily="18" charset="0"/>
                <a:ea typeface="SimSun" panose="02010600030101010101" pitchFamily="2" charset="-122"/>
              </a:rPr>
              <a:t>Phù</a:t>
            </a:r>
            <a:r>
              <a:rPr lang="en-GB" sz="1800" dirty="0">
                <a:effectLst/>
                <a:latin typeface="Times New Roman" panose="02020603050405020304" pitchFamily="18" charset="0"/>
                <a:ea typeface="SimSun" panose="02010600030101010101" pitchFamily="2" charset="-122"/>
              </a:rPr>
              <a:t> - Hoài </a:t>
            </a:r>
            <a:r>
              <a:rPr lang="en-GB" sz="1800" dirty="0" err="1">
                <a:effectLst/>
                <a:latin typeface="Times New Roman" panose="02020603050405020304" pitchFamily="18" charset="0"/>
                <a:ea typeface="SimSun" panose="02010600030101010101" pitchFamily="2" charset="-122"/>
              </a:rPr>
              <a:t>Đức</a:t>
            </a:r>
            <a:r>
              <a:rPr lang="en-GB" sz="1800" dirty="0">
                <a:effectLst/>
                <a:latin typeface="Times New Roman" panose="02020603050405020304" pitchFamily="18" charset="0"/>
                <a:ea typeface="SimSun" panose="02010600030101010101" pitchFamily="2" charset="-122"/>
              </a:rPr>
              <a:t>; </a:t>
            </a:r>
          </a:p>
          <a:p>
            <a:pPr indent="-269875" algn="just"/>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Phía</a:t>
            </a:r>
            <a:r>
              <a:rPr lang="en-GB" sz="1800" dirty="0">
                <a:effectLst/>
                <a:latin typeface="Times New Roman" panose="02020603050405020304" pitchFamily="18" charset="0"/>
                <a:ea typeface="SimSun" panose="02010600030101010101" pitchFamily="2" charset="-122"/>
              </a:rPr>
              <a:t> Nam </a:t>
            </a:r>
            <a:r>
              <a:rPr lang="en-GB" sz="1800" dirty="0" err="1">
                <a:effectLst/>
                <a:latin typeface="Times New Roman" panose="02020603050405020304" pitchFamily="18" charset="0"/>
                <a:ea typeface="SimSun" panose="02010600030101010101" pitchFamily="2" charset="-122"/>
              </a:rPr>
              <a:t>giáp</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Yên</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Nghĩa</a:t>
            </a:r>
            <a:r>
              <a:rPr lang="en-GB" sz="1800" dirty="0">
                <a:effectLst/>
                <a:latin typeface="Times New Roman" panose="02020603050405020304" pitchFamily="18" charset="0"/>
                <a:ea typeface="SimSun" panose="02010600030101010101" pitchFamily="2" charset="-122"/>
              </a:rPr>
              <a:t> - Hà </a:t>
            </a:r>
            <a:r>
              <a:rPr lang="en-GB" sz="1800" dirty="0" err="1">
                <a:effectLst/>
                <a:latin typeface="Times New Roman" panose="02020603050405020304" pitchFamily="18" charset="0"/>
                <a:ea typeface="SimSun" panose="02010600030101010101" pitchFamily="2" charset="-122"/>
              </a:rPr>
              <a:t>Đông</a:t>
            </a:r>
            <a:r>
              <a:rPr lang="en-GB" sz="1800" dirty="0">
                <a:effectLst/>
                <a:latin typeface="Times New Roman" panose="02020603050405020304" pitchFamily="18" charset="0"/>
                <a:ea typeface="SimSun" panose="02010600030101010101" pitchFamily="2" charset="-122"/>
              </a:rPr>
              <a:t>; </a:t>
            </a:r>
          </a:p>
          <a:p>
            <a:pPr indent="-269875" algn="just"/>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Phía</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Bắc</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giáp</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Tây</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Mỗ</a:t>
            </a:r>
            <a:r>
              <a:rPr lang="en-GB" sz="1800" dirty="0">
                <a:effectLst/>
                <a:latin typeface="Times New Roman" panose="02020603050405020304" pitchFamily="18" charset="0"/>
                <a:ea typeface="SimSun" panose="02010600030101010101" pitchFamily="2" charset="-122"/>
              </a:rPr>
              <a:t> - Nam </a:t>
            </a:r>
            <a:r>
              <a:rPr lang="en-GB" sz="1800" dirty="0" err="1">
                <a:effectLst/>
                <a:latin typeface="Times New Roman" panose="02020603050405020304" pitchFamily="18" charset="0"/>
                <a:ea typeface="SimSun" panose="02010600030101010101" pitchFamily="2" charset="-122"/>
              </a:rPr>
              <a:t>Từ</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Liêm</a:t>
            </a:r>
            <a:r>
              <a:rPr lang="en-GB" sz="1800" dirty="0">
                <a:effectLst/>
                <a:latin typeface="Times New Roman" panose="02020603050405020304" pitchFamily="18" charset="0"/>
                <a:ea typeface="SimSun" panose="02010600030101010101" pitchFamily="2" charset="-122"/>
              </a:rPr>
              <a:t>; </a:t>
            </a:r>
          </a:p>
          <a:p>
            <a:pPr indent="-269875" algn="just"/>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Phía</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Tây</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Bắc</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giáp</a:t>
            </a:r>
            <a:r>
              <a:rPr lang="en-GB" sz="1800" dirty="0">
                <a:effectLst/>
                <a:latin typeface="Times New Roman" panose="02020603050405020304" pitchFamily="18" charset="0"/>
                <a:ea typeface="SimSun" panose="02010600030101010101" pitchFamily="2" charset="-122"/>
              </a:rPr>
              <a:t> An Khánh - Hoài </a:t>
            </a:r>
            <a:r>
              <a:rPr lang="en-GB" sz="1800" dirty="0" err="1">
                <a:effectLst/>
                <a:latin typeface="Times New Roman" panose="02020603050405020304" pitchFamily="18" charset="0"/>
                <a:ea typeface="SimSun" panose="02010600030101010101" pitchFamily="2" charset="-122"/>
              </a:rPr>
              <a:t>Đức</a:t>
            </a:r>
            <a:r>
              <a:rPr lang="en-GB" sz="1800" dirty="0">
                <a:effectLst/>
                <a:latin typeface="Times New Roman" panose="02020603050405020304" pitchFamily="18" charset="0"/>
                <a:ea typeface="SimSun" panose="02010600030101010101" pitchFamily="2" charset="-122"/>
              </a:rPr>
              <a:t>; </a:t>
            </a:r>
          </a:p>
          <a:p>
            <a:pPr indent="-269875" algn="just"/>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Phía</a:t>
            </a:r>
            <a:r>
              <a:rPr lang="en-GB" sz="1800" dirty="0">
                <a:effectLst/>
                <a:latin typeface="Times New Roman" panose="02020603050405020304" pitchFamily="18" charset="0"/>
                <a:ea typeface="SimSun" panose="02010600030101010101" pitchFamily="2" charset="-122"/>
              </a:rPr>
              <a:t> </a:t>
            </a:r>
            <a:r>
              <a:rPr lang="en-GB" sz="1800" dirty="0" err="1">
                <a:effectLst/>
                <a:latin typeface="Times New Roman" panose="02020603050405020304" pitchFamily="18" charset="0"/>
                <a:ea typeface="SimSun" panose="02010600030101010101" pitchFamily="2" charset="-122"/>
              </a:rPr>
              <a:t>Đông</a:t>
            </a:r>
            <a:r>
              <a:rPr lang="en-GB" sz="1800" dirty="0">
                <a:effectLst/>
                <a:latin typeface="Times New Roman" panose="02020603050405020304" pitchFamily="18" charset="0"/>
                <a:ea typeface="SimSun" panose="02010600030101010101" pitchFamily="2" charset="-122"/>
              </a:rPr>
              <a:t> Nam </a:t>
            </a:r>
            <a:r>
              <a:rPr lang="en-GB" sz="1800" dirty="0" err="1">
                <a:effectLst/>
                <a:latin typeface="Times New Roman" panose="02020603050405020304" pitchFamily="18" charset="0"/>
                <a:ea typeface="SimSun" panose="02010600030101010101" pitchFamily="2" charset="-122"/>
              </a:rPr>
              <a:t>giáp</a:t>
            </a:r>
            <a:r>
              <a:rPr lang="en-GB" sz="1800" dirty="0">
                <a:effectLst/>
                <a:latin typeface="Times New Roman" panose="02020603050405020304" pitchFamily="18" charset="0"/>
                <a:ea typeface="SimSun" panose="02010600030101010101" pitchFamily="2" charset="-122"/>
              </a:rPr>
              <a:t> La </a:t>
            </a:r>
            <a:r>
              <a:rPr lang="en-GB" sz="1800" dirty="0" err="1">
                <a:effectLst/>
                <a:latin typeface="Times New Roman" panose="02020603050405020304" pitchFamily="18" charset="0"/>
                <a:ea typeface="SimSun" panose="02010600030101010101" pitchFamily="2" charset="-122"/>
              </a:rPr>
              <a:t>Khê</a:t>
            </a:r>
            <a:r>
              <a:rPr lang="en-GB" sz="1800" dirty="0">
                <a:effectLst/>
                <a:latin typeface="Times New Roman" panose="02020603050405020304" pitchFamily="18" charset="0"/>
                <a:ea typeface="SimSun" panose="02010600030101010101" pitchFamily="2" charset="-122"/>
              </a:rPr>
              <a:t> - Hà </a:t>
            </a:r>
            <a:r>
              <a:rPr lang="en-GB" sz="1800" dirty="0" err="1">
                <a:effectLst/>
                <a:latin typeface="Times New Roman" panose="02020603050405020304" pitchFamily="18" charset="0"/>
                <a:ea typeface="SimSun" panose="02010600030101010101" pitchFamily="2" charset="-122"/>
              </a:rPr>
              <a:t>Đông</a:t>
            </a:r>
            <a:r>
              <a:rPr lang="en-GB" sz="1800" dirty="0">
                <a:effectLst/>
                <a:latin typeface="Times New Roman" panose="02020603050405020304" pitchFamily="18" charset="0"/>
                <a:ea typeface="SimSun" panose="02010600030101010101" pitchFamily="2" charset="-122"/>
              </a:rPr>
              <a:t>.         </a:t>
            </a:r>
          </a:p>
        </p:txBody>
      </p:sp>
    </p:spTree>
    <p:extLst>
      <p:ext uri="{BB962C8B-B14F-4D97-AF65-F5344CB8AC3E}">
        <p14:creationId xmlns:p14="http://schemas.microsoft.com/office/powerpoint/2010/main" val="333579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733E7-4D25-DF11-72F9-87F10C3C2325}"/>
            </a:ext>
          </a:extLst>
        </p:cNvPr>
        <p:cNvGrpSpPr/>
        <p:nvPr/>
      </p:nvGrpSpPr>
      <p:grpSpPr>
        <a:xfrm>
          <a:off x="0" y="0"/>
          <a:ext cx="0" cy="0"/>
          <a:chOff x="0" y="0"/>
          <a:chExt cx="0" cy="0"/>
        </a:xfrm>
      </p:grpSpPr>
      <p:sp>
        <p:nvSpPr>
          <p:cNvPr id="2" name="Tiêu đề 1">
            <a:extLst>
              <a:ext uri="{FF2B5EF4-FFF2-40B4-BE49-F238E27FC236}">
                <a16:creationId xmlns:a16="http://schemas.microsoft.com/office/drawing/2014/main" id="{67B67BDF-7F6F-2E6A-FED7-0BB10E8A3BD3}"/>
              </a:ext>
            </a:extLst>
          </p:cNvPr>
          <p:cNvSpPr>
            <a:spLocks noGrp="1"/>
          </p:cNvSpPr>
          <p:nvPr>
            <p:ph type="ctrTitle"/>
          </p:nvPr>
        </p:nvSpPr>
        <p:spPr/>
        <p:txBody>
          <a:bodyPr/>
          <a:lstStyle/>
          <a:p>
            <a:endParaRPr lang="en-GB" dirty="0"/>
          </a:p>
        </p:txBody>
      </p:sp>
      <p:pic>
        <p:nvPicPr>
          <p:cNvPr id="4" name="Hình ảnh 3" descr="A screenshot of a computer screen&#10;&#10;Description automatically generated">
            <a:extLst>
              <a:ext uri="{FF2B5EF4-FFF2-40B4-BE49-F238E27FC236}">
                <a16:creationId xmlns:a16="http://schemas.microsoft.com/office/drawing/2014/main" id="{2113EE41-47DA-2067-786B-45E1AAD10B6E}"/>
              </a:ext>
            </a:extLst>
          </p:cNvPr>
          <p:cNvPicPr>
            <a:picLocks noChangeAspect="1"/>
          </p:cNvPicPr>
          <p:nvPr/>
        </p:nvPicPr>
        <p:blipFill>
          <a:blip r:embed="rId2" cstate="print">
            <a:extLst>
              <a:ext uri="{28A0092B-C50C-407E-A947-70E740481C1C}">
                <a14:useLocalDpi xmlns:a14="http://schemas.microsoft.com/office/drawing/2010/main" val="0"/>
              </a:ext>
            </a:extLst>
          </a:blip>
          <a:srcRect l="18759" t="10042" r="12691" b="13724"/>
          <a:stretch>
            <a:fillRect/>
          </a:stretch>
        </p:blipFill>
        <p:spPr bwMode="auto">
          <a:xfrm>
            <a:off x="852390" y="1342233"/>
            <a:ext cx="7561101" cy="5013327"/>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147238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9DCF6D8-8991-E7BB-5DAF-2D39DA9EB2EC}"/>
              </a:ext>
            </a:extLst>
          </p:cNvPr>
          <p:cNvSpPr>
            <a:spLocks noGrp="1"/>
          </p:cNvSpPr>
          <p:nvPr>
            <p:ph type="ctrTitle"/>
          </p:nvPr>
        </p:nvSpPr>
        <p:spPr/>
        <p:txBody>
          <a:bodyPr/>
          <a:lstStyle/>
          <a:p>
            <a:endParaRPr lang="en-GB"/>
          </a:p>
        </p:txBody>
      </p:sp>
      <p:sp>
        <p:nvSpPr>
          <p:cNvPr id="5" name="Hộp Văn bản 4">
            <a:extLst>
              <a:ext uri="{FF2B5EF4-FFF2-40B4-BE49-F238E27FC236}">
                <a16:creationId xmlns:a16="http://schemas.microsoft.com/office/drawing/2014/main" id="{2AC943EC-4AA0-5202-B7F0-0E0ACAFBC9DF}"/>
              </a:ext>
            </a:extLst>
          </p:cNvPr>
          <p:cNvSpPr txBox="1"/>
          <p:nvPr/>
        </p:nvSpPr>
        <p:spPr>
          <a:xfrm>
            <a:off x="130628" y="1170111"/>
            <a:ext cx="8882743" cy="5247590"/>
          </a:xfrm>
          <a:prstGeom prst="rect">
            <a:avLst/>
          </a:prstGeom>
          <a:noFill/>
        </p:spPr>
        <p:txBody>
          <a:bodyPr wrap="square">
            <a:spAutoFit/>
          </a:bodyPr>
          <a:lstStyle/>
          <a:p>
            <a:pPr lvl="0" algn="just">
              <a:lnSpc>
                <a:spcPct val="125000"/>
              </a:lnSpc>
              <a:spcBef>
                <a:spcPts val="600"/>
              </a:spcBef>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cứu</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indent="144145" algn="just"/>
            <a:r>
              <a:rPr lang="en-US" sz="2000" dirty="0" err="1">
                <a:effectLst/>
                <a:latin typeface="Times New Roman" panose="02020603050405020304" pitchFamily="18" charset="0"/>
                <a:ea typeface="SimSun" panose="02010600030101010101" pitchFamily="2" charset="-122"/>
              </a:rPr>
              <a:t>Để</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đánh</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giá</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tính</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hợp</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lý</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của</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các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giếng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khai</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thác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nước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dưới</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đất</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của</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trạm</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cấp</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nước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trong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khu</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vực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Dương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Nội</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chúng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tôi</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sử</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dụng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các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phương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pháp</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nghiên</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cứu</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sau</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đây</a:t>
            </a:r>
            <a:r>
              <a:rPr lang="en-US" sz="2000" dirty="0">
                <a:effectLst/>
                <a:latin typeface="Times New Roman" panose="02020603050405020304" pitchFamily="18" charset="0"/>
                <a:ea typeface="SimSun" panose="02010600030101010101" pitchFamily="2" charset="-122"/>
              </a:rPr>
              <a:t>:</a:t>
            </a:r>
          </a:p>
          <a:p>
            <a:pPr indent="144145" algn="just"/>
            <a:endParaRPr lang="en-GB" sz="2000" dirty="0">
              <a:effectLst/>
              <a:latin typeface="Times New Roman" panose="02020603050405020304" pitchFamily="18" charset="0"/>
              <a:ea typeface="SimSun" panose="02010600030101010101" pitchFamily="2" charset="-122"/>
            </a:endParaRPr>
          </a:p>
          <a:p>
            <a:r>
              <a:rPr lang="en-US" sz="2000" i="1" dirty="0">
                <a:latin typeface="Times New Roman" panose="02020603050405020304" pitchFamily="18" charset="0"/>
                <a:ea typeface="SimSun" panose="02010600030101010101" pitchFamily="2" charset="-122"/>
              </a:rPr>
              <a:t>+</a:t>
            </a:r>
            <a:r>
              <a:rPr lang="en-US" sz="2000" i="1" dirty="0">
                <a:effectLst/>
                <a:latin typeface="Times New Roman" panose="02020603050405020304" pitchFamily="18" charset="0"/>
                <a:ea typeface="SimSun" panose="02010600030101010101" pitchFamily="2" charset="-122"/>
              </a:rPr>
              <a:t> </a:t>
            </a:r>
            <a:r>
              <a:rPr lang="en-US" sz="2000" i="1" dirty="0" err="1">
                <a:effectLst/>
                <a:latin typeface="Times New Roman" panose="02020603050405020304" pitchFamily="18" charset="0"/>
                <a:ea typeface="SimSun" panose="02010600030101010101" pitchFamily="2" charset="-122"/>
              </a:rPr>
              <a:t>Phương</a:t>
            </a:r>
            <a:r>
              <a:rPr lang="en-US" sz="2000" i="1" dirty="0">
                <a:effectLst/>
                <a:latin typeface="Times New Roman" panose="02020603050405020304" pitchFamily="18" charset="0"/>
                <a:ea typeface="SimSun" panose="02010600030101010101" pitchFamily="2" charset="-122"/>
              </a:rPr>
              <a:t> </a:t>
            </a:r>
            <a:r>
              <a:rPr lang="en-US" sz="2000" i="1" dirty="0" err="1">
                <a:effectLst/>
                <a:latin typeface="Times New Roman" panose="02020603050405020304" pitchFamily="18" charset="0"/>
                <a:ea typeface="SimSun" panose="02010600030101010101" pitchFamily="2" charset="-122"/>
              </a:rPr>
              <a:t>pháp</a:t>
            </a:r>
            <a:r>
              <a:rPr lang="en-US" sz="2000" i="1" dirty="0">
                <a:effectLst/>
                <a:latin typeface="Times New Roman" panose="02020603050405020304" pitchFamily="18" charset="0"/>
                <a:ea typeface="SimSun" panose="02010600030101010101" pitchFamily="2" charset="-122"/>
              </a:rPr>
              <a:t> </a:t>
            </a:r>
            <a:r>
              <a:rPr lang="en-US" sz="2000" i="1" dirty="0" err="1">
                <a:effectLst/>
                <a:latin typeface="Times New Roman" panose="02020603050405020304" pitchFamily="18" charset="0"/>
                <a:ea typeface="SimSun" panose="02010600030101010101" pitchFamily="2" charset="-122"/>
              </a:rPr>
              <a:t>khảo</a:t>
            </a:r>
            <a:r>
              <a:rPr lang="en-US" sz="2000" i="1" dirty="0">
                <a:effectLst/>
                <a:latin typeface="Times New Roman" panose="02020603050405020304" pitchFamily="18" charset="0"/>
                <a:ea typeface="SimSun" panose="02010600030101010101" pitchFamily="2" charset="-122"/>
              </a:rPr>
              <a:t> </a:t>
            </a:r>
            <a:r>
              <a:rPr lang="en-US" sz="2000" i="1" dirty="0" err="1">
                <a:effectLst/>
                <a:latin typeface="Times New Roman" panose="02020603050405020304" pitchFamily="18" charset="0"/>
                <a:ea typeface="SimSun" panose="02010600030101010101" pitchFamily="2" charset="-122"/>
              </a:rPr>
              <a:t>sát</a:t>
            </a:r>
            <a:r>
              <a:rPr lang="en-US" sz="2000" i="1" dirty="0">
                <a:effectLst/>
                <a:latin typeface="Times New Roman" panose="02020603050405020304" pitchFamily="18" charset="0"/>
                <a:ea typeface="SimSun" panose="02010600030101010101" pitchFamily="2" charset="-122"/>
              </a:rPr>
              <a:t> </a:t>
            </a:r>
            <a:r>
              <a:rPr lang="en-US" sz="2000" i="1" dirty="0" err="1">
                <a:effectLst/>
                <a:latin typeface="Times New Roman" panose="02020603050405020304" pitchFamily="18" charset="0"/>
                <a:ea typeface="SimSun" panose="02010600030101010101" pitchFamily="2" charset="-122"/>
              </a:rPr>
              <a:t>thực</a:t>
            </a:r>
            <a:r>
              <a:rPr lang="en-US" sz="2000" i="1" dirty="0">
                <a:effectLst/>
                <a:latin typeface="Times New Roman" panose="02020603050405020304" pitchFamily="18" charset="0"/>
                <a:ea typeface="SimSun" panose="02010600030101010101" pitchFamily="2" charset="-122"/>
              </a:rPr>
              <a:t> </a:t>
            </a:r>
            <a:r>
              <a:rPr lang="en-US" sz="2000" i="1" dirty="0" err="1">
                <a:effectLst/>
                <a:latin typeface="Times New Roman" panose="02020603050405020304" pitchFamily="18" charset="0"/>
                <a:ea typeface="SimSun" panose="02010600030101010101" pitchFamily="2" charset="-122"/>
              </a:rPr>
              <a:t>địa</a:t>
            </a:r>
            <a:r>
              <a:rPr lang="en-US" sz="2000" i="1" dirty="0">
                <a:effectLst/>
                <a:latin typeface="Times New Roman" panose="02020603050405020304" pitchFamily="18" charset="0"/>
                <a:ea typeface="SimSun" panose="02010600030101010101" pitchFamily="2" charset="-122"/>
              </a:rPr>
              <a:t>:</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nghiên</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cứu</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hiện</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trạng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các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giếng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khai</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thác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nước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của</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trạm</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cũng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như</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thông</a:t>
            </a:r>
            <a:r>
              <a:rPr lang="en-US" sz="2000" dirty="0">
                <a:effectLst/>
                <a:latin typeface="Times New Roman" panose="02020603050405020304" pitchFamily="18" charset="0"/>
                <a:ea typeface="SimSun" panose="02010600030101010101" pitchFamily="2" charset="-122"/>
              </a:rPr>
              <a:t> tin </a:t>
            </a:r>
            <a:r>
              <a:rPr lang="en-US" sz="2000" dirty="0" err="1">
                <a:effectLst/>
                <a:latin typeface="Times New Roman" panose="02020603050405020304" pitchFamily="18" charset="0"/>
                <a:ea typeface="SimSun" panose="02010600030101010101" pitchFamily="2" charset="-122"/>
              </a:rPr>
              <a:t>các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giếng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nằm</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trong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khu</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vực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ảnh</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hưởng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của</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bãi</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giếng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Xác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định</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mực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nước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động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mực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nước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tĩnh</a:t>
            </a:r>
            <a:r>
              <a:rPr lang="en-US" sz="2000" i="1" dirty="0">
                <a:effectLst/>
                <a:latin typeface="Times New Roman" panose="02020603050405020304" pitchFamily="18" charset="0"/>
                <a:ea typeface="SimSun" panose="02010600030101010101" pitchFamily="2" charset="-122"/>
              </a:rPr>
              <a:t> </a:t>
            </a:r>
            <a:r>
              <a:rPr lang="en-US" sz="2000" dirty="0">
                <a:effectLst/>
                <a:latin typeface="Times New Roman" panose="02020603050405020304" pitchFamily="18" charset="0"/>
                <a:ea typeface="SimSun" panose="02010600030101010101" pitchFamily="2" charset="-122"/>
              </a:rPr>
              <a:t>ở </a:t>
            </a:r>
            <a:r>
              <a:rPr lang="en-US" sz="2000" dirty="0" err="1">
                <a:effectLst/>
                <a:latin typeface="Times New Roman" panose="02020603050405020304" pitchFamily="18" charset="0"/>
                <a:ea typeface="SimSun" panose="02010600030101010101" pitchFamily="2" charset="-122"/>
              </a:rPr>
              <a:t>các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giếng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khai</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thác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thu</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thập</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tài</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liệu</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hút</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nước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thí</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nghiệm</a:t>
            </a:r>
            <a:endParaRPr lang="en-US" sz="2000" dirty="0">
              <a:effectLst/>
              <a:latin typeface="Times New Roman" panose="02020603050405020304" pitchFamily="18" charset="0"/>
              <a:ea typeface="SimSun" panose="02010600030101010101" pitchFamily="2" charset="-122"/>
            </a:endParaRPr>
          </a:p>
          <a:p>
            <a:pPr lvl="0" algn="just">
              <a:lnSpc>
                <a:spcPct val="150000"/>
              </a:lnSpc>
              <a:tabLst>
                <a:tab pos="180340" algn="l"/>
              </a:tabLs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thuỷ</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thuỷ</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giếng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giếng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lưu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mực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tabLst>
                <a:tab pos="180340" algn="l"/>
              </a:tabLs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toán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QCVN 09:2023/BTNMT;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1672018/NĐ-CP</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202121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089F90-97EA-D235-0D1D-AA073F9561BE}"/>
              </a:ext>
            </a:extLst>
          </p:cNvPr>
          <p:cNvSpPr>
            <a:spLocks noGrp="1"/>
          </p:cNvSpPr>
          <p:nvPr>
            <p:ph type="ctrTitle"/>
          </p:nvPr>
        </p:nvSpPr>
        <p:spPr/>
        <p:txBody>
          <a:bodyPr/>
          <a:lstStyle/>
          <a:p>
            <a:endParaRPr lang="en-GB"/>
          </a:p>
        </p:txBody>
      </p:sp>
      <p:sp>
        <p:nvSpPr>
          <p:cNvPr id="5" name="Hộp Văn bản 4">
            <a:extLst>
              <a:ext uri="{FF2B5EF4-FFF2-40B4-BE49-F238E27FC236}">
                <a16:creationId xmlns:a16="http://schemas.microsoft.com/office/drawing/2014/main" id="{ED629557-6976-0AB6-5893-97AA8B66C219}"/>
              </a:ext>
            </a:extLst>
          </p:cNvPr>
          <p:cNvSpPr txBox="1"/>
          <p:nvPr/>
        </p:nvSpPr>
        <p:spPr>
          <a:xfrm>
            <a:off x="-3581399" y="-11649709"/>
            <a:ext cx="13649130" cy="6588150"/>
          </a:xfrm>
          <a:prstGeom prst="rect">
            <a:avLst/>
          </a:prstGeom>
          <a:noFill/>
        </p:spPr>
        <p:txBody>
          <a:bodyPr wrap="square">
            <a:spAutoFit/>
          </a:bodyPr>
          <a:lstStyle/>
          <a:p>
            <a:pPr>
              <a:spcBef>
                <a:spcPts val="600"/>
              </a:spcBef>
              <a:spcAft>
                <a:spcPts val="600"/>
              </a:spcAft>
            </a:pPr>
            <a:r>
              <a:rPr lang="en-US" sz="1800" b="1" dirty="0">
                <a:effectLst/>
                <a:latin typeface="Times New Roman" panose="02020603050405020304" pitchFamily="18" charset="0"/>
                <a:ea typeface="SimSun" panose="02010600030101010101" pitchFamily="2" charset="-122"/>
              </a:rPr>
              <a:t>3</a:t>
            </a:r>
            <a:r>
              <a:rPr lang="vi-VN" sz="1800" b="1" dirty="0">
                <a:effectLst/>
                <a:latin typeface="Times New Roman" panose="02020603050405020304" pitchFamily="18" charset="0"/>
                <a:ea typeface="SimSun" panose="02010600030101010101" pitchFamily="2" charset="-122"/>
              </a:rPr>
              <a:t>. </a:t>
            </a:r>
            <a:r>
              <a:rPr lang="en-US" sz="1800" b="1" dirty="0" err="1">
                <a:effectLst/>
                <a:latin typeface="Times New Roman" panose="02020603050405020304" pitchFamily="18" charset="0"/>
                <a:ea typeface="SimSun" panose="02010600030101010101" pitchFamily="2" charset="-122"/>
              </a:rPr>
              <a:t>Kết</a:t>
            </a:r>
            <a:r>
              <a:rPr lang="en-US" sz="1800" b="1" dirty="0">
                <a:effectLst/>
                <a:latin typeface="Times New Roman" panose="02020603050405020304" pitchFamily="18" charset="0"/>
                <a:ea typeface="SimSun" panose="02010600030101010101" pitchFamily="2" charset="-122"/>
              </a:rPr>
              <a:t> </a:t>
            </a:r>
            <a:r>
              <a:rPr lang="en-US" sz="1800" b="1" dirty="0" err="1">
                <a:effectLst/>
                <a:latin typeface="Times New Roman" panose="02020603050405020304" pitchFamily="18" charset="0"/>
                <a:ea typeface="SimSun" panose="02010600030101010101" pitchFamily="2" charset="-122"/>
              </a:rPr>
              <a:t>quả</a:t>
            </a:r>
            <a:r>
              <a:rPr lang="en-US" sz="1800" b="1" dirty="0">
                <a:effectLst/>
                <a:latin typeface="Times New Roman" panose="02020603050405020304" pitchFamily="18" charset="0"/>
                <a:ea typeface="SimSun" panose="02010600030101010101" pitchFamily="2" charset="-122"/>
              </a:rPr>
              <a:t> </a:t>
            </a:r>
            <a:r>
              <a:rPr lang="en-US" sz="1800" b="1" dirty="0" err="1">
                <a:effectLst/>
                <a:latin typeface="Times New Roman" panose="02020603050405020304" pitchFamily="18" charset="0"/>
                <a:ea typeface="SimSun" panose="02010600030101010101" pitchFamily="2" charset="-122"/>
              </a:rPr>
              <a:t>và</a:t>
            </a:r>
            <a:r>
              <a:rPr lang="en-US" sz="1800" b="1" dirty="0">
                <a:effectLst/>
                <a:latin typeface="Times New Roman" panose="02020603050405020304" pitchFamily="18" charset="0"/>
                <a:ea typeface="SimSun" panose="02010600030101010101" pitchFamily="2" charset="-122"/>
              </a:rPr>
              <a:t> </a:t>
            </a:r>
            <a:r>
              <a:rPr lang="en-US" sz="1800" b="1" dirty="0" err="1">
                <a:effectLst/>
                <a:latin typeface="Times New Roman" panose="02020603050405020304" pitchFamily="18" charset="0"/>
                <a:ea typeface="SimSun" panose="02010600030101010101" pitchFamily="2" charset="-122"/>
              </a:rPr>
              <a:t>thảo</a:t>
            </a:r>
            <a:r>
              <a:rPr lang="en-US" sz="1800" b="1" dirty="0">
                <a:effectLst/>
                <a:latin typeface="Times New Roman" panose="02020603050405020304" pitchFamily="18" charset="0"/>
                <a:ea typeface="SimSun" panose="02010600030101010101" pitchFamily="2" charset="-122"/>
              </a:rPr>
              <a:t> </a:t>
            </a:r>
            <a:r>
              <a:rPr lang="en-US" sz="1800" b="1" dirty="0" err="1">
                <a:effectLst/>
                <a:latin typeface="Times New Roman" panose="02020603050405020304" pitchFamily="18" charset="0"/>
                <a:ea typeface="SimSun" panose="02010600030101010101" pitchFamily="2" charset="-122"/>
              </a:rPr>
              <a:t>luận</a:t>
            </a:r>
            <a:r>
              <a:rPr lang="en-US" sz="1800" b="1" dirty="0">
                <a:effectLst/>
                <a:latin typeface="Times New Roman" panose="02020603050405020304" pitchFamily="18" charset="0"/>
                <a:ea typeface="SimSun" panose="02010600030101010101" pitchFamily="2" charset="-122"/>
              </a:rPr>
              <a:t> </a:t>
            </a:r>
            <a:endParaRPr lang="en-GB" sz="1800" dirty="0">
              <a:effectLst/>
              <a:latin typeface="Times New Roman" panose="02020603050405020304" pitchFamily="18" charset="0"/>
              <a:ea typeface="SimSun" panose="02010600030101010101" pitchFamily="2" charset="-122"/>
            </a:endParaRPr>
          </a:p>
          <a:p>
            <a:pPr indent="144145" algn="just"/>
            <a:r>
              <a:rPr lang="en-US" sz="1800" dirty="0" err="1">
                <a:effectLst/>
                <a:latin typeface="Times New Roman" panose="02020603050405020304" pitchFamily="18" charset="0"/>
                <a:ea typeface="SimSun" panose="02010600030101010101" pitchFamily="2" charset="-122"/>
              </a:rPr>
              <a:t>Kết</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quả</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nghiên</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cứu</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tổng</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hợp</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cho</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thấy</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trong</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khu</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vực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có</a:t>
            </a:r>
            <a:r>
              <a:rPr lang="en-US" sz="1800" dirty="0">
                <a:effectLst/>
                <a:latin typeface="Times New Roman" panose="02020603050405020304" pitchFamily="18" charset="0"/>
                <a:ea typeface="SimSun" panose="02010600030101010101" pitchFamily="2" charset="-122"/>
              </a:rPr>
              <a:t> 3 </a:t>
            </a:r>
            <a:r>
              <a:rPr lang="en-US" sz="1800" dirty="0" err="1">
                <a:effectLst/>
                <a:latin typeface="Times New Roman" panose="02020603050405020304" pitchFamily="18" charset="0"/>
                <a:ea typeface="SimSun" panose="02010600030101010101" pitchFamily="2" charset="-122"/>
              </a:rPr>
              <a:t>thành</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tạo</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chứa</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nước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chính</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như</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mô</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tả</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dưới</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đây</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Tuy</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nhiên</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các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giếng</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khai</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thác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của</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trạm</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cấp</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nước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Dương</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Nội</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được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thiết</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kế</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khai</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thác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trong</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tầng</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chứa</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nước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Pleistocen</a:t>
            </a:r>
            <a:r>
              <a:rPr lang="en-US" sz="1800" dirty="0">
                <a:effectLst/>
                <a:latin typeface="Times New Roman" panose="02020603050405020304" pitchFamily="18" charset="0"/>
                <a:ea typeface="SimSun" panose="02010600030101010101" pitchFamily="2" charset="-122"/>
              </a:rPr>
              <a:t> (qp</a:t>
            </a:r>
            <a:r>
              <a:rPr lang="en-US" sz="1800" baseline="-25000" dirty="0">
                <a:effectLst/>
                <a:latin typeface="Times New Roman" panose="02020603050405020304" pitchFamily="18" charset="0"/>
                <a:ea typeface="SimSun" panose="02010600030101010101" pitchFamily="2" charset="-122"/>
              </a:rPr>
              <a:t>1</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Công</a:t>
            </a:r>
            <a:r>
              <a:rPr lang="en-US" sz="1800" dirty="0">
                <a:effectLst/>
                <a:latin typeface="Times New Roman" panose="02020603050405020304" pitchFamily="18" charset="0"/>
                <a:ea typeface="SimSun" panose="02010600030101010101" pitchFamily="2" charset="-122"/>
              </a:rPr>
              <a:t> ty </a:t>
            </a:r>
            <a:r>
              <a:rPr lang="en-GB" sz="1800" spc="-15" dirty="0">
                <a:effectLst/>
                <a:latin typeface="Times New Roman" panose="02020603050405020304" pitchFamily="18" charset="0"/>
                <a:ea typeface="Times New Roman" panose="02020603050405020304" pitchFamily="18" charset="0"/>
              </a:rPr>
              <a:t>TNHH MTV </a:t>
            </a:r>
            <a:r>
              <a:rPr lang="en-GB" sz="1800" spc="-15" dirty="0" err="1">
                <a:effectLst/>
                <a:latin typeface="Times New Roman" panose="02020603050405020304" pitchFamily="18" charset="0"/>
                <a:ea typeface="Times New Roman" panose="02020603050405020304" pitchFamily="18" charset="0"/>
              </a:rPr>
              <a:t>Nước</a:t>
            </a:r>
            <a:r>
              <a:rPr lang="en-GB" sz="1800" spc="-15" dirty="0">
                <a:effectLst/>
                <a:latin typeface="Times New Roman" panose="02020603050405020304" pitchFamily="18" charset="0"/>
                <a:ea typeface="Times New Roman" panose="02020603050405020304" pitchFamily="18" charset="0"/>
              </a:rPr>
              <a:t> </a:t>
            </a:r>
            <a:r>
              <a:rPr lang="en-GB" sz="1800" spc="-15" dirty="0" err="1">
                <a:effectLst/>
                <a:latin typeface="Times New Roman" panose="02020603050405020304" pitchFamily="18" charset="0"/>
                <a:ea typeface="Times New Roman" panose="02020603050405020304" pitchFamily="18" charset="0"/>
              </a:rPr>
              <a:t>sạch</a:t>
            </a:r>
            <a:r>
              <a:rPr lang="en-GB" sz="1800" spc="-15" dirty="0">
                <a:effectLst/>
                <a:latin typeface="Times New Roman" panose="02020603050405020304" pitchFamily="18" charset="0"/>
                <a:ea typeface="Times New Roman" panose="02020603050405020304" pitchFamily="18" charset="0"/>
              </a:rPr>
              <a:t> Hà </a:t>
            </a:r>
            <a:r>
              <a:rPr lang="en-GB" sz="1800" spc="-15" dirty="0" err="1">
                <a:effectLst/>
                <a:latin typeface="Times New Roman" panose="02020603050405020304" pitchFamily="18" charset="0"/>
                <a:ea typeface="Times New Roman" panose="02020603050405020304" pitchFamily="18" charset="0"/>
              </a:rPr>
              <a:t>Đông</a:t>
            </a:r>
            <a:r>
              <a:rPr lang="en-US" sz="1800" dirty="0">
                <a:effectLst/>
                <a:latin typeface="Times New Roman" panose="02020603050405020304" pitchFamily="18" charset="0"/>
                <a:ea typeface="SimSun" panose="02010600030101010101" pitchFamily="2" charset="-122"/>
              </a:rPr>
              <a:t>, 2015, 2019 </a:t>
            </a:r>
            <a:r>
              <a:rPr lang="en-US" sz="1800" dirty="0" err="1">
                <a:effectLst/>
                <a:latin typeface="Times New Roman" panose="02020603050405020304" pitchFamily="18" charset="0"/>
                <a:ea typeface="SimSun" panose="02010600030101010101" pitchFamily="2" charset="-122"/>
              </a:rPr>
              <a:t>và</a:t>
            </a:r>
            <a:r>
              <a:rPr lang="en-US" sz="1800" dirty="0">
                <a:effectLst/>
                <a:latin typeface="Times New Roman" panose="02020603050405020304" pitchFamily="18" charset="0"/>
                <a:ea typeface="SimSun" panose="02010600030101010101" pitchFamily="2" charset="-122"/>
              </a:rPr>
              <a:t> 2024). </a:t>
            </a:r>
            <a:r>
              <a:rPr lang="en-US" sz="1800" dirty="0" err="1">
                <a:effectLst/>
                <a:latin typeface="Times New Roman" panose="02020603050405020304" pitchFamily="18" charset="0"/>
                <a:ea typeface="SimSun" panose="02010600030101010101" pitchFamily="2" charset="-122"/>
              </a:rPr>
              <a:t>Các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giếng</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được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thiết</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kế</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và</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thi</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công</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đảm</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bảo</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yêu</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cầu</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kỹ</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thuật</a:t>
            </a:r>
            <a:r>
              <a:rPr lang="en-US" sz="1800" dirty="0">
                <a:effectLst/>
                <a:latin typeface="Times New Roman" panose="02020603050405020304" pitchFamily="18" charset="0"/>
                <a:ea typeface="SimSun" panose="02010600030101010101" pitchFamily="2" charset="-122"/>
              </a:rPr>
              <a:t>. </a:t>
            </a:r>
            <a:endParaRPr lang="en-GB" sz="1800" dirty="0">
              <a:effectLst/>
              <a:latin typeface="Times New Roman" panose="02020603050405020304" pitchFamily="18" charset="0"/>
              <a:ea typeface="SimSun" panose="02010600030101010101" pitchFamily="2" charset="-122"/>
            </a:endParaRPr>
          </a:p>
          <a:p>
            <a:pPr>
              <a:spcBef>
                <a:spcPts val="600"/>
              </a:spcBef>
              <a:spcAft>
                <a:spcPts val="600"/>
              </a:spcAft>
              <a:tabLst>
                <a:tab pos="180340" algn="l"/>
              </a:tabLst>
            </a:pPr>
            <a:r>
              <a:rPr lang="en-US" sz="1800" b="1" i="1" dirty="0">
                <a:effectLst/>
                <a:latin typeface="Times New Roman" panose="02020603050405020304" pitchFamily="18" charset="0"/>
                <a:ea typeface="SimSun" panose="02010600030101010101" pitchFamily="2" charset="-122"/>
              </a:rPr>
              <a:t>3.1. </a:t>
            </a:r>
            <a:r>
              <a:rPr lang="en-US" sz="1800" b="1" i="1" dirty="0" err="1">
                <a:effectLst/>
                <a:latin typeface="Times New Roman" panose="02020603050405020304" pitchFamily="18" charset="0"/>
                <a:ea typeface="SimSun" panose="02010600030101010101" pitchFamily="2" charset="-122"/>
              </a:rPr>
              <a:t>Tầng</a:t>
            </a:r>
            <a:r>
              <a:rPr lang="en-US" sz="1800" b="1" i="1" dirty="0">
                <a:effectLst/>
                <a:latin typeface="Times New Roman" panose="02020603050405020304" pitchFamily="18" charset="0"/>
                <a:ea typeface="SimSun" panose="02010600030101010101" pitchFamily="2" charset="-122"/>
              </a:rPr>
              <a:t> </a:t>
            </a:r>
            <a:r>
              <a:rPr lang="en-US" sz="1800" b="1" i="1" dirty="0" err="1">
                <a:effectLst/>
                <a:latin typeface="Times New Roman" panose="02020603050405020304" pitchFamily="18" charset="0"/>
                <a:ea typeface="SimSun" panose="02010600030101010101" pitchFamily="2" charset="-122"/>
              </a:rPr>
              <a:t>chứa</a:t>
            </a:r>
            <a:r>
              <a:rPr lang="en-US" sz="1800" b="1" i="1" dirty="0">
                <a:effectLst/>
                <a:latin typeface="Times New Roman" panose="02020603050405020304" pitchFamily="18" charset="0"/>
                <a:ea typeface="SimSun" panose="02010600030101010101" pitchFamily="2" charset="-122"/>
              </a:rPr>
              <a:t> </a:t>
            </a:r>
            <a:r>
              <a:rPr lang="en-US" sz="1800" b="1" i="1" dirty="0" err="1">
                <a:effectLst/>
                <a:latin typeface="Times New Roman" panose="02020603050405020304" pitchFamily="18" charset="0"/>
                <a:ea typeface="SimSun" panose="02010600030101010101" pitchFamily="2" charset="-122"/>
              </a:rPr>
              <a:t>nước</a:t>
            </a:r>
            <a:r>
              <a:rPr lang="en-US" sz="1800" b="1" i="1" dirty="0">
                <a:effectLst/>
                <a:latin typeface="Times New Roman" panose="02020603050405020304" pitchFamily="18" charset="0"/>
                <a:ea typeface="SimSun" panose="02010600030101010101" pitchFamily="2" charset="-122"/>
              </a:rPr>
              <a:t> </a:t>
            </a:r>
            <a:r>
              <a:rPr lang="en-US" sz="1800" b="1" i="1" dirty="0" err="1">
                <a:effectLst/>
                <a:latin typeface="Times New Roman" panose="02020603050405020304" pitchFamily="18" charset="0"/>
                <a:ea typeface="SimSun" panose="02010600030101010101" pitchFamily="2" charset="-122"/>
              </a:rPr>
              <a:t>lỗ</a:t>
            </a:r>
            <a:r>
              <a:rPr lang="en-US" sz="1800" b="1" i="1" dirty="0">
                <a:effectLst/>
                <a:latin typeface="Times New Roman" panose="02020603050405020304" pitchFamily="18" charset="0"/>
                <a:ea typeface="SimSun" panose="02010600030101010101" pitchFamily="2" charset="-122"/>
              </a:rPr>
              <a:t> </a:t>
            </a:r>
            <a:r>
              <a:rPr lang="en-US" sz="1800" b="1" i="1" dirty="0" err="1">
                <a:effectLst/>
                <a:latin typeface="Times New Roman" panose="02020603050405020304" pitchFamily="18" charset="0"/>
                <a:ea typeface="SimSun" panose="02010600030101010101" pitchFamily="2" charset="-122"/>
              </a:rPr>
              <a:t>hổng</a:t>
            </a:r>
            <a:r>
              <a:rPr lang="en-US" sz="1800" b="1" i="1" dirty="0">
                <a:effectLst/>
                <a:latin typeface="Times New Roman" panose="02020603050405020304" pitchFamily="18" charset="0"/>
                <a:ea typeface="SimSun" panose="02010600030101010101" pitchFamily="2" charset="-122"/>
              </a:rPr>
              <a:t> </a:t>
            </a:r>
            <a:r>
              <a:rPr lang="en-US" sz="1800" b="1" i="1" dirty="0" err="1">
                <a:effectLst/>
                <a:latin typeface="Times New Roman" panose="02020603050405020304" pitchFamily="18" charset="0"/>
                <a:ea typeface="SimSun" panose="02010600030101010101" pitchFamily="2" charset="-122"/>
              </a:rPr>
              <a:t>trong</a:t>
            </a:r>
            <a:r>
              <a:rPr lang="en-US" sz="1800" b="1" i="1" dirty="0">
                <a:effectLst/>
                <a:latin typeface="Times New Roman" panose="02020603050405020304" pitchFamily="18" charset="0"/>
                <a:ea typeface="SimSun" panose="02010600030101010101" pitchFamily="2" charset="-122"/>
              </a:rPr>
              <a:t> </a:t>
            </a:r>
            <a:r>
              <a:rPr lang="en-US" sz="1800" b="1" i="1" dirty="0" err="1">
                <a:effectLst/>
                <a:latin typeface="Times New Roman" panose="02020603050405020304" pitchFamily="18" charset="0"/>
                <a:ea typeface="SimSun" panose="02010600030101010101" pitchFamily="2" charset="-122"/>
              </a:rPr>
              <a:t>các</a:t>
            </a:r>
            <a:r>
              <a:rPr lang="en-US" sz="1800" b="1" i="1" dirty="0">
                <a:effectLst/>
                <a:latin typeface="Times New Roman" panose="02020603050405020304" pitchFamily="18" charset="0"/>
                <a:ea typeface="SimSun" panose="02010600030101010101" pitchFamily="2" charset="-122"/>
              </a:rPr>
              <a:t> </a:t>
            </a:r>
            <a:r>
              <a:rPr lang="en-US" sz="1800" b="1" i="1" dirty="0" err="1">
                <a:effectLst/>
                <a:latin typeface="Times New Roman" panose="02020603050405020304" pitchFamily="18" charset="0"/>
                <a:ea typeface="SimSun" panose="02010600030101010101" pitchFamily="2" charset="-122"/>
              </a:rPr>
              <a:t>trầm</a:t>
            </a:r>
            <a:r>
              <a:rPr lang="en-US" sz="1800" b="1" i="1" dirty="0">
                <a:effectLst/>
                <a:latin typeface="Times New Roman" panose="02020603050405020304" pitchFamily="18" charset="0"/>
                <a:ea typeface="SimSun" panose="02010600030101010101" pitchFamily="2" charset="-122"/>
              </a:rPr>
              <a:t> </a:t>
            </a:r>
            <a:r>
              <a:rPr lang="en-US" sz="1800" b="1" i="1" dirty="0" err="1">
                <a:effectLst/>
                <a:latin typeface="Times New Roman" panose="02020603050405020304" pitchFamily="18" charset="0"/>
                <a:ea typeface="SimSun" panose="02010600030101010101" pitchFamily="2" charset="-122"/>
              </a:rPr>
              <a:t>tích</a:t>
            </a:r>
            <a:r>
              <a:rPr lang="en-US" sz="1800" b="1" i="1" dirty="0">
                <a:effectLst/>
                <a:latin typeface="Times New Roman" panose="02020603050405020304" pitchFamily="18" charset="0"/>
                <a:ea typeface="SimSun" panose="02010600030101010101" pitchFamily="2" charset="-122"/>
              </a:rPr>
              <a:t> </a:t>
            </a:r>
            <a:r>
              <a:rPr lang="en-US" sz="1800" b="1" i="1" dirty="0" err="1">
                <a:effectLst/>
                <a:latin typeface="Times New Roman" panose="02020603050405020304" pitchFamily="18" charset="0"/>
                <a:ea typeface="SimSun" panose="02010600030101010101" pitchFamily="2" charset="-122"/>
              </a:rPr>
              <a:t>Holocen</a:t>
            </a:r>
            <a:r>
              <a:rPr lang="en-US" sz="1800" b="1" i="1" dirty="0">
                <a:effectLst/>
                <a:latin typeface="Times New Roman" panose="02020603050405020304" pitchFamily="18" charset="0"/>
                <a:ea typeface="SimSun" panose="02010600030101010101" pitchFamily="2" charset="-122"/>
              </a:rPr>
              <a:t> (</a:t>
            </a:r>
            <a:r>
              <a:rPr lang="en-US" sz="1800" b="1" i="1" dirty="0" err="1">
                <a:effectLst/>
                <a:latin typeface="Times New Roman" panose="02020603050405020304" pitchFamily="18" charset="0"/>
                <a:ea typeface="SimSun" panose="02010600030101010101" pitchFamily="2" charset="-122"/>
              </a:rPr>
              <a:t>qh</a:t>
            </a:r>
            <a:r>
              <a:rPr lang="en-US" sz="1800" b="1" i="1" dirty="0">
                <a:effectLst/>
                <a:latin typeface="Times New Roman" panose="02020603050405020304" pitchFamily="18" charset="0"/>
                <a:ea typeface="SimSun" panose="02010600030101010101" pitchFamily="2" charset="-122"/>
              </a:rPr>
              <a:t>)</a:t>
            </a:r>
            <a:endParaRPr lang="en-GB" sz="1800" dirty="0">
              <a:effectLst/>
              <a:latin typeface="Times New Roman" panose="02020603050405020304" pitchFamily="18" charset="0"/>
              <a:ea typeface="SimSun" panose="02010600030101010101" pitchFamily="2" charset="-122"/>
            </a:endParaRPr>
          </a:p>
          <a:p>
            <a:pPr indent="144145" algn="just"/>
            <a:r>
              <a:rPr lang="en-US" sz="1800" dirty="0" err="1">
                <a:effectLst/>
                <a:latin typeface="Times New Roman" panose="02020603050405020304" pitchFamily="18" charset="0"/>
                <a:ea typeface="SimSun" panose="02010600030101010101" pitchFamily="2" charset="-122"/>
              </a:rPr>
              <a:t>Tầng</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chứa</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nước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Holocen</a:t>
            </a:r>
            <a:r>
              <a:rPr lang="en-US" sz="1800" dirty="0">
                <a:effectLst/>
                <a:latin typeface="Times New Roman" panose="02020603050405020304" pitchFamily="18" charset="0"/>
                <a:ea typeface="SimSun" panose="02010600030101010101" pitchFamily="2" charset="-122"/>
              </a:rPr>
              <a:t> p</a:t>
            </a:r>
            <a:r>
              <a:rPr lang="vi-VN" sz="1800" dirty="0">
                <a:effectLst/>
                <a:latin typeface="Times New Roman" panose="02020603050405020304" pitchFamily="18" charset="0"/>
                <a:ea typeface="SimSun" panose="02010600030101010101" pitchFamily="2" charset="-122"/>
              </a:rPr>
              <a:t>hân bố rộng khắp</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trong</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phạm</a:t>
            </a:r>
            <a:r>
              <a:rPr lang="en-US" sz="1800" dirty="0">
                <a:effectLst/>
                <a:latin typeface="Times New Roman" panose="02020603050405020304" pitchFamily="18" charset="0"/>
                <a:ea typeface="SimSun" panose="02010600030101010101" pitchFamily="2" charset="-122"/>
              </a:rPr>
              <a:t> vi </a:t>
            </a:r>
            <a:r>
              <a:rPr lang="en-US" sz="1800" dirty="0" err="1">
                <a:effectLst/>
                <a:latin typeface="Times New Roman" panose="02020603050405020304" pitchFamily="18" charset="0"/>
                <a:ea typeface="SimSun" panose="02010600030101010101" pitchFamily="2" charset="-122"/>
              </a:rPr>
              <a:t>nghiên</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cứu</a:t>
            </a:r>
            <a:r>
              <a:rPr lang="vi-VN" sz="1800" dirty="0">
                <a:effectLst/>
                <a:latin typeface="Times New Roman" panose="02020603050405020304" pitchFamily="18" charset="0"/>
                <a:ea typeface="SimSun" panose="02010600030101010101" pitchFamily="2" charset="-122"/>
              </a:rPr>
              <a:t>.</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Đây</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là</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tầng</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chứa</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nước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nằm</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trên</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cùng</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từ</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tài</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liệu</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các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lỗ</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khoan</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cho</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thấy</a:t>
            </a:r>
            <a:r>
              <a:rPr lang="en-US" sz="1800" dirty="0">
                <a:effectLst/>
                <a:latin typeface="Times New Roman" panose="02020603050405020304" pitchFamily="18" charset="0"/>
                <a:ea typeface="SimSun" panose="02010600030101010101" pitchFamily="2" charset="-122"/>
              </a:rPr>
              <a:t>, c</a:t>
            </a:r>
            <a:r>
              <a:rPr lang="vi-VN" sz="1800" dirty="0" err="1">
                <a:effectLst/>
                <a:latin typeface="Times New Roman" panose="02020603050405020304" pitchFamily="18" charset="0"/>
                <a:ea typeface="SimSun" panose="02010600030101010101" pitchFamily="2" charset="-122"/>
              </a:rPr>
              <a:t>hiều</a:t>
            </a:r>
            <a:r>
              <a:rPr lang="vi-VN" sz="1800" dirty="0">
                <a:effectLst/>
                <a:latin typeface="Times New Roman" panose="02020603050405020304" pitchFamily="18" charset="0"/>
                <a:ea typeface="SimSun" panose="02010600030101010101" pitchFamily="2" charset="-122"/>
              </a:rPr>
              <a:t> sâu nóc tầng thay đổi từ 3÷18m, </a:t>
            </a:r>
            <a:r>
              <a:rPr lang="en-US" sz="1800" dirty="0" err="1">
                <a:effectLst/>
                <a:latin typeface="Times New Roman" panose="02020603050405020304" pitchFamily="18" charset="0"/>
                <a:ea typeface="SimSun" panose="02010600030101010101" pitchFamily="2" charset="-122"/>
              </a:rPr>
              <a:t>chiều</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sâu</a:t>
            </a:r>
            <a:r>
              <a:rPr lang="en-US" sz="1800" dirty="0">
                <a:effectLst/>
                <a:latin typeface="Times New Roman" panose="02020603050405020304" pitchFamily="18" charset="0"/>
                <a:ea typeface="SimSun" panose="02010600030101010101" pitchFamily="2" charset="-122"/>
              </a:rPr>
              <a:t> </a:t>
            </a:r>
            <a:r>
              <a:rPr lang="vi-VN" sz="1800" dirty="0">
                <a:effectLst/>
                <a:latin typeface="Times New Roman" panose="02020603050405020304" pitchFamily="18" charset="0"/>
                <a:ea typeface="SimSun" panose="02010600030101010101" pitchFamily="2" charset="-122"/>
              </a:rPr>
              <a:t>đáy tầng từ 14÷27 m; bề dày từ 6÷21 m, </a:t>
            </a:r>
            <a:r>
              <a:rPr lang="en-US" sz="1800" dirty="0" err="1">
                <a:effectLst/>
                <a:latin typeface="Times New Roman" panose="02020603050405020304" pitchFamily="18" charset="0"/>
                <a:ea typeface="SimSun" panose="02010600030101010101" pitchFamily="2" charset="-122"/>
              </a:rPr>
              <a:t>trung</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bình</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dày</a:t>
            </a:r>
            <a:r>
              <a:rPr lang="vi-VN" sz="1800" dirty="0">
                <a:effectLst/>
                <a:latin typeface="Times New Roman" panose="02020603050405020304" pitchFamily="18" charset="0"/>
                <a:ea typeface="SimSun" panose="02010600030101010101" pitchFamily="2" charset="-122"/>
              </a:rPr>
              <a:t> 15 m. Thành phần đất đá chủ yếu của tầng</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chứa</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nước</a:t>
            </a:r>
            <a:r>
              <a:rPr lang="vi-VN" sz="1800" dirty="0">
                <a:effectLst/>
                <a:latin typeface="Times New Roman" panose="02020603050405020304" pitchFamily="18" charset="0"/>
                <a:ea typeface="SimSun" panose="02010600030101010101" pitchFamily="2" charset="-122"/>
              </a:rPr>
              <a:t> </a:t>
            </a:r>
            <a:r>
              <a:rPr lang="vi-VN" sz="1800" dirty="0" err="1">
                <a:effectLst/>
                <a:latin typeface="Times New Roman" panose="02020603050405020304" pitchFamily="18" charset="0"/>
                <a:ea typeface="SimSun" panose="02010600030101010101" pitchFamily="2" charset="-122"/>
              </a:rPr>
              <a:t>qh</a:t>
            </a:r>
            <a:r>
              <a:rPr lang="vi-VN" sz="1800" dirty="0">
                <a:effectLst/>
                <a:latin typeface="Times New Roman" panose="02020603050405020304" pitchFamily="18" charset="0"/>
                <a:ea typeface="SimSun" panose="02010600030101010101" pitchFamily="2" charset="-122"/>
              </a:rPr>
              <a:t> là cát, cát pha sét. Nước chứa trong tầng là nước không áp (hệ số truyền mực nước a = 4.103 m</a:t>
            </a:r>
            <a:r>
              <a:rPr lang="vi-VN" sz="1800" baseline="30000" dirty="0">
                <a:effectLst/>
                <a:latin typeface="Times New Roman" panose="02020603050405020304" pitchFamily="18" charset="0"/>
                <a:ea typeface="SimSun" panose="02010600030101010101" pitchFamily="2" charset="-122"/>
              </a:rPr>
              <a:t>2</a:t>
            </a:r>
            <a:r>
              <a:rPr lang="vi-VN" sz="1800" dirty="0">
                <a:effectLst/>
                <a:latin typeface="Times New Roman" panose="02020603050405020304" pitchFamily="18" charset="0"/>
                <a:ea typeface="SimSun" panose="02010600030101010101" pitchFamily="2" charset="-122"/>
              </a:rPr>
              <a:t>/ngày). Chiều sâu mực nước của tầng ở trạng thái tự nhiên thay đổi từ 0,85÷3,15 m, độ dẫn nước </a:t>
            </a:r>
            <a:r>
              <a:rPr lang="vi-VN" sz="1800" dirty="0" err="1">
                <a:effectLst/>
                <a:latin typeface="Times New Roman" panose="02020603050405020304" pitchFamily="18" charset="0"/>
                <a:ea typeface="SimSun" panose="02010600030101010101" pitchFamily="2" charset="-122"/>
              </a:rPr>
              <a:t>Km</a:t>
            </a:r>
            <a:r>
              <a:rPr lang="vi-VN" sz="1800" dirty="0">
                <a:effectLst/>
                <a:latin typeface="Times New Roman" panose="02020603050405020304" pitchFamily="18" charset="0"/>
                <a:ea typeface="SimSun" panose="02010600030101010101" pitchFamily="2" charset="-122"/>
              </a:rPr>
              <a:t> = 206÷716 m</a:t>
            </a:r>
            <a:r>
              <a:rPr lang="vi-VN" sz="1800" baseline="30000" dirty="0">
                <a:effectLst/>
                <a:latin typeface="Times New Roman" panose="02020603050405020304" pitchFamily="18" charset="0"/>
                <a:ea typeface="SimSun" panose="02010600030101010101" pitchFamily="2" charset="-122"/>
              </a:rPr>
              <a:t>2</a:t>
            </a:r>
            <a:r>
              <a:rPr lang="vi-VN" sz="1800" dirty="0">
                <a:effectLst/>
                <a:latin typeface="Times New Roman" panose="02020603050405020304" pitchFamily="18" charset="0"/>
                <a:ea typeface="SimSun" panose="02010600030101010101" pitchFamily="2" charset="-122"/>
              </a:rPr>
              <a:t>/ngày. Lưu lượng lỗ khoan hút thí nghiệm Q = 2,08÷4,76 l/s, tỷ lưu lượng lỗ khoan đạt q = 0,96÷4,62 l/</a:t>
            </a:r>
            <a:r>
              <a:rPr lang="vi-VN" sz="1800" dirty="0" err="1">
                <a:effectLst/>
                <a:latin typeface="Times New Roman" panose="02020603050405020304" pitchFamily="18" charset="0"/>
                <a:ea typeface="SimSun" panose="02010600030101010101" pitchFamily="2" charset="-122"/>
              </a:rPr>
              <a:t>sm</a:t>
            </a:r>
            <a:r>
              <a:rPr lang="vi-VN" sz="1800" dirty="0">
                <a:effectLst/>
                <a:latin typeface="Times New Roman" panose="02020603050405020304" pitchFamily="18" charset="0"/>
                <a:ea typeface="SimSun" panose="02010600030101010101" pitchFamily="2" charset="-122"/>
              </a:rPr>
              <a:t>. Từ đó cho thấy tầng chứa nước </a:t>
            </a:r>
            <a:r>
              <a:rPr lang="vi-VN" sz="1800" dirty="0" err="1">
                <a:effectLst/>
                <a:latin typeface="Times New Roman" panose="02020603050405020304" pitchFamily="18" charset="0"/>
                <a:ea typeface="SimSun" panose="02010600030101010101" pitchFamily="2" charset="-122"/>
              </a:rPr>
              <a:t>qh</a:t>
            </a:r>
            <a:r>
              <a:rPr lang="vi-VN" sz="1800" dirty="0">
                <a:effectLst/>
                <a:latin typeface="Times New Roman" panose="02020603050405020304" pitchFamily="18" charset="0"/>
                <a:ea typeface="SimSun" panose="02010600030101010101" pitchFamily="2" charset="-122"/>
              </a:rPr>
              <a:t> có mức độ chứa nước từ trung bình đến giàu (</a:t>
            </a:r>
            <a:r>
              <a:rPr lang="vi-VN" sz="1800" dirty="0">
                <a:effectLst/>
                <a:latin typeface="Times New Roman" panose="02020603050405020304" pitchFamily="18" charset="0"/>
                <a:ea typeface="Times New Roman" panose="02020603050405020304" pitchFamily="18" charset="0"/>
              </a:rPr>
              <a:t>Liên đoàn Quy hoạch và Điều tra tài nguyên nước miền Bắc, 1981, 1993, 1999).</a:t>
            </a:r>
            <a:endParaRPr lang="en-GB" sz="1800" dirty="0">
              <a:effectLst/>
              <a:latin typeface="Times New Roman" panose="02020603050405020304" pitchFamily="18" charset="0"/>
              <a:ea typeface="SimSun" panose="02010600030101010101" pitchFamily="2" charset="-122"/>
            </a:endParaRPr>
          </a:p>
          <a:p>
            <a:pPr>
              <a:spcBef>
                <a:spcPts val="300"/>
              </a:spcBef>
              <a:spcAft>
                <a:spcPts val="300"/>
              </a:spcAft>
              <a:tabLst>
                <a:tab pos="180340" algn="l"/>
              </a:tabLst>
            </a:pPr>
            <a:r>
              <a:rPr lang="vi-VN" sz="1800" b="1" i="1" dirty="0">
                <a:effectLst/>
                <a:latin typeface="Times New Roman" panose="02020603050405020304" pitchFamily="18" charset="0"/>
                <a:ea typeface="SimSun" panose="02010600030101010101" pitchFamily="2" charset="-122"/>
              </a:rPr>
              <a:t>3.2. Tầng chứa nước lỗ hổng trong các trầm tích </a:t>
            </a:r>
            <a:r>
              <a:rPr lang="vi-VN" sz="1800" b="1" i="1" dirty="0" err="1">
                <a:effectLst/>
                <a:latin typeface="Times New Roman" panose="02020603050405020304" pitchFamily="18" charset="0"/>
                <a:ea typeface="SimSun" panose="02010600030101010101" pitchFamily="2" charset="-122"/>
              </a:rPr>
              <a:t>Pleistocen</a:t>
            </a:r>
            <a:r>
              <a:rPr lang="vi-VN" sz="1800" b="1" i="1" dirty="0">
                <a:effectLst/>
                <a:latin typeface="Times New Roman" panose="02020603050405020304" pitchFamily="18" charset="0"/>
                <a:ea typeface="SimSun" panose="02010600030101010101" pitchFamily="2" charset="-122"/>
              </a:rPr>
              <a:t> trên (qp</a:t>
            </a:r>
            <a:r>
              <a:rPr lang="vi-VN" sz="1800" b="1" i="1" baseline="-25000" dirty="0">
                <a:effectLst/>
                <a:latin typeface="Times New Roman" panose="02020603050405020304" pitchFamily="18" charset="0"/>
                <a:ea typeface="SimSun" panose="02010600030101010101" pitchFamily="2" charset="-122"/>
              </a:rPr>
              <a:t>2</a:t>
            </a:r>
            <a:r>
              <a:rPr lang="vi-VN" sz="1800" b="1" i="1" dirty="0">
                <a:effectLst/>
                <a:latin typeface="Times New Roman" panose="02020603050405020304" pitchFamily="18" charset="0"/>
                <a:ea typeface="SimSun" panose="02010600030101010101" pitchFamily="2" charset="-122"/>
              </a:rPr>
              <a:t>) </a:t>
            </a:r>
            <a:endParaRPr lang="en-GB" sz="1800" dirty="0">
              <a:effectLst/>
              <a:latin typeface="Times New Roman" panose="02020603050405020304" pitchFamily="18" charset="0"/>
              <a:ea typeface="SimSun" panose="02010600030101010101" pitchFamily="2" charset="-122"/>
            </a:endParaRPr>
          </a:p>
          <a:p>
            <a:pPr marL="457200" indent="144145" algn="just">
              <a:lnSpc>
                <a:spcPct val="150000"/>
              </a:lnSpc>
              <a:tabLst>
                <a:tab pos="180340" algn="l"/>
              </a:tabLs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Tầng chứa nước qp</a:t>
            </a:r>
            <a:r>
              <a:rPr lang="vi-VN"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phân bố rộng khắp vùng nghiên cứu. Từ tài liệu khoan cho thấy, chiều sâu nóc tầng thay đổi từ 10÷43 m, chiều sâu đáy tầng thay đổi từ 29,7÷50 m, chiều dày tầng thay đổi từ 4÷23,5 m, trung bình là 11,67 m. Cấu tạo nên tầng gồm các thành tạo là cát trung đến cát thô. Trong khu vực thăm dò, tầng chứa nước qp</a:t>
            </a:r>
            <a:r>
              <a:rPr lang="vi-VN"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mặc dù phân bố rộng khắp nhưng không liên tục. Chiều sâu nóc tầng qp</a:t>
            </a:r>
            <a:r>
              <a:rPr lang="vi-VN"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thay đổi 27÷35 m, chiều sâu đáy tầng 32÷43,5 m. Bề dày tầng thay đổi từ 5÷8,5 m, trung bình là 6,5 m. Kết quả quan trắc cho thấy biên độ dao động mực nước thay đổi từ 0,5÷2,57 m. Tầng chứa nước qp</a:t>
            </a:r>
            <a:r>
              <a:rPr lang="vi-VN"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có mức độ chứa nước từ trung bình đến giàu. Kết quả thí nghiệm cho kết quả tỉ lưu lượng q = 0,47÷5,80 l/</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sm</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hệ số dẫn nước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Km</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 112÷370 m</a:t>
            </a:r>
            <a:r>
              <a:rPr lang="vi-VN"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/ngày, hệ số thấm K = 4,6÷35,2 m/ngày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Liên đoàn Quy hoạch và Điều tra tài nguyên nước miền Bắc, 1981, 1993, 1999).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B843706E-D93E-FE1B-A515-125F2783FFB7}"/>
              </a:ext>
            </a:extLst>
          </p:cNvPr>
          <p:cNvSpPr txBox="1"/>
          <p:nvPr/>
        </p:nvSpPr>
        <p:spPr>
          <a:xfrm>
            <a:off x="201385" y="994856"/>
            <a:ext cx="8741229" cy="5863144"/>
          </a:xfrm>
          <a:prstGeom prst="rect">
            <a:avLst/>
          </a:prstGeom>
          <a:noFill/>
        </p:spPr>
        <p:txBody>
          <a:bodyPr wrap="square">
            <a:spAutoFit/>
          </a:bodyPr>
          <a:lstStyle/>
          <a:p>
            <a:pPr>
              <a:spcBef>
                <a:spcPts val="600"/>
              </a:spcBef>
              <a:spcAft>
                <a:spcPts val="600"/>
              </a:spcAft>
            </a:pPr>
            <a:r>
              <a:rPr lang="en-US" sz="2000" b="1" dirty="0">
                <a:effectLst/>
                <a:latin typeface="Times New Roman" panose="02020603050405020304" pitchFamily="18" charset="0"/>
                <a:ea typeface="SimSun" panose="02010600030101010101" pitchFamily="2" charset="-122"/>
              </a:rPr>
              <a:t>3</a:t>
            </a:r>
            <a:r>
              <a:rPr lang="vi-VN" sz="2000" b="1" dirty="0">
                <a:effectLst/>
                <a:latin typeface="Times New Roman" panose="02020603050405020304" pitchFamily="18" charset="0"/>
                <a:ea typeface="SimSun" panose="02010600030101010101" pitchFamily="2" charset="-122"/>
              </a:rPr>
              <a:t>. </a:t>
            </a:r>
            <a:r>
              <a:rPr lang="en-US" sz="2000" b="1" dirty="0" err="1">
                <a:effectLst/>
                <a:latin typeface="Times New Roman" panose="02020603050405020304" pitchFamily="18" charset="0"/>
                <a:ea typeface="SimSun" panose="02010600030101010101" pitchFamily="2" charset="-122"/>
              </a:rPr>
              <a:t>Kết</a:t>
            </a:r>
            <a:r>
              <a:rPr lang="en-US" sz="2000" b="1" dirty="0">
                <a:effectLst/>
                <a:latin typeface="Times New Roman" panose="02020603050405020304" pitchFamily="18" charset="0"/>
                <a:ea typeface="SimSun" panose="02010600030101010101" pitchFamily="2" charset="-122"/>
              </a:rPr>
              <a:t> </a:t>
            </a:r>
            <a:r>
              <a:rPr lang="en-US" sz="2000" b="1" dirty="0" err="1">
                <a:effectLst/>
                <a:latin typeface="Times New Roman" panose="02020603050405020304" pitchFamily="18" charset="0"/>
                <a:ea typeface="SimSun" panose="02010600030101010101" pitchFamily="2" charset="-122"/>
              </a:rPr>
              <a:t>quả</a:t>
            </a:r>
            <a:r>
              <a:rPr lang="en-US" sz="2000" b="1" dirty="0">
                <a:effectLst/>
                <a:latin typeface="Times New Roman" panose="02020603050405020304" pitchFamily="18" charset="0"/>
                <a:ea typeface="SimSun" panose="02010600030101010101" pitchFamily="2" charset="-122"/>
              </a:rPr>
              <a:t> </a:t>
            </a:r>
            <a:r>
              <a:rPr lang="en-US" sz="2000" b="1" dirty="0" err="1">
                <a:effectLst/>
                <a:latin typeface="Times New Roman" panose="02020603050405020304" pitchFamily="18" charset="0"/>
                <a:ea typeface="SimSun" panose="02010600030101010101" pitchFamily="2" charset="-122"/>
              </a:rPr>
              <a:t>và</a:t>
            </a:r>
            <a:r>
              <a:rPr lang="en-US" sz="2000" b="1" dirty="0">
                <a:effectLst/>
                <a:latin typeface="Times New Roman" panose="02020603050405020304" pitchFamily="18" charset="0"/>
                <a:ea typeface="SimSun" panose="02010600030101010101" pitchFamily="2" charset="-122"/>
              </a:rPr>
              <a:t> </a:t>
            </a:r>
            <a:r>
              <a:rPr lang="en-US" sz="2000" b="1" dirty="0" err="1">
                <a:effectLst/>
                <a:latin typeface="Times New Roman" panose="02020603050405020304" pitchFamily="18" charset="0"/>
                <a:ea typeface="SimSun" panose="02010600030101010101" pitchFamily="2" charset="-122"/>
              </a:rPr>
              <a:t>thảo</a:t>
            </a:r>
            <a:r>
              <a:rPr lang="en-US" sz="2000" b="1" dirty="0">
                <a:effectLst/>
                <a:latin typeface="Times New Roman" panose="02020603050405020304" pitchFamily="18" charset="0"/>
                <a:ea typeface="SimSun" panose="02010600030101010101" pitchFamily="2" charset="-122"/>
              </a:rPr>
              <a:t> </a:t>
            </a:r>
            <a:r>
              <a:rPr lang="en-US" sz="2000" b="1" dirty="0" err="1">
                <a:effectLst/>
                <a:latin typeface="Times New Roman" panose="02020603050405020304" pitchFamily="18" charset="0"/>
                <a:ea typeface="SimSun" panose="02010600030101010101" pitchFamily="2" charset="-122"/>
              </a:rPr>
              <a:t>luận</a:t>
            </a:r>
            <a:r>
              <a:rPr lang="en-US" sz="2000" b="1" dirty="0">
                <a:effectLst/>
                <a:latin typeface="Times New Roman" panose="02020603050405020304" pitchFamily="18" charset="0"/>
                <a:ea typeface="SimSun" panose="02010600030101010101" pitchFamily="2" charset="-122"/>
              </a:rPr>
              <a:t> </a:t>
            </a:r>
            <a:endParaRPr lang="en-GB" sz="2000" dirty="0">
              <a:effectLst/>
              <a:latin typeface="Times New Roman" panose="02020603050405020304" pitchFamily="18" charset="0"/>
              <a:ea typeface="SimSun" panose="02010600030101010101" pitchFamily="2" charset="-122"/>
            </a:endParaRPr>
          </a:p>
          <a:p>
            <a:pPr indent="144145" algn="just"/>
            <a:r>
              <a:rPr lang="en-US" sz="2000" dirty="0" err="1">
                <a:effectLst/>
                <a:latin typeface="Times New Roman" panose="02020603050405020304" pitchFamily="18" charset="0"/>
                <a:ea typeface="SimSun" panose="02010600030101010101" pitchFamily="2" charset="-122"/>
              </a:rPr>
              <a:t>Kết</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quả</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nghiên</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cứu</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tổng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hợp</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cho</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thấy</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trong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khu</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vực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có</a:t>
            </a:r>
            <a:r>
              <a:rPr lang="en-US" sz="2000" dirty="0">
                <a:effectLst/>
                <a:latin typeface="Times New Roman" panose="02020603050405020304" pitchFamily="18" charset="0"/>
                <a:ea typeface="SimSun" panose="02010600030101010101" pitchFamily="2" charset="-122"/>
              </a:rPr>
              <a:t> 3 </a:t>
            </a:r>
            <a:r>
              <a:rPr lang="en-US" sz="2000" dirty="0" err="1">
                <a:effectLst/>
                <a:latin typeface="Times New Roman" panose="02020603050405020304" pitchFamily="18" charset="0"/>
                <a:ea typeface="SimSun" panose="02010600030101010101" pitchFamily="2" charset="-122"/>
              </a:rPr>
              <a:t>thành</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tạo</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chứa</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nước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chính</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như</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mô</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tả</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dưới</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đây</a:t>
            </a:r>
            <a:r>
              <a:rPr lang="en-US" sz="2000" dirty="0">
                <a:effectLst/>
                <a:latin typeface="Times New Roman" panose="02020603050405020304" pitchFamily="18" charset="0"/>
                <a:ea typeface="SimSun" panose="02010600030101010101" pitchFamily="2" charset="-122"/>
              </a:rPr>
              <a:t>. </a:t>
            </a:r>
          </a:p>
          <a:p>
            <a:pPr indent="144145" algn="just"/>
            <a:r>
              <a:rPr lang="en-US" sz="2000" dirty="0" err="1">
                <a:effectLst/>
                <a:latin typeface="Times New Roman" panose="02020603050405020304" pitchFamily="18" charset="0"/>
                <a:ea typeface="SimSun" panose="02010600030101010101" pitchFamily="2" charset="-122"/>
              </a:rPr>
              <a:t>Tuy</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nhiên</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các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giếng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khai</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thác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của</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trạm</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cấp</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nước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Dương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Nội</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được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thiết</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kế</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khai</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thác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trong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tầng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chứa</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nước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Pleistocen</a:t>
            </a:r>
            <a:r>
              <a:rPr lang="en-US" sz="2000" dirty="0">
                <a:effectLst/>
                <a:latin typeface="Times New Roman" panose="02020603050405020304" pitchFamily="18" charset="0"/>
                <a:ea typeface="SimSun" panose="02010600030101010101" pitchFamily="2" charset="-122"/>
              </a:rPr>
              <a:t> (qp</a:t>
            </a:r>
            <a:r>
              <a:rPr lang="en-US" sz="2000" baseline="-25000" dirty="0">
                <a:effectLst/>
                <a:latin typeface="Times New Roman" panose="02020603050405020304" pitchFamily="18" charset="0"/>
                <a:ea typeface="SimSun" panose="02010600030101010101" pitchFamily="2" charset="-122"/>
              </a:rPr>
              <a:t>1</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Công</a:t>
            </a:r>
            <a:r>
              <a:rPr lang="en-US" sz="2000" dirty="0">
                <a:effectLst/>
                <a:latin typeface="Times New Roman" panose="02020603050405020304" pitchFamily="18" charset="0"/>
                <a:ea typeface="SimSun" panose="02010600030101010101" pitchFamily="2" charset="-122"/>
              </a:rPr>
              <a:t> ty </a:t>
            </a:r>
            <a:r>
              <a:rPr lang="en-GB" sz="2000" spc="-15" dirty="0">
                <a:effectLst/>
                <a:latin typeface="Times New Roman" panose="02020603050405020304" pitchFamily="18" charset="0"/>
                <a:ea typeface="Times New Roman" panose="02020603050405020304" pitchFamily="18" charset="0"/>
              </a:rPr>
              <a:t>TNHH MTV </a:t>
            </a:r>
            <a:r>
              <a:rPr lang="en-GB" sz="2000" spc="-15" dirty="0" err="1">
                <a:effectLst/>
                <a:latin typeface="Times New Roman" panose="02020603050405020304" pitchFamily="18" charset="0"/>
                <a:ea typeface="Times New Roman" panose="02020603050405020304" pitchFamily="18" charset="0"/>
              </a:rPr>
              <a:t>Nước</a:t>
            </a:r>
            <a:r>
              <a:rPr lang="en-GB" sz="2000" spc="-15" dirty="0">
                <a:effectLst/>
                <a:latin typeface="Times New Roman" panose="02020603050405020304" pitchFamily="18" charset="0"/>
                <a:ea typeface="Times New Roman" panose="02020603050405020304" pitchFamily="18" charset="0"/>
              </a:rPr>
              <a:t> </a:t>
            </a:r>
            <a:r>
              <a:rPr lang="en-GB" sz="2000" spc="-15" dirty="0" err="1">
                <a:effectLst/>
                <a:latin typeface="Times New Roman" panose="02020603050405020304" pitchFamily="18" charset="0"/>
                <a:ea typeface="Times New Roman" panose="02020603050405020304" pitchFamily="18" charset="0"/>
              </a:rPr>
              <a:t>sạch</a:t>
            </a:r>
            <a:r>
              <a:rPr lang="en-GB" sz="2000" spc="-15" dirty="0">
                <a:effectLst/>
                <a:latin typeface="Times New Roman" panose="02020603050405020304" pitchFamily="18" charset="0"/>
                <a:ea typeface="Times New Roman" panose="02020603050405020304" pitchFamily="18" charset="0"/>
              </a:rPr>
              <a:t> Hà </a:t>
            </a:r>
            <a:r>
              <a:rPr lang="en-GB" sz="2000" spc="-15" dirty="0" err="1">
                <a:effectLst/>
                <a:latin typeface="Times New Roman" panose="02020603050405020304" pitchFamily="18" charset="0"/>
                <a:ea typeface="Times New Roman" panose="02020603050405020304" pitchFamily="18" charset="0"/>
              </a:rPr>
              <a:t>Đông</a:t>
            </a:r>
            <a:r>
              <a:rPr lang="en-US" sz="2000" dirty="0">
                <a:effectLst/>
                <a:latin typeface="Times New Roman" panose="02020603050405020304" pitchFamily="18" charset="0"/>
                <a:ea typeface="SimSun" panose="02010600030101010101" pitchFamily="2" charset="-122"/>
              </a:rPr>
              <a:t>, 2015, 2019 </a:t>
            </a:r>
            <a:r>
              <a:rPr lang="en-US" sz="2000" dirty="0" err="1">
                <a:effectLst/>
                <a:latin typeface="Times New Roman" panose="02020603050405020304" pitchFamily="18" charset="0"/>
                <a:ea typeface="SimSun" panose="02010600030101010101" pitchFamily="2" charset="-122"/>
              </a:rPr>
              <a:t>và</a:t>
            </a:r>
            <a:r>
              <a:rPr lang="en-US" sz="2000" dirty="0">
                <a:effectLst/>
                <a:latin typeface="Times New Roman" panose="02020603050405020304" pitchFamily="18" charset="0"/>
                <a:ea typeface="SimSun" panose="02010600030101010101" pitchFamily="2" charset="-122"/>
              </a:rPr>
              <a:t> 2024). </a:t>
            </a:r>
            <a:r>
              <a:rPr lang="en-US" sz="2000" dirty="0" err="1">
                <a:effectLst/>
                <a:latin typeface="Times New Roman" panose="02020603050405020304" pitchFamily="18" charset="0"/>
                <a:ea typeface="SimSun" panose="02010600030101010101" pitchFamily="2" charset="-122"/>
              </a:rPr>
              <a:t>Các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giếng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được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thiết</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kế</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và</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thi</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công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đảm</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bảo</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yêu</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cầu</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kỹ</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thuật</a:t>
            </a:r>
            <a:r>
              <a:rPr lang="en-US" sz="2000" dirty="0">
                <a:effectLst/>
                <a:latin typeface="Times New Roman" panose="02020603050405020304" pitchFamily="18" charset="0"/>
                <a:ea typeface="SimSun" panose="02010600030101010101" pitchFamily="2" charset="-122"/>
              </a:rPr>
              <a:t>. </a:t>
            </a:r>
            <a:endParaRPr lang="en-GB" sz="2000" dirty="0">
              <a:effectLst/>
              <a:latin typeface="Times New Roman" panose="02020603050405020304" pitchFamily="18" charset="0"/>
              <a:ea typeface="SimSun" panose="02010600030101010101" pitchFamily="2" charset="-122"/>
            </a:endParaRPr>
          </a:p>
          <a:p>
            <a:pPr>
              <a:spcBef>
                <a:spcPts val="600"/>
              </a:spcBef>
              <a:spcAft>
                <a:spcPts val="600"/>
              </a:spcAft>
              <a:tabLst>
                <a:tab pos="180340" algn="l"/>
              </a:tabLst>
            </a:pPr>
            <a:r>
              <a:rPr lang="en-US" sz="2000" b="1" i="1" dirty="0">
                <a:effectLst/>
                <a:latin typeface="Times New Roman" panose="02020603050405020304" pitchFamily="18" charset="0"/>
                <a:ea typeface="SimSun" panose="02010600030101010101" pitchFamily="2" charset="-122"/>
              </a:rPr>
              <a:t>3.1. </a:t>
            </a:r>
            <a:r>
              <a:rPr lang="en-US" sz="2000" b="1" i="1" dirty="0" err="1">
                <a:effectLst/>
                <a:latin typeface="Times New Roman" panose="02020603050405020304" pitchFamily="18" charset="0"/>
                <a:ea typeface="SimSun" panose="02010600030101010101" pitchFamily="2" charset="-122"/>
              </a:rPr>
              <a:t>Tầng</a:t>
            </a:r>
            <a:r>
              <a:rPr lang="en-US" sz="2000" b="1" i="1" dirty="0">
                <a:effectLst/>
                <a:latin typeface="Times New Roman" panose="02020603050405020304" pitchFamily="18" charset="0"/>
                <a:ea typeface="SimSun" panose="02010600030101010101" pitchFamily="2" charset="-122"/>
              </a:rPr>
              <a:t> </a:t>
            </a:r>
            <a:r>
              <a:rPr lang="en-US" sz="2000" b="1" i="1" dirty="0" err="1">
                <a:effectLst/>
                <a:latin typeface="Times New Roman" panose="02020603050405020304" pitchFamily="18" charset="0"/>
                <a:ea typeface="SimSun" panose="02010600030101010101" pitchFamily="2" charset="-122"/>
              </a:rPr>
              <a:t>chứa</a:t>
            </a:r>
            <a:r>
              <a:rPr lang="en-US" sz="2000" b="1" i="1" dirty="0">
                <a:effectLst/>
                <a:latin typeface="Times New Roman" panose="02020603050405020304" pitchFamily="18" charset="0"/>
                <a:ea typeface="SimSun" panose="02010600030101010101" pitchFamily="2" charset="-122"/>
              </a:rPr>
              <a:t> </a:t>
            </a:r>
            <a:r>
              <a:rPr lang="en-US" sz="2000" b="1" i="1" dirty="0" err="1">
                <a:effectLst/>
                <a:latin typeface="Times New Roman" panose="02020603050405020304" pitchFamily="18" charset="0"/>
                <a:ea typeface="SimSun" panose="02010600030101010101" pitchFamily="2" charset="-122"/>
              </a:rPr>
              <a:t>nước</a:t>
            </a:r>
            <a:r>
              <a:rPr lang="en-US" sz="2000" b="1" i="1" dirty="0">
                <a:effectLst/>
                <a:latin typeface="Times New Roman" panose="02020603050405020304" pitchFamily="18" charset="0"/>
                <a:ea typeface="SimSun" panose="02010600030101010101" pitchFamily="2" charset="-122"/>
              </a:rPr>
              <a:t> </a:t>
            </a:r>
            <a:r>
              <a:rPr lang="en-US" sz="2000" b="1" i="1" dirty="0" err="1">
                <a:effectLst/>
                <a:latin typeface="Times New Roman" panose="02020603050405020304" pitchFamily="18" charset="0"/>
                <a:ea typeface="SimSun" panose="02010600030101010101" pitchFamily="2" charset="-122"/>
              </a:rPr>
              <a:t>lỗ</a:t>
            </a:r>
            <a:r>
              <a:rPr lang="en-US" sz="2000" b="1" i="1" dirty="0">
                <a:effectLst/>
                <a:latin typeface="Times New Roman" panose="02020603050405020304" pitchFamily="18" charset="0"/>
                <a:ea typeface="SimSun" panose="02010600030101010101" pitchFamily="2" charset="-122"/>
              </a:rPr>
              <a:t> </a:t>
            </a:r>
            <a:r>
              <a:rPr lang="en-US" sz="2000" b="1" i="1" dirty="0" err="1">
                <a:effectLst/>
                <a:latin typeface="Times New Roman" panose="02020603050405020304" pitchFamily="18" charset="0"/>
                <a:ea typeface="SimSun" panose="02010600030101010101" pitchFamily="2" charset="-122"/>
              </a:rPr>
              <a:t>hổng</a:t>
            </a:r>
            <a:r>
              <a:rPr lang="en-US" sz="2000" b="1" i="1" dirty="0">
                <a:effectLst/>
                <a:latin typeface="Times New Roman" panose="02020603050405020304" pitchFamily="18" charset="0"/>
                <a:ea typeface="SimSun" panose="02010600030101010101" pitchFamily="2" charset="-122"/>
              </a:rPr>
              <a:t> </a:t>
            </a:r>
            <a:r>
              <a:rPr lang="en-US" sz="2000" b="1" i="1" dirty="0" err="1">
                <a:effectLst/>
                <a:latin typeface="Times New Roman" panose="02020603050405020304" pitchFamily="18" charset="0"/>
                <a:ea typeface="SimSun" panose="02010600030101010101" pitchFamily="2" charset="-122"/>
              </a:rPr>
              <a:t>trong</a:t>
            </a:r>
            <a:r>
              <a:rPr lang="en-US" sz="2000" b="1" i="1" dirty="0">
                <a:effectLst/>
                <a:latin typeface="Times New Roman" panose="02020603050405020304" pitchFamily="18" charset="0"/>
                <a:ea typeface="SimSun" panose="02010600030101010101" pitchFamily="2" charset="-122"/>
              </a:rPr>
              <a:t> </a:t>
            </a:r>
            <a:r>
              <a:rPr lang="en-US" sz="2000" b="1" i="1" dirty="0" err="1">
                <a:effectLst/>
                <a:latin typeface="Times New Roman" panose="02020603050405020304" pitchFamily="18" charset="0"/>
                <a:ea typeface="SimSun" panose="02010600030101010101" pitchFamily="2" charset="-122"/>
              </a:rPr>
              <a:t>các</a:t>
            </a:r>
            <a:r>
              <a:rPr lang="en-US" sz="2000" b="1" i="1" dirty="0">
                <a:effectLst/>
                <a:latin typeface="Times New Roman" panose="02020603050405020304" pitchFamily="18" charset="0"/>
                <a:ea typeface="SimSun" panose="02010600030101010101" pitchFamily="2" charset="-122"/>
              </a:rPr>
              <a:t> </a:t>
            </a:r>
            <a:r>
              <a:rPr lang="en-US" sz="2000" b="1" i="1" dirty="0" err="1">
                <a:effectLst/>
                <a:latin typeface="Times New Roman" panose="02020603050405020304" pitchFamily="18" charset="0"/>
                <a:ea typeface="SimSun" panose="02010600030101010101" pitchFamily="2" charset="-122"/>
              </a:rPr>
              <a:t>trầm</a:t>
            </a:r>
            <a:r>
              <a:rPr lang="en-US" sz="2000" b="1" i="1" dirty="0">
                <a:effectLst/>
                <a:latin typeface="Times New Roman" panose="02020603050405020304" pitchFamily="18" charset="0"/>
                <a:ea typeface="SimSun" panose="02010600030101010101" pitchFamily="2" charset="-122"/>
              </a:rPr>
              <a:t> </a:t>
            </a:r>
            <a:r>
              <a:rPr lang="en-US" sz="2000" b="1" i="1" dirty="0" err="1">
                <a:effectLst/>
                <a:latin typeface="Times New Roman" panose="02020603050405020304" pitchFamily="18" charset="0"/>
                <a:ea typeface="SimSun" panose="02010600030101010101" pitchFamily="2" charset="-122"/>
              </a:rPr>
              <a:t>tích</a:t>
            </a:r>
            <a:r>
              <a:rPr lang="en-US" sz="2000" b="1" i="1" dirty="0">
                <a:effectLst/>
                <a:latin typeface="Times New Roman" panose="02020603050405020304" pitchFamily="18" charset="0"/>
                <a:ea typeface="SimSun" panose="02010600030101010101" pitchFamily="2" charset="-122"/>
              </a:rPr>
              <a:t> </a:t>
            </a:r>
            <a:r>
              <a:rPr lang="en-US" sz="2000" b="1" i="1" dirty="0" err="1">
                <a:effectLst/>
                <a:latin typeface="Times New Roman" panose="02020603050405020304" pitchFamily="18" charset="0"/>
                <a:ea typeface="SimSun" panose="02010600030101010101" pitchFamily="2" charset="-122"/>
              </a:rPr>
              <a:t>Holocen</a:t>
            </a:r>
            <a:r>
              <a:rPr lang="en-US" sz="2000" b="1" i="1" dirty="0">
                <a:effectLst/>
                <a:latin typeface="Times New Roman" panose="02020603050405020304" pitchFamily="18" charset="0"/>
                <a:ea typeface="SimSun" panose="02010600030101010101" pitchFamily="2" charset="-122"/>
              </a:rPr>
              <a:t> (</a:t>
            </a:r>
            <a:r>
              <a:rPr lang="en-US" sz="2000" b="1" i="1" dirty="0" err="1">
                <a:effectLst/>
                <a:latin typeface="Times New Roman" panose="02020603050405020304" pitchFamily="18" charset="0"/>
                <a:ea typeface="SimSun" panose="02010600030101010101" pitchFamily="2" charset="-122"/>
              </a:rPr>
              <a:t>qh</a:t>
            </a:r>
            <a:r>
              <a:rPr lang="en-US" sz="2000" b="1" i="1" dirty="0">
                <a:effectLst/>
                <a:latin typeface="Times New Roman" panose="02020603050405020304" pitchFamily="18" charset="0"/>
                <a:ea typeface="SimSun" panose="02010600030101010101" pitchFamily="2" charset="-122"/>
              </a:rPr>
              <a:t>)</a:t>
            </a:r>
            <a:endParaRPr lang="en-GB" sz="2000" dirty="0">
              <a:effectLst/>
              <a:latin typeface="Times New Roman" panose="02020603050405020304" pitchFamily="18" charset="0"/>
              <a:ea typeface="SimSun" panose="02010600030101010101" pitchFamily="2" charset="-122"/>
            </a:endParaRPr>
          </a:p>
          <a:p>
            <a:pPr indent="144145" algn="just"/>
            <a:r>
              <a:rPr lang="en-US" sz="2000" dirty="0" err="1">
                <a:effectLst/>
                <a:latin typeface="Times New Roman" panose="02020603050405020304" pitchFamily="18" charset="0"/>
                <a:ea typeface="SimSun" panose="02010600030101010101" pitchFamily="2" charset="-122"/>
              </a:rPr>
              <a:t>Tầng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chứa</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nước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Holocen</a:t>
            </a:r>
            <a:r>
              <a:rPr lang="en-US" sz="2000" dirty="0">
                <a:effectLst/>
                <a:latin typeface="Times New Roman" panose="02020603050405020304" pitchFamily="18" charset="0"/>
                <a:ea typeface="SimSun" panose="02010600030101010101" pitchFamily="2" charset="-122"/>
              </a:rPr>
              <a:t> p</a:t>
            </a:r>
            <a:r>
              <a:rPr lang="vi-VN" sz="2000" dirty="0">
                <a:effectLst/>
                <a:latin typeface="Times New Roman" panose="02020603050405020304" pitchFamily="18" charset="0"/>
                <a:ea typeface="SimSun" panose="02010600030101010101" pitchFamily="2" charset="-122"/>
              </a:rPr>
              <a:t>hân bố rộng khắp</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trong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phạm</a:t>
            </a:r>
            <a:r>
              <a:rPr lang="en-US" sz="2000" dirty="0">
                <a:effectLst/>
                <a:latin typeface="Times New Roman" panose="02020603050405020304" pitchFamily="18" charset="0"/>
                <a:ea typeface="SimSun" panose="02010600030101010101" pitchFamily="2" charset="-122"/>
              </a:rPr>
              <a:t> vi </a:t>
            </a:r>
            <a:r>
              <a:rPr lang="en-US" sz="2000" dirty="0" err="1">
                <a:effectLst/>
                <a:latin typeface="Times New Roman" panose="02020603050405020304" pitchFamily="18" charset="0"/>
                <a:ea typeface="SimSun" panose="02010600030101010101" pitchFamily="2" charset="-122"/>
              </a:rPr>
              <a:t>nghiên</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cứu</a:t>
            </a:r>
            <a:r>
              <a:rPr lang="vi-VN" sz="2000" dirty="0">
                <a:effectLst/>
                <a:latin typeface="Times New Roman" panose="02020603050405020304" pitchFamily="18" charset="0"/>
                <a:ea typeface="SimSun" panose="02010600030101010101" pitchFamily="2" charset="-122"/>
              </a:rPr>
              <a:t>.</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Đây</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là</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tầng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chứa</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nước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nằm</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trên</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cùng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từ</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tài</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liệu</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các</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lỗ</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khoan</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cho</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thấy</a:t>
            </a:r>
            <a:r>
              <a:rPr lang="en-US" sz="2000" dirty="0">
                <a:effectLst/>
                <a:latin typeface="Times New Roman" panose="02020603050405020304" pitchFamily="18" charset="0"/>
                <a:ea typeface="SimSun" panose="02010600030101010101" pitchFamily="2" charset="-122"/>
              </a:rPr>
              <a:t>, c</a:t>
            </a:r>
            <a:r>
              <a:rPr lang="vi-VN" sz="2000" dirty="0" err="1">
                <a:effectLst/>
                <a:latin typeface="Times New Roman" panose="02020603050405020304" pitchFamily="18" charset="0"/>
                <a:ea typeface="SimSun" panose="02010600030101010101" pitchFamily="2" charset="-122"/>
              </a:rPr>
              <a:t>hiều</a:t>
            </a:r>
            <a:r>
              <a:rPr lang="vi-VN" sz="2000" dirty="0">
                <a:effectLst/>
                <a:latin typeface="Times New Roman" panose="02020603050405020304" pitchFamily="18" charset="0"/>
                <a:ea typeface="SimSun" panose="02010600030101010101" pitchFamily="2" charset="-122"/>
              </a:rPr>
              <a:t> sâu nóc tầng thay đổi từ 3÷18m, </a:t>
            </a:r>
            <a:r>
              <a:rPr lang="en-US" sz="2000" dirty="0" err="1">
                <a:effectLst/>
                <a:latin typeface="Times New Roman" panose="02020603050405020304" pitchFamily="18" charset="0"/>
                <a:ea typeface="SimSun" panose="02010600030101010101" pitchFamily="2" charset="-122"/>
              </a:rPr>
              <a:t>chiều</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sâu</a:t>
            </a:r>
            <a:r>
              <a:rPr lang="en-US" sz="2000" dirty="0">
                <a:effectLst/>
                <a:latin typeface="Times New Roman" panose="02020603050405020304" pitchFamily="18" charset="0"/>
                <a:ea typeface="SimSun" panose="02010600030101010101" pitchFamily="2" charset="-122"/>
              </a:rPr>
              <a:t> </a:t>
            </a:r>
            <a:r>
              <a:rPr lang="vi-VN" sz="2000" dirty="0">
                <a:effectLst/>
                <a:latin typeface="Times New Roman" panose="02020603050405020304" pitchFamily="18" charset="0"/>
                <a:ea typeface="SimSun" panose="02010600030101010101" pitchFamily="2" charset="-122"/>
              </a:rPr>
              <a:t>đáy tầng từ 14÷27 m; bề dày từ 6÷21 m, </a:t>
            </a:r>
            <a:r>
              <a:rPr lang="en-US" sz="2000" dirty="0" err="1">
                <a:effectLst/>
                <a:latin typeface="Times New Roman" panose="02020603050405020304" pitchFamily="18" charset="0"/>
                <a:ea typeface="SimSun" panose="02010600030101010101" pitchFamily="2" charset="-122"/>
              </a:rPr>
              <a:t>trung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bình</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dày</a:t>
            </a:r>
            <a:r>
              <a:rPr lang="vi-VN" sz="2000" dirty="0">
                <a:effectLst/>
                <a:latin typeface="Times New Roman" panose="02020603050405020304" pitchFamily="18" charset="0"/>
                <a:ea typeface="SimSun" panose="02010600030101010101" pitchFamily="2" charset="-122"/>
              </a:rPr>
              <a:t> 15 m. Thành phần đất đá chủ yếu của tầng</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chứa</a:t>
            </a: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nước</a:t>
            </a:r>
            <a:r>
              <a:rPr lang="vi-VN" sz="2000" dirty="0">
                <a:effectLst/>
                <a:latin typeface="Times New Roman" panose="02020603050405020304" pitchFamily="18" charset="0"/>
                <a:ea typeface="SimSun" panose="02010600030101010101" pitchFamily="2" charset="-122"/>
              </a:rPr>
              <a:t> </a:t>
            </a:r>
            <a:r>
              <a:rPr lang="vi-VN" sz="2000" dirty="0" err="1">
                <a:effectLst/>
                <a:latin typeface="Times New Roman" panose="02020603050405020304" pitchFamily="18" charset="0"/>
                <a:ea typeface="SimSun" panose="02010600030101010101" pitchFamily="2" charset="-122"/>
              </a:rPr>
              <a:t>qh</a:t>
            </a:r>
            <a:r>
              <a:rPr lang="vi-VN" sz="2000" dirty="0">
                <a:effectLst/>
                <a:latin typeface="Times New Roman" panose="02020603050405020304" pitchFamily="18" charset="0"/>
                <a:ea typeface="SimSun" panose="02010600030101010101" pitchFamily="2" charset="-122"/>
              </a:rPr>
              <a:t> là cát, cát pha sét. Nước chứa trong tầng là nước không áp (hệ số truyền mực nước a = 4.103 m</a:t>
            </a:r>
            <a:r>
              <a:rPr lang="vi-VN" sz="2000" baseline="30000" dirty="0">
                <a:effectLst/>
                <a:latin typeface="Times New Roman" panose="02020603050405020304" pitchFamily="18" charset="0"/>
                <a:ea typeface="SimSun" panose="02010600030101010101" pitchFamily="2" charset="-122"/>
              </a:rPr>
              <a:t>2</a:t>
            </a:r>
            <a:r>
              <a:rPr lang="vi-VN" sz="2000" dirty="0">
                <a:effectLst/>
                <a:latin typeface="Times New Roman" panose="02020603050405020304" pitchFamily="18" charset="0"/>
                <a:ea typeface="SimSun" panose="02010600030101010101" pitchFamily="2" charset="-122"/>
              </a:rPr>
              <a:t>/ngày). Chiều sâu mực nước của tầng ở trạng thái tự nhiên thay đổi từ 0,85÷3,15 m, độ dẫn nước </a:t>
            </a:r>
            <a:r>
              <a:rPr lang="vi-VN" sz="2000" dirty="0" err="1">
                <a:effectLst/>
                <a:latin typeface="Times New Roman" panose="02020603050405020304" pitchFamily="18" charset="0"/>
                <a:ea typeface="SimSun" panose="02010600030101010101" pitchFamily="2" charset="-122"/>
              </a:rPr>
              <a:t>Km</a:t>
            </a:r>
            <a:r>
              <a:rPr lang="vi-VN" sz="2000" dirty="0">
                <a:effectLst/>
                <a:latin typeface="Times New Roman" panose="02020603050405020304" pitchFamily="18" charset="0"/>
                <a:ea typeface="SimSun" panose="02010600030101010101" pitchFamily="2" charset="-122"/>
              </a:rPr>
              <a:t> = 206÷716 m</a:t>
            </a:r>
            <a:r>
              <a:rPr lang="vi-VN" sz="2000" baseline="30000" dirty="0">
                <a:effectLst/>
                <a:latin typeface="Times New Roman" panose="02020603050405020304" pitchFamily="18" charset="0"/>
                <a:ea typeface="SimSun" panose="02010600030101010101" pitchFamily="2" charset="-122"/>
              </a:rPr>
              <a:t>2</a:t>
            </a:r>
            <a:r>
              <a:rPr lang="vi-VN" sz="2000" dirty="0">
                <a:effectLst/>
                <a:latin typeface="Times New Roman" panose="02020603050405020304" pitchFamily="18" charset="0"/>
                <a:ea typeface="SimSun" panose="02010600030101010101" pitchFamily="2" charset="-122"/>
              </a:rPr>
              <a:t>/ngày. Lưu lượng lỗ khoan hút thí nghiệm Q = 2,08÷4,76 l/s, tỷ lưu lượng lỗ khoan đạt q = 0,96÷4,62 l/</a:t>
            </a:r>
            <a:r>
              <a:rPr lang="vi-VN" sz="2000" dirty="0" err="1">
                <a:effectLst/>
                <a:latin typeface="Times New Roman" panose="02020603050405020304" pitchFamily="18" charset="0"/>
                <a:ea typeface="SimSun" panose="02010600030101010101" pitchFamily="2" charset="-122"/>
              </a:rPr>
              <a:t>sm</a:t>
            </a:r>
            <a:r>
              <a:rPr lang="vi-VN" sz="2000" dirty="0">
                <a:effectLst/>
                <a:latin typeface="Times New Roman" panose="02020603050405020304" pitchFamily="18" charset="0"/>
                <a:ea typeface="SimSun" panose="02010600030101010101" pitchFamily="2" charset="-122"/>
              </a:rPr>
              <a:t>. Từ đó cho thấy tầng chứa nước </a:t>
            </a:r>
            <a:r>
              <a:rPr lang="vi-VN" sz="2000" dirty="0" err="1">
                <a:effectLst/>
                <a:latin typeface="Times New Roman" panose="02020603050405020304" pitchFamily="18" charset="0"/>
                <a:ea typeface="SimSun" panose="02010600030101010101" pitchFamily="2" charset="-122"/>
              </a:rPr>
              <a:t>qh</a:t>
            </a:r>
            <a:r>
              <a:rPr lang="vi-VN" sz="2000" dirty="0">
                <a:effectLst/>
                <a:latin typeface="Times New Roman" panose="02020603050405020304" pitchFamily="18" charset="0"/>
                <a:ea typeface="SimSun" panose="02010600030101010101" pitchFamily="2" charset="-122"/>
              </a:rPr>
              <a:t> có mức độ chứa nước từ trung bình đến giàu (</a:t>
            </a:r>
            <a:r>
              <a:rPr lang="vi-VN" sz="2000" dirty="0">
                <a:effectLst/>
                <a:latin typeface="Times New Roman" panose="02020603050405020304" pitchFamily="18" charset="0"/>
                <a:ea typeface="Times New Roman" panose="02020603050405020304" pitchFamily="18" charset="0"/>
              </a:rPr>
              <a:t>Liên đoàn Quy hoạch và Điều tra tài nguyên nước miền Bắc, 1981, 1993, 1999).</a:t>
            </a:r>
            <a:endParaRPr lang="en-GB"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55528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F5F9F40-CFA2-E064-2975-218F28799866}"/>
              </a:ext>
            </a:extLst>
          </p:cNvPr>
          <p:cNvSpPr>
            <a:spLocks noGrp="1"/>
          </p:cNvSpPr>
          <p:nvPr>
            <p:ph type="ctrTitle"/>
          </p:nvPr>
        </p:nvSpPr>
        <p:spPr/>
        <p:txBody>
          <a:bodyPr/>
          <a:lstStyle/>
          <a:p>
            <a:endParaRPr lang="en-GB"/>
          </a:p>
        </p:txBody>
      </p:sp>
      <p:sp>
        <p:nvSpPr>
          <p:cNvPr id="5" name="Hộp Văn bản 4">
            <a:extLst>
              <a:ext uri="{FF2B5EF4-FFF2-40B4-BE49-F238E27FC236}">
                <a16:creationId xmlns:a16="http://schemas.microsoft.com/office/drawing/2014/main" id="{D0536CC4-19CB-086D-797D-A8BA30D5013C}"/>
              </a:ext>
            </a:extLst>
          </p:cNvPr>
          <p:cNvSpPr txBox="1"/>
          <p:nvPr/>
        </p:nvSpPr>
        <p:spPr>
          <a:xfrm>
            <a:off x="-1" y="1134577"/>
            <a:ext cx="8893629" cy="4518353"/>
          </a:xfrm>
          <a:prstGeom prst="rect">
            <a:avLst/>
          </a:prstGeom>
          <a:noFill/>
        </p:spPr>
        <p:txBody>
          <a:bodyPr wrap="square">
            <a:spAutoFit/>
          </a:bodyPr>
          <a:lstStyle/>
          <a:p>
            <a:pPr>
              <a:spcBef>
                <a:spcPts val="300"/>
              </a:spcBef>
              <a:spcAft>
                <a:spcPts val="300"/>
              </a:spcAft>
              <a:tabLst>
                <a:tab pos="180340" algn="l"/>
              </a:tabLst>
            </a:pPr>
            <a:r>
              <a:rPr lang="vi-VN" sz="1800" b="1" i="1" dirty="0">
                <a:effectLst/>
                <a:latin typeface="Times New Roman" panose="02020603050405020304" pitchFamily="18" charset="0"/>
                <a:ea typeface="SimSun" panose="02010600030101010101" pitchFamily="2" charset="-122"/>
              </a:rPr>
              <a:t>3.2. Tầng chứa nước lỗ hổng trong các trầm tích </a:t>
            </a:r>
            <a:r>
              <a:rPr lang="vi-VN" sz="1800" b="1" i="1" dirty="0" err="1">
                <a:effectLst/>
                <a:latin typeface="Times New Roman" panose="02020603050405020304" pitchFamily="18" charset="0"/>
                <a:ea typeface="SimSun" panose="02010600030101010101" pitchFamily="2" charset="-122"/>
              </a:rPr>
              <a:t>Pleistocen</a:t>
            </a:r>
            <a:r>
              <a:rPr lang="vi-VN" sz="1800" b="1" i="1" dirty="0">
                <a:effectLst/>
                <a:latin typeface="Times New Roman" panose="02020603050405020304" pitchFamily="18" charset="0"/>
                <a:ea typeface="SimSun" panose="02010600030101010101" pitchFamily="2" charset="-122"/>
              </a:rPr>
              <a:t> trên (qp</a:t>
            </a:r>
            <a:r>
              <a:rPr lang="vi-VN" sz="1800" b="1" i="1" baseline="-25000" dirty="0">
                <a:effectLst/>
                <a:latin typeface="Times New Roman" panose="02020603050405020304" pitchFamily="18" charset="0"/>
                <a:ea typeface="SimSun" panose="02010600030101010101" pitchFamily="2" charset="-122"/>
              </a:rPr>
              <a:t>2</a:t>
            </a:r>
            <a:r>
              <a:rPr lang="vi-VN" sz="1800" b="1" i="1" dirty="0">
                <a:effectLst/>
                <a:latin typeface="Times New Roman" panose="02020603050405020304" pitchFamily="18" charset="0"/>
                <a:ea typeface="SimSun" panose="02010600030101010101" pitchFamily="2" charset="-122"/>
              </a:rPr>
              <a:t>) </a:t>
            </a:r>
            <a:endParaRPr lang="en-GB" sz="1800" dirty="0">
              <a:effectLst/>
              <a:latin typeface="Times New Roman" panose="02020603050405020304" pitchFamily="18" charset="0"/>
              <a:ea typeface="SimSun" panose="02010600030101010101" pitchFamily="2" charset="-122"/>
            </a:endParaRPr>
          </a:p>
          <a:p>
            <a:pPr marL="457200" indent="144145" algn="just">
              <a:lnSpc>
                <a:spcPct val="150000"/>
              </a:lnSpc>
              <a:tabLst>
                <a:tab pos="180340" algn="l"/>
              </a:tabLs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Tầng chứa nước qp</a:t>
            </a:r>
            <a:r>
              <a:rPr lang="vi-VN"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phân bố rộng khắp vùng nghiên cứu. Từ tài liệu khoan cho thấy, chiều sâu nóc tầng thay đổi từ 10÷43 m, chiều sâu đáy tầng thay đổi từ 29,7÷50 m, chiều dày tầng thay đổi từ 4÷23,5 m, trung bình là 11,67 m. Cấu tạo nên tầng gồm các thành tạo là cát trung đến cát thô. Trong khu vực thăm dò, tầng chứa nước qp</a:t>
            </a:r>
            <a:r>
              <a:rPr lang="vi-VN"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mặc dù phân bố rộng khắp nhưng không liên tục. Chiều sâu nóc tầng qp</a:t>
            </a:r>
            <a:r>
              <a:rPr lang="vi-VN"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thay đổi 27÷35 m, chiều sâu đáy tầng 32÷43,5 m. Bề dày tầng thay đổi từ 5÷8,5 m, trung bình là 6,5 m. Kết quả quan trắc cho thấy biên độ dao động mực nước thay đổi từ 0,5÷2,57 m. Tầng chứa nước qp</a:t>
            </a:r>
            <a:r>
              <a:rPr lang="vi-VN" sz="1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có mức độ chứa nước từ trung bình đến giàu. Kết quả thí nghiệm cho kết quả tỉ lưu lượng q = 0,47÷5,80 l/</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sm</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hệ số dẫn nước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Km</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 112÷370 m</a:t>
            </a:r>
            <a:r>
              <a:rPr lang="vi-VN"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/ngày, hệ số thấm K = 4,6÷35,2 m/ngày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Liên đoàn Quy hoạch và Điều tra tài nguyên nước miền Bắc, 1981, 1993, 1999).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160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2A8F8E7-A321-09EC-8EE9-DDF23DA91486}"/>
              </a:ext>
            </a:extLst>
          </p:cNvPr>
          <p:cNvSpPr>
            <a:spLocks noGrp="1"/>
          </p:cNvSpPr>
          <p:nvPr>
            <p:ph type="ctrTitle"/>
          </p:nvPr>
        </p:nvSpPr>
        <p:spPr/>
        <p:txBody>
          <a:bodyPr/>
          <a:lstStyle/>
          <a:p>
            <a:endParaRPr lang="en-GB"/>
          </a:p>
        </p:txBody>
      </p:sp>
      <p:sp>
        <p:nvSpPr>
          <p:cNvPr id="5" name="Hộp Văn bản 4">
            <a:extLst>
              <a:ext uri="{FF2B5EF4-FFF2-40B4-BE49-F238E27FC236}">
                <a16:creationId xmlns:a16="http://schemas.microsoft.com/office/drawing/2014/main" id="{9EB43278-0F11-6F83-BC29-B17B4548A91F}"/>
              </a:ext>
            </a:extLst>
          </p:cNvPr>
          <p:cNvSpPr txBox="1"/>
          <p:nvPr/>
        </p:nvSpPr>
        <p:spPr>
          <a:xfrm>
            <a:off x="0" y="1219821"/>
            <a:ext cx="9035143" cy="4933851"/>
          </a:xfrm>
          <a:prstGeom prst="rect">
            <a:avLst/>
          </a:prstGeom>
          <a:noFill/>
        </p:spPr>
        <p:txBody>
          <a:bodyPr wrap="square">
            <a:spAutoFit/>
          </a:bodyPr>
          <a:lstStyle/>
          <a:p>
            <a:pPr algn="just">
              <a:spcBef>
                <a:spcPts val="300"/>
              </a:spcBef>
              <a:spcAft>
                <a:spcPts val="300"/>
              </a:spcAft>
              <a:tabLst>
                <a:tab pos="180340" algn="l"/>
              </a:tabLst>
            </a:pPr>
            <a:r>
              <a:rPr lang="vi-VN" sz="1800" b="1" i="1" dirty="0">
                <a:effectLst/>
                <a:latin typeface="Times New Roman" panose="02020603050405020304" pitchFamily="18" charset="0"/>
                <a:ea typeface="SimSun" panose="02010600030101010101" pitchFamily="2" charset="-122"/>
              </a:rPr>
              <a:t>3.3. Tầng chứa nước lỗ hổng trong các trầm tích </a:t>
            </a:r>
            <a:r>
              <a:rPr lang="vi-VN" sz="1800" b="1" i="1" dirty="0" err="1">
                <a:effectLst/>
                <a:latin typeface="Times New Roman" panose="02020603050405020304" pitchFamily="18" charset="0"/>
                <a:ea typeface="SimSun" panose="02010600030101010101" pitchFamily="2" charset="-122"/>
              </a:rPr>
              <a:t>Pleistocen</a:t>
            </a:r>
            <a:r>
              <a:rPr lang="vi-VN" sz="1800" b="1" i="1" dirty="0">
                <a:effectLst/>
                <a:latin typeface="Times New Roman" panose="02020603050405020304" pitchFamily="18" charset="0"/>
                <a:ea typeface="SimSun" panose="02010600030101010101" pitchFamily="2" charset="-122"/>
              </a:rPr>
              <a:t> dưới (qp</a:t>
            </a:r>
            <a:r>
              <a:rPr lang="vi-VN" sz="1800" b="1" i="1" baseline="-25000" dirty="0">
                <a:effectLst/>
                <a:latin typeface="Times New Roman" panose="02020603050405020304" pitchFamily="18" charset="0"/>
                <a:ea typeface="SimSun" panose="02010600030101010101" pitchFamily="2" charset="-122"/>
              </a:rPr>
              <a:t>1</a:t>
            </a:r>
            <a:r>
              <a:rPr lang="vi-VN" sz="1800" b="1" i="1" dirty="0">
                <a:effectLst/>
                <a:latin typeface="Times New Roman" panose="02020603050405020304" pitchFamily="18" charset="0"/>
                <a:ea typeface="SimSun" panose="02010600030101010101" pitchFamily="2" charset="-122"/>
              </a:rPr>
              <a:t>)</a:t>
            </a:r>
            <a:endParaRPr lang="en-GB" sz="1800" dirty="0">
              <a:effectLst/>
              <a:latin typeface="Times New Roman" panose="02020603050405020304" pitchFamily="18" charset="0"/>
              <a:ea typeface="SimSun" panose="02010600030101010101" pitchFamily="2" charset="-122"/>
            </a:endParaRPr>
          </a:p>
          <a:p>
            <a:pPr marL="457200" indent="144145" algn="just">
              <a:lnSpc>
                <a:spcPct val="150000"/>
              </a:lnSpc>
              <a:spcAft>
                <a:spcPts val="600"/>
              </a:spcAft>
              <a:tabLst>
                <a:tab pos="180340" algn="l"/>
              </a:tabLs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Kết quả nghiên cứu cho thấy</a:t>
            </a: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tầng chứa nước qp</a:t>
            </a:r>
            <a:r>
              <a:rPr lang="vi-VN" sz="1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phân bố rộng khắp, liên tục trong phạm vi nghiên cứu. Chúng có bề dày khá ổn định, thay đổi trong khoảng từ 18÷34 m, trung bình là 26,7 m. Tài liệu khoan cho thấy chiều sâu nóc tầng từ 35÷43,5 m, chiều sâu đáy tầng 61,09÷71,5 m. Cấu tạo nên tầng chứa nước chủ yếu là các thành tạo gồm cuội thạch anh lẫn sạn và cát. Kết quả hút nước thí nghiệm cho thấy lưu lượng lỗ khoan thay đổi từ 30,2÷35,5 l/s, tỷ lưu lượng q từ 10,88÷13,36 l/</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sm</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Tầng chứa nước qp</a:t>
            </a:r>
            <a:r>
              <a:rPr lang="vi-VN" sz="18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có mức độ chứa nước thuộc loại giàu đến rất giàu nước. Đây là tầng chứa nước có áp lực với hệ số truyền áp a = 5,23.10</a:t>
            </a:r>
            <a:r>
              <a:rPr lang="vi-VN" sz="1800" baseline="30000" dirty="0">
                <a:effectLst/>
                <a:latin typeface="Times New Roman" panose="02020603050405020304" pitchFamily="18" charset="0"/>
                <a:ea typeface="Calibri" panose="020F0502020204030204" pitchFamily="34" charset="0"/>
                <a:cs typeface="Times New Roman" panose="02020603050405020304" pitchFamily="18" charset="0"/>
              </a:rPr>
              <a:t>4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m/ngày. Hệ số dẫn nước trung bình là 1.780 m</a:t>
            </a:r>
            <a:r>
              <a:rPr lang="vi-VN" sz="1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/ngày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Liên đoàn Quy hoạch và Điều tra tài nguyên nước miền Bắc, 1981, 1993, 1999).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Giữa các tầng chứa nước là các lớp cách nước với thành phần chủ yếu là sét, sét pha ngăn cách nước giữa các tầng một cách tự nhiên. Đặc điểm địa chất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thuỷ</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văn và các tầng chứa nước thể hiện trong Hình 2.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361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2505A66-2618-C242-A3A7-155034124B88}"/>
              </a:ext>
            </a:extLst>
          </p:cNvPr>
          <p:cNvSpPr>
            <a:spLocks noGrp="1"/>
          </p:cNvSpPr>
          <p:nvPr>
            <p:ph type="ctrTitle"/>
          </p:nvPr>
        </p:nvSpPr>
        <p:spPr/>
        <p:txBody>
          <a:bodyPr/>
          <a:lstStyle/>
          <a:p>
            <a:endParaRPr lang="en-GB"/>
          </a:p>
        </p:txBody>
      </p:sp>
      <p:pic>
        <p:nvPicPr>
          <p:cNvPr id="4" name="Picture 7" descr="Ảnh có chứa văn bản, ảnh chụp màn hình, phần mềm, Phần mềm đa phương tiện&#10;&#10;Mô tả được tạo tự động">
            <a:extLst>
              <a:ext uri="{FF2B5EF4-FFF2-40B4-BE49-F238E27FC236}">
                <a16:creationId xmlns:a16="http://schemas.microsoft.com/office/drawing/2014/main" id="{3C706AA4-8914-E6C6-0CEA-CE7D3886AED5}"/>
              </a:ext>
            </a:extLst>
          </p:cNvPr>
          <p:cNvPicPr>
            <a:picLocks noChangeAspect="1"/>
          </p:cNvPicPr>
          <p:nvPr/>
        </p:nvPicPr>
        <p:blipFill rotWithShape="1">
          <a:blip r:embed="rId2">
            <a:extLst>
              <a:ext uri="{28A0092B-C50C-407E-A947-70E740481C1C}">
                <a14:useLocalDpi xmlns:a14="http://schemas.microsoft.com/office/drawing/2010/main" val="0"/>
              </a:ext>
            </a:extLst>
          </a:blip>
          <a:srcRect l="26576" t="14586" r="23468" b="24202"/>
          <a:stretch/>
        </p:blipFill>
        <p:spPr bwMode="auto">
          <a:xfrm>
            <a:off x="320807" y="988139"/>
            <a:ext cx="8502385" cy="5129359"/>
          </a:xfrm>
          <a:prstGeom prst="rect">
            <a:avLst/>
          </a:prstGeom>
          <a:noFill/>
          <a:ln w="9525" cap="flat" cmpd="sng" algn="ctr">
            <a:solidFill>
              <a:sysClr val="windowText" lastClr="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6" name="Hộp Văn bản 5">
            <a:extLst>
              <a:ext uri="{FF2B5EF4-FFF2-40B4-BE49-F238E27FC236}">
                <a16:creationId xmlns:a16="http://schemas.microsoft.com/office/drawing/2014/main" id="{0E7F17C6-D05A-52A2-0DD3-74D6052FD277}"/>
              </a:ext>
            </a:extLst>
          </p:cNvPr>
          <p:cNvSpPr txBox="1"/>
          <p:nvPr/>
        </p:nvSpPr>
        <p:spPr>
          <a:xfrm>
            <a:off x="320807" y="6117498"/>
            <a:ext cx="8659907" cy="646331"/>
          </a:xfrm>
          <a:prstGeom prst="rect">
            <a:avLst/>
          </a:prstGeom>
          <a:noFill/>
        </p:spPr>
        <p:txBody>
          <a:bodyPr wrap="square">
            <a:spAutoFit/>
          </a:bodyPr>
          <a:lstStyle/>
          <a:p>
            <a:pPr algn="ctr"/>
            <a:r>
              <a:rPr lang="en-GB" sz="1800" i="1" dirty="0" err="1">
                <a:effectLst/>
                <a:latin typeface="Times New Roman" panose="02020603050405020304" pitchFamily="18" charset="0"/>
                <a:ea typeface="SimSun" panose="02010600030101010101" pitchFamily="2" charset="-122"/>
              </a:rPr>
              <a:t>Sơ</a:t>
            </a:r>
            <a:r>
              <a:rPr lang="en-GB" sz="1800" i="1" dirty="0">
                <a:effectLst/>
                <a:latin typeface="Times New Roman" panose="02020603050405020304" pitchFamily="18" charset="0"/>
                <a:ea typeface="SimSun" panose="02010600030101010101" pitchFamily="2" charset="-122"/>
              </a:rPr>
              <a:t> </a:t>
            </a:r>
            <a:r>
              <a:rPr lang="en-GB" sz="1800" i="1" dirty="0" err="1">
                <a:effectLst/>
                <a:latin typeface="Times New Roman" panose="02020603050405020304" pitchFamily="18" charset="0"/>
                <a:ea typeface="SimSun" panose="02010600030101010101" pitchFamily="2" charset="-122"/>
              </a:rPr>
              <a:t>đồ</a:t>
            </a:r>
            <a:r>
              <a:rPr lang="en-GB" sz="1800" i="1" dirty="0">
                <a:effectLst/>
                <a:latin typeface="Times New Roman" panose="02020603050405020304" pitchFamily="18" charset="0"/>
                <a:ea typeface="SimSun" panose="02010600030101010101" pitchFamily="2" charset="-122"/>
              </a:rPr>
              <a:t> </a:t>
            </a:r>
            <a:r>
              <a:rPr lang="en-GB" sz="1800" i="1" dirty="0" err="1">
                <a:effectLst/>
                <a:latin typeface="Times New Roman" panose="02020603050405020304" pitchFamily="18" charset="0"/>
                <a:ea typeface="SimSun" panose="02010600030101010101" pitchFamily="2" charset="-122"/>
              </a:rPr>
              <a:t>Địa</a:t>
            </a:r>
            <a:r>
              <a:rPr lang="en-GB" sz="1800" i="1" dirty="0">
                <a:effectLst/>
                <a:latin typeface="Times New Roman" panose="02020603050405020304" pitchFamily="18" charset="0"/>
                <a:ea typeface="SimSun" panose="02010600030101010101" pitchFamily="2" charset="-122"/>
              </a:rPr>
              <a:t> </a:t>
            </a:r>
            <a:r>
              <a:rPr lang="en-GB" sz="1800" i="1" dirty="0" err="1">
                <a:effectLst/>
                <a:latin typeface="Times New Roman" panose="02020603050405020304" pitchFamily="18" charset="0"/>
                <a:ea typeface="SimSun" panose="02010600030101010101" pitchFamily="2" charset="-122"/>
              </a:rPr>
              <a:t>chất</a:t>
            </a:r>
            <a:r>
              <a:rPr lang="en-GB" sz="1800" i="1" dirty="0">
                <a:effectLst/>
                <a:latin typeface="Times New Roman" panose="02020603050405020304" pitchFamily="18" charset="0"/>
                <a:ea typeface="SimSun" panose="02010600030101010101" pitchFamily="2" charset="-122"/>
              </a:rPr>
              <a:t> </a:t>
            </a:r>
            <a:r>
              <a:rPr lang="en-GB" sz="1800" i="1" dirty="0" err="1">
                <a:effectLst/>
                <a:latin typeface="Times New Roman" panose="02020603050405020304" pitchFamily="18" charset="0"/>
                <a:ea typeface="SimSun" panose="02010600030101010101" pitchFamily="2" charset="-122"/>
              </a:rPr>
              <a:t>thuỷ</a:t>
            </a:r>
            <a:r>
              <a:rPr lang="en-GB" sz="1800" i="1" dirty="0">
                <a:effectLst/>
                <a:latin typeface="Times New Roman" panose="02020603050405020304" pitchFamily="18" charset="0"/>
                <a:ea typeface="SimSun" panose="02010600030101010101" pitchFamily="2" charset="-122"/>
              </a:rPr>
              <a:t> </a:t>
            </a:r>
            <a:r>
              <a:rPr lang="en-GB" sz="1800" i="1" dirty="0" err="1">
                <a:effectLst/>
                <a:latin typeface="Times New Roman" panose="02020603050405020304" pitchFamily="18" charset="0"/>
                <a:ea typeface="SimSun" panose="02010600030101010101" pitchFamily="2" charset="-122"/>
              </a:rPr>
              <a:t>văn</a:t>
            </a:r>
            <a:r>
              <a:rPr lang="en-GB" sz="1800" i="1" dirty="0">
                <a:effectLst/>
                <a:latin typeface="Times New Roman" panose="02020603050405020304" pitchFamily="18" charset="0"/>
                <a:ea typeface="SimSun" panose="02010600030101010101" pitchFamily="2" charset="-122"/>
              </a:rPr>
              <a:t> </a:t>
            </a:r>
            <a:r>
              <a:rPr lang="en-GB" sz="1800" i="1" dirty="0" err="1">
                <a:effectLst/>
                <a:latin typeface="Times New Roman" panose="02020603050405020304" pitchFamily="18" charset="0"/>
                <a:ea typeface="SimSun" panose="02010600030101010101" pitchFamily="2" charset="-122"/>
              </a:rPr>
              <a:t>và</a:t>
            </a:r>
            <a:r>
              <a:rPr lang="en-GB" sz="1800" i="1" dirty="0">
                <a:effectLst/>
                <a:latin typeface="Times New Roman" panose="02020603050405020304" pitchFamily="18" charset="0"/>
                <a:ea typeface="SimSun" panose="02010600030101010101" pitchFamily="2" charset="-122"/>
              </a:rPr>
              <a:t> </a:t>
            </a:r>
            <a:r>
              <a:rPr lang="en-GB" sz="1800" i="1" dirty="0" err="1">
                <a:effectLst/>
                <a:latin typeface="Times New Roman" panose="02020603050405020304" pitchFamily="18" charset="0"/>
                <a:ea typeface="SimSun" panose="02010600030101010101" pitchFamily="2" charset="-122"/>
              </a:rPr>
              <a:t>mặt</a:t>
            </a:r>
            <a:r>
              <a:rPr lang="en-GB" sz="1800" i="1" dirty="0">
                <a:effectLst/>
                <a:latin typeface="Times New Roman" panose="02020603050405020304" pitchFamily="18" charset="0"/>
                <a:ea typeface="SimSun" panose="02010600030101010101" pitchFamily="2" charset="-122"/>
              </a:rPr>
              <a:t> </a:t>
            </a:r>
            <a:r>
              <a:rPr lang="en-GB" sz="1800" i="1" dirty="0" err="1">
                <a:effectLst/>
                <a:latin typeface="Times New Roman" panose="02020603050405020304" pitchFamily="18" charset="0"/>
                <a:ea typeface="SimSun" panose="02010600030101010101" pitchFamily="2" charset="-122"/>
              </a:rPr>
              <a:t>cắt</a:t>
            </a:r>
            <a:r>
              <a:rPr lang="en-GB" sz="1800" i="1" dirty="0">
                <a:effectLst/>
                <a:latin typeface="Times New Roman" panose="02020603050405020304" pitchFamily="18" charset="0"/>
                <a:ea typeface="SimSun" panose="02010600030101010101" pitchFamily="2" charset="-122"/>
              </a:rPr>
              <a:t> </a:t>
            </a:r>
            <a:r>
              <a:rPr lang="en-GB" sz="1800" i="1" dirty="0" err="1">
                <a:effectLst/>
                <a:latin typeface="Times New Roman" panose="02020603050405020304" pitchFamily="18" charset="0"/>
                <a:ea typeface="SimSun" panose="02010600030101010101" pitchFamily="2" charset="-122"/>
              </a:rPr>
              <a:t>khu</a:t>
            </a:r>
            <a:r>
              <a:rPr lang="en-GB" sz="1800" i="1" dirty="0">
                <a:effectLst/>
                <a:latin typeface="Times New Roman" panose="02020603050405020304" pitchFamily="18" charset="0"/>
                <a:ea typeface="SimSun" panose="02010600030101010101" pitchFamily="2" charset="-122"/>
              </a:rPr>
              <a:t> </a:t>
            </a:r>
            <a:r>
              <a:rPr lang="en-GB" sz="1800" i="1" dirty="0" err="1">
                <a:effectLst/>
                <a:latin typeface="Times New Roman" panose="02020603050405020304" pitchFamily="18" charset="0"/>
                <a:ea typeface="SimSun" panose="02010600030101010101" pitchFamily="2" charset="-122"/>
              </a:rPr>
              <a:t>vực</a:t>
            </a:r>
            <a:r>
              <a:rPr lang="en-GB" sz="1800" i="1" dirty="0">
                <a:effectLst/>
                <a:latin typeface="Times New Roman" panose="02020603050405020304" pitchFamily="18" charset="0"/>
                <a:ea typeface="SimSun" panose="02010600030101010101" pitchFamily="2" charset="-122"/>
              </a:rPr>
              <a:t> </a:t>
            </a:r>
            <a:r>
              <a:rPr lang="en-GB" sz="1800" i="1" dirty="0" err="1">
                <a:effectLst/>
                <a:latin typeface="Times New Roman" panose="02020603050405020304" pitchFamily="18" charset="0"/>
                <a:ea typeface="SimSun" panose="02010600030101010101" pitchFamily="2" charset="-122"/>
              </a:rPr>
              <a:t>nghiên</a:t>
            </a:r>
            <a:r>
              <a:rPr lang="en-GB" sz="1800" i="1" dirty="0">
                <a:effectLst/>
                <a:latin typeface="Times New Roman" panose="02020603050405020304" pitchFamily="18" charset="0"/>
                <a:ea typeface="SimSun" panose="02010600030101010101" pitchFamily="2" charset="-122"/>
              </a:rPr>
              <a:t> </a:t>
            </a:r>
            <a:r>
              <a:rPr lang="en-GB" sz="1800" i="1" dirty="0" err="1">
                <a:effectLst/>
                <a:latin typeface="Times New Roman" panose="02020603050405020304" pitchFamily="18" charset="0"/>
                <a:ea typeface="SimSun" panose="02010600030101010101" pitchFamily="2" charset="-122"/>
              </a:rPr>
              <a:t>cứu</a:t>
            </a:r>
            <a:r>
              <a:rPr lang="en-GB" sz="1800" i="1" dirty="0">
                <a:effectLst/>
                <a:latin typeface="Times New Roman" panose="02020603050405020304" pitchFamily="18" charset="0"/>
                <a:ea typeface="SimSun" panose="02010600030101010101" pitchFamily="2" charset="-122"/>
              </a:rPr>
              <a:t> </a:t>
            </a:r>
          </a:p>
          <a:p>
            <a:pPr algn="ctr"/>
            <a:r>
              <a:rPr lang="en-GB" sz="1800" i="1" dirty="0">
                <a:effectLst/>
                <a:latin typeface="Times New Roman" panose="02020603050405020304" pitchFamily="18" charset="0"/>
                <a:ea typeface="SimSun" panose="02010600030101010101" pitchFamily="2" charset="-122"/>
              </a:rPr>
              <a:t>(</a:t>
            </a:r>
            <a:r>
              <a:rPr lang="en-GB" sz="1800" i="1" dirty="0" err="1">
                <a:effectLst/>
                <a:latin typeface="Times New Roman" panose="02020603050405020304" pitchFamily="18" charset="0"/>
                <a:ea typeface="SimSun" panose="02010600030101010101" pitchFamily="2" charset="-122"/>
              </a:rPr>
              <a:t>Nguồn</a:t>
            </a:r>
            <a:r>
              <a:rPr lang="en-GB" sz="1800" i="1" dirty="0">
                <a:effectLst/>
                <a:latin typeface="Times New Roman" panose="02020603050405020304" pitchFamily="18" charset="0"/>
                <a:ea typeface="SimSun" panose="02010600030101010101" pitchFamily="2" charset="-122"/>
              </a:rPr>
              <a:t>: </a:t>
            </a:r>
            <a:r>
              <a:rPr lang="en-GB" sz="1800" i="1" dirty="0" err="1">
                <a:effectLst/>
                <a:latin typeface="Times New Roman" panose="02020603050405020304" pitchFamily="18" charset="0"/>
                <a:ea typeface="SimSun" panose="02010600030101010101" pitchFamily="2" charset="-122"/>
              </a:rPr>
              <a:t>Công</a:t>
            </a:r>
            <a:r>
              <a:rPr lang="en-GB" sz="1800" i="1" dirty="0">
                <a:effectLst/>
                <a:latin typeface="Times New Roman" panose="02020603050405020304" pitchFamily="18" charset="0"/>
                <a:ea typeface="SimSun" panose="02010600030101010101" pitchFamily="2" charset="-122"/>
              </a:rPr>
              <a:t> ty TNHH MTV </a:t>
            </a:r>
            <a:r>
              <a:rPr lang="en-GB" sz="1800" i="1" dirty="0" err="1">
                <a:effectLst/>
                <a:latin typeface="Times New Roman" panose="02020603050405020304" pitchFamily="18" charset="0"/>
                <a:ea typeface="SimSun" panose="02010600030101010101" pitchFamily="2" charset="-122"/>
              </a:rPr>
              <a:t>nước</a:t>
            </a:r>
            <a:r>
              <a:rPr lang="en-GB" sz="1800" i="1" dirty="0">
                <a:effectLst/>
                <a:latin typeface="Times New Roman" panose="02020603050405020304" pitchFamily="18" charset="0"/>
                <a:ea typeface="SimSun" panose="02010600030101010101" pitchFamily="2" charset="-122"/>
              </a:rPr>
              <a:t> </a:t>
            </a:r>
            <a:r>
              <a:rPr lang="en-GB" sz="1800" i="1" dirty="0" err="1">
                <a:effectLst/>
                <a:latin typeface="Times New Roman" panose="02020603050405020304" pitchFamily="18" charset="0"/>
                <a:ea typeface="SimSun" panose="02010600030101010101" pitchFamily="2" charset="-122"/>
              </a:rPr>
              <a:t>sạch</a:t>
            </a:r>
            <a:r>
              <a:rPr lang="en-GB" sz="1800" i="1" dirty="0">
                <a:effectLst/>
                <a:latin typeface="Times New Roman" panose="02020603050405020304" pitchFamily="18" charset="0"/>
                <a:ea typeface="SimSun" panose="02010600030101010101" pitchFamily="2" charset="-122"/>
              </a:rPr>
              <a:t> Hà </a:t>
            </a:r>
            <a:r>
              <a:rPr lang="en-GB" sz="1800" i="1" dirty="0" err="1">
                <a:effectLst/>
                <a:latin typeface="Times New Roman" panose="02020603050405020304" pitchFamily="18" charset="0"/>
                <a:ea typeface="SimSun" panose="02010600030101010101" pitchFamily="2" charset="-122"/>
              </a:rPr>
              <a:t>Đông</a:t>
            </a:r>
            <a:r>
              <a:rPr lang="en-GB" sz="1800" i="1" dirty="0">
                <a:effectLst/>
                <a:latin typeface="Times New Roman" panose="02020603050405020304" pitchFamily="18" charset="0"/>
                <a:ea typeface="SimSun" panose="02010600030101010101" pitchFamily="2" charset="-122"/>
              </a:rPr>
              <a:t>).</a:t>
            </a:r>
            <a:endParaRPr lang="en-GB" dirty="0"/>
          </a:p>
        </p:txBody>
      </p:sp>
    </p:spTree>
    <p:extLst>
      <p:ext uri="{BB962C8B-B14F-4D97-AF65-F5344CB8AC3E}">
        <p14:creationId xmlns:p14="http://schemas.microsoft.com/office/powerpoint/2010/main" val="332677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32A7581-8C39-81AA-4352-E8291585E42F}"/>
              </a:ext>
            </a:extLst>
          </p:cNvPr>
          <p:cNvSpPr>
            <a:spLocks noGrp="1"/>
          </p:cNvSpPr>
          <p:nvPr>
            <p:ph type="ctrTitle"/>
          </p:nvPr>
        </p:nvSpPr>
        <p:spPr/>
        <p:txBody>
          <a:bodyPr/>
          <a:lstStyle/>
          <a:p>
            <a:endParaRPr lang="en-GB"/>
          </a:p>
        </p:txBody>
      </p:sp>
      <p:pic>
        <p:nvPicPr>
          <p:cNvPr id="4" name="Picture 7" descr="Ảnh có chứa văn bản, ảnh chụp màn hình, phần mềm, Phần mềm đa phương tiện&#10;&#10;Mô tả được tạo tự động">
            <a:extLst>
              <a:ext uri="{FF2B5EF4-FFF2-40B4-BE49-F238E27FC236}">
                <a16:creationId xmlns:a16="http://schemas.microsoft.com/office/drawing/2014/main" id="{3C706AA4-8914-E6C6-0CEA-CE7D3886AED5}"/>
              </a:ext>
            </a:extLst>
          </p:cNvPr>
          <p:cNvPicPr>
            <a:picLocks noChangeAspect="1"/>
          </p:cNvPicPr>
          <p:nvPr/>
        </p:nvPicPr>
        <p:blipFill rotWithShape="1">
          <a:blip r:embed="rId2">
            <a:extLst>
              <a:ext uri="{28A0092B-C50C-407E-A947-70E740481C1C}">
                <a14:useLocalDpi xmlns:a14="http://schemas.microsoft.com/office/drawing/2010/main" val="0"/>
              </a:ext>
            </a:extLst>
          </a:blip>
          <a:srcRect l="31401" t="78759" r="43961" b="5341"/>
          <a:stretch/>
        </p:blipFill>
        <p:spPr bwMode="auto">
          <a:xfrm>
            <a:off x="218796" y="1952832"/>
            <a:ext cx="8838118" cy="4132282"/>
          </a:xfrm>
          <a:prstGeom prst="rect">
            <a:avLst/>
          </a:prstGeom>
          <a:noFill/>
          <a:ln w="9525" cap="flat" cmpd="sng" algn="ctr">
            <a:solidFill>
              <a:sysClr val="windowText" lastClr="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0910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58</TotalTime>
  <Words>4040</Words>
  <Application>Microsoft Office PowerPoint</Application>
  <PresentationFormat>Trình chiếu Trên màn hình (4:3)</PresentationFormat>
  <Paragraphs>413</Paragraphs>
  <Slides>19</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19</vt:i4>
      </vt:variant>
    </vt:vector>
  </HeadingPairs>
  <TitlesOfParts>
    <vt:vector size="25" baseType="lpstr">
      <vt:lpstr>Arial</vt:lpstr>
      <vt:lpstr>Calibri</vt:lpstr>
      <vt:lpstr>Calibri Light</vt:lpstr>
      <vt:lpstr>Cambria Math</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Trân trọng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DAO TRUNG THANH</dc:creator>
  <cp:lastModifiedBy>Do Van Binh</cp:lastModifiedBy>
  <cp:revision>16</cp:revision>
  <dcterms:created xsi:type="dcterms:W3CDTF">2024-10-24T05:14:02Z</dcterms:created>
  <dcterms:modified xsi:type="dcterms:W3CDTF">2024-11-13T08:20:05Z</dcterms:modified>
</cp:coreProperties>
</file>