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8" r:id="rId2"/>
  </p:sldIdLst>
  <p:sldSz cx="19202400" cy="51206400"/>
  <p:notesSz cx="6742113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550863" indent="1588" algn="l" rtl="0" eaLnBrk="0" fontAlgn="base" hangingPunct="0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1104900" indent="1588" algn="l" rtl="0" eaLnBrk="0" fontAlgn="base" hangingPunct="0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658938" indent="1588" algn="l" rtl="0" eaLnBrk="0" fontAlgn="base" hangingPunct="0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2211388" indent="1588" algn="l" rtl="0" eaLnBrk="0" fontAlgn="base" hangingPunct="0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9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9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9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99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>
          <p15:clr>
            <a:srgbClr val="A4A3A4"/>
          </p15:clr>
        </p15:guide>
        <p15:guide id="2" pos="11267">
          <p15:clr>
            <a:srgbClr val="A4A3A4"/>
          </p15:clr>
        </p15:guide>
        <p15:guide id="3" pos="60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1"/>
    <a:srgbClr val="05652F"/>
    <a:srgbClr val="3333CC"/>
    <a:srgbClr val="FFFF99"/>
    <a:srgbClr val="D9FFEB"/>
    <a:srgbClr val="B3059A"/>
    <a:srgbClr val="E6FFB5"/>
    <a:srgbClr val="E2C61E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8374" autoAdjust="0"/>
  </p:normalViewPr>
  <p:slideViewPr>
    <p:cSldViewPr snapToObjects="1">
      <p:cViewPr>
        <p:scale>
          <a:sx n="35" d="100"/>
          <a:sy n="35" d="100"/>
        </p:scale>
        <p:origin x="2238" y="180"/>
      </p:cViewPr>
      <p:guideLst>
        <p:guide orient="horz" pos="16128"/>
        <p:guide pos="11267"/>
        <p:guide pos="60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4997" cy="44997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0372" y="15906753"/>
            <a:ext cx="16321658" cy="109759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80741" y="29016325"/>
            <a:ext cx="13440918" cy="130873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F46C-2B99-4549-A7CF-93C063DBA98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189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B8E93-E79D-4642-A0EE-2003280550D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843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3921889" y="2051053"/>
            <a:ext cx="4320265" cy="436911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0248" y="2051053"/>
            <a:ext cx="12880351" cy="436911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6A396-AAAE-4459-B984-888160F24E0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437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9CB78-A785-48DA-8416-F773F3BA94F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982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6581" y="32904113"/>
            <a:ext cx="16322506" cy="101711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6581" y="21702713"/>
            <a:ext cx="16322506" cy="11201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A1C5C-04E3-498A-976E-ADDA353561D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666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0247" y="11947525"/>
            <a:ext cx="8599884" cy="3379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641422" y="11947525"/>
            <a:ext cx="8600731" cy="3379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7841-8397-4139-85E9-D4F6E19C07F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214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0247" y="11461750"/>
            <a:ext cx="8483876" cy="47767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60247" y="16238541"/>
            <a:ext cx="8483876" cy="29503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9754891" y="11461750"/>
            <a:ext cx="8487263" cy="47767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754891" y="16238541"/>
            <a:ext cx="8487263" cy="29503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33B3-5B98-4C5F-BDA1-64ED66D7CDE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326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F7A4B-7512-4234-BECD-3C3B58F4D99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395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FBF28-6E7E-4487-BEA0-4257CAB2F07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041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0247" y="2038353"/>
            <a:ext cx="6316969" cy="8677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07541" y="2038353"/>
            <a:ext cx="10734613" cy="43703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60247" y="10715625"/>
            <a:ext cx="6316969" cy="3502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CF3A8-6A01-4D3C-AEDF-DB7BF6EEFFE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579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3932" y="35844166"/>
            <a:ext cx="11521270" cy="423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763932" y="4575178"/>
            <a:ext cx="11521270" cy="30724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63932" y="40076441"/>
            <a:ext cx="11521270" cy="6008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2806A-8187-42B1-A487-FFD19199445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773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247" y="2051050"/>
            <a:ext cx="17281906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8289" tIns="249141" rIns="498289" bIns="2491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247" y="11947525"/>
            <a:ext cx="17281906" cy="3379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8289" tIns="249141" rIns="498289" bIns="249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247" y="46631225"/>
            <a:ext cx="4480306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8289" tIns="249141" rIns="498289" bIns="2491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60841" y="46631225"/>
            <a:ext cx="6080718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8289" tIns="249141" rIns="498289" bIns="24914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61847" y="46631225"/>
            <a:ext cx="4480306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8289" tIns="249141" rIns="498289" bIns="2491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00"/>
            </a:lvl1pPr>
          </a:lstStyle>
          <a:p>
            <a:pPr>
              <a:defRPr/>
            </a:pPr>
            <a:fld id="{C3B461DA-A2E7-4B40-ABB9-E6FA60E3BF2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9988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79988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defTabSz="4979988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defTabSz="4979988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defTabSz="4979988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defTabSz="4979988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ctr" defTabSz="4979988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ctr" defTabSz="4979988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ctr" defTabSz="4979988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1865313" indent="-1865313" algn="l" defTabSz="4979988" rtl="0" eaLnBrk="0" fontAlgn="base" hangingPunct="0">
        <a:spcBef>
          <a:spcPct val="20000"/>
        </a:spcBef>
        <a:spcAft>
          <a:spcPct val="0"/>
        </a:spcAft>
        <a:buChar char="•"/>
        <a:defRPr sz="17700">
          <a:solidFill>
            <a:schemeClr val="tx1"/>
          </a:solidFill>
          <a:latin typeface="+mn-lt"/>
          <a:ea typeface="+mn-ea"/>
          <a:cs typeface="+mn-cs"/>
        </a:defRPr>
      </a:lvl1pPr>
      <a:lvl2pPr marL="4046538" indent="-1554163" algn="l" defTabSz="4979988" rtl="0" eaLnBrk="0" fontAlgn="base" hangingPunct="0">
        <a:spcBef>
          <a:spcPct val="20000"/>
        </a:spcBef>
        <a:spcAft>
          <a:spcPct val="0"/>
        </a:spcAft>
        <a:buChar char="–"/>
        <a:defRPr sz="15100">
          <a:solidFill>
            <a:schemeClr val="tx1"/>
          </a:solidFill>
          <a:latin typeface="+mn-lt"/>
          <a:ea typeface="+mn-ea"/>
        </a:defRPr>
      </a:lvl2pPr>
      <a:lvl3pPr marL="6226175" indent="-1243013" algn="l" defTabSz="4979988" rtl="0" eaLnBrk="0" fontAlgn="base" hangingPunct="0">
        <a:spcBef>
          <a:spcPct val="20000"/>
        </a:spcBef>
        <a:spcAft>
          <a:spcPct val="0"/>
        </a:spcAft>
        <a:buChar char="•"/>
        <a:defRPr sz="13000">
          <a:solidFill>
            <a:schemeClr val="tx1"/>
          </a:solidFill>
          <a:latin typeface="+mn-lt"/>
          <a:ea typeface="ヒラギノ角ゴ Pro W3" pitchFamily="1" charset="-128"/>
        </a:defRPr>
      </a:lvl3pPr>
      <a:lvl4pPr marL="8716963" indent="-1243013" algn="l" defTabSz="4979988" rtl="0" eaLnBrk="0" fontAlgn="base" hangingPunct="0">
        <a:spcBef>
          <a:spcPct val="20000"/>
        </a:spcBef>
        <a:spcAft>
          <a:spcPct val="0"/>
        </a:spcAft>
        <a:buChar char="–"/>
        <a:defRPr sz="10900">
          <a:solidFill>
            <a:schemeClr val="tx1"/>
          </a:solidFill>
          <a:latin typeface="+mn-lt"/>
          <a:ea typeface="ヒラギノ角ゴ Pro W3" pitchFamily="1" charset="-128"/>
        </a:defRPr>
      </a:lvl4pPr>
      <a:lvl5pPr marL="11209338" indent="-1243013" algn="l" defTabSz="4979988" rtl="0" eaLnBrk="0" fontAlgn="base" hangingPunct="0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  <a:ea typeface="ヒラギノ角ゴ Pro W3" pitchFamily="1" charset="-128"/>
        </a:defRPr>
      </a:lvl5pPr>
      <a:lvl6pPr marL="11666538" indent="-1243013" algn="l" defTabSz="4979988" rtl="0" eaLnBrk="0" fontAlgn="base" hangingPunct="0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  <a:ea typeface="ヒラギノ角ゴ Pro W3" pitchFamily="1" charset="-128"/>
        </a:defRPr>
      </a:lvl6pPr>
      <a:lvl7pPr marL="12123738" indent="-1243013" algn="l" defTabSz="4979988" rtl="0" eaLnBrk="0" fontAlgn="base" hangingPunct="0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  <a:ea typeface="ヒラギノ角ゴ Pro W3" pitchFamily="1" charset="-128"/>
        </a:defRPr>
      </a:lvl7pPr>
      <a:lvl8pPr marL="12580938" indent="-1243013" algn="l" defTabSz="4979988" rtl="0" eaLnBrk="0" fontAlgn="base" hangingPunct="0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  <a:ea typeface="ヒラギノ角ゴ Pro W3" pitchFamily="1" charset="-128"/>
        </a:defRPr>
      </a:lvl8pPr>
      <a:lvl9pPr marL="13038138" indent="-1243013" algn="l" defTabSz="4979988" rtl="0" eaLnBrk="0" fontAlgn="base" hangingPunct="0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  <a:ea typeface="ヒラギノ角ゴ Pro W3" pitchFamily="1" charset="-128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1.wmf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image" Target="../media/image2.wmf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à coins arrondis 88"/>
          <p:cNvSpPr>
            <a:spLocks noChangeArrowheads="1"/>
          </p:cNvSpPr>
          <p:nvPr/>
        </p:nvSpPr>
        <p:spPr bwMode="auto">
          <a:xfrm>
            <a:off x="455766" y="277778"/>
            <a:ext cx="18234828" cy="4098661"/>
          </a:xfrm>
          <a:prstGeom prst="roundRect">
            <a:avLst>
              <a:gd name="adj" fmla="val 11560"/>
            </a:avLst>
          </a:prstGeom>
          <a:solidFill>
            <a:srgbClr val="FFFF99"/>
          </a:solidFill>
          <a:ln w="57150">
            <a:solidFill>
              <a:srgbClr val="C00000"/>
            </a:solidFill>
            <a:round/>
            <a:headEnd/>
            <a:tailEnd/>
          </a:ln>
          <a:effectLst>
            <a:outerShdw dist="23000" dir="5400000" algn="ctr" rotWithShape="0">
              <a:srgbClr val="808080">
                <a:alpha val="31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7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226175" indent="-1243013">
              <a:spcBef>
                <a:spcPct val="20000"/>
              </a:spcBef>
              <a:buChar char="•"/>
              <a:defRPr sz="1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8716963" indent="1371600">
              <a:spcBef>
                <a:spcPct val="20000"/>
              </a:spcBef>
              <a:buChar char="–"/>
              <a:defRPr sz="10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11209338" indent="1828800">
              <a:spcBef>
                <a:spcPct val="20000"/>
              </a:spcBef>
              <a:buChar char="»"/>
              <a:defRPr sz="10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11666538" indent="1828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12123738" indent="1828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12580938" indent="1828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13038138" indent="1828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5281" dirty="0">
              <a:solidFill>
                <a:srgbClr val="FFFFFF"/>
              </a:solidFill>
              <a:ea typeface="ヒラギノ角ゴ Pro W3" pitchFamily="1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5766" y="4587205"/>
            <a:ext cx="18234828" cy="5016822"/>
            <a:chOff x="635778" y="8160920"/>
            <a:chExt cx="14619274" cy="9745371"/>
          </a:xfrm>
          <a:solidFill>
            <a:srgbClr val="FFC000"/>
          </a:solidFill>
        </p:grpSpPr>
        <p:sp>
          <p:nvSpPr>
            <p:cNvPr id="68" name="Rounded Rectangle 67"/>
            <p:cNvSpPr/>
            <p:nvPr/>
          </p:nvSpPr>
          <p:spPr>
            <a:xfrm>
              <a:off x="635778" y="8160920"/>
              <a:ext cx="14619274" cy="9745371"/>
            </a:xfrm>
            <a:prstGeom prst="roundRect">
              <a:avLst>
                <a:gd name="adj" fmla="val 4410"/>
              </a:avLst>
            </a:prstGeom>
            <a:solidFill>
              <a:srgbClr val="FFD961"/>
            </a:solidFill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Bef>
                  <a:spcPts val="320"/>
                </a:spcBef>
                <a:spcAft>
                  <a:spcPts val="320"/>
                </a:spcAft>
              </a:pPr>
              <a:endParaRPr lang="en-US" sz="960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64" name="Text Box 560"/>
            <p:cNvSpPr txBox="1">
              <a:spLocks noChangeArrowheads="1"/>
            </p:cNvSpPr>
            <p:nvPr/>
          </p:nvSpPr>
          <p:spPr bwMode="auto">
            <a:xfrm>
              <a:off x="5871323" y="8357176"/>
              <a:ext cx="3690938" cy="1073290"/>
            </a:xfrm>
            <a:prstGeom prst="rect">
              <a:avLst/>
            </a:prstGeom>
            <a:solidFill>
              <a:srgbClr val="FFD96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 lIns="59063" tIns="29533" rIns="59063" bIns="29533">
              <a:spAutoFit/>
            </a:bodyPr>
            <a:lstStyle>
              <a:lvl1pPr>
                <a:spcBef>
                  <a:spcPct val="20000"/>
                </a:spcBef>
                <a:buChar char="•"/>
                <a:defRPr sz="177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5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6226175" indent="-1243013">
                <a:spcBef>
                  <a:spcPct val="20000"/>
                </a:spcBef>
                <a:buChar char="•"/>
                <a:defRPr sz="13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8716963" indent="1371600">
                <a:spcBef>
                  <a:spcPct val="20000"/>
                </a:spcBef>
                <a:buChar char="–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11209338" indent="1828800">
                <a:spcBef>
                  <a:spcPct val="20000"/>
                </a:spcBef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11666538" indent="1828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12123738" indent="1828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12580938" indent="1828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13038138" indent="1828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2774" b="1" dirty="0">
                  <a:solidFill>
                    <a:srgbClr val="FF0000"/>
                  </a:solidFill>
                  <a:ea typeface="ヒラギノ角ゴ Pro W3" pitchFamily="1" charset="-128"/>
                </a:rPr>
                <a:t>MỞ ĐẦU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5766" y="9811750"/>
            <a:ext cx="18234828" cy="9478027"/>
            <a:chOff x="711928" y="18834455"/>
            <a:chExt cx="16528655" cy="20811477"/>
          </a:xfrm>
          <a:solidFill>
            <a:srgbClr val="D9FFEB"/>
          </a:solidFill>
        </p:grpSpPr>
        <p:sp>
          <p:nvSpPr>
            <p:cNvPr id="2" name="Rounded Rectangle 1"/>
            <p:cNvSpPr/>
            <p:nvPr/>
          </p:nvSpPr>
          <p:spPr>
            <a:xfrm>
              <a:off x="711928" y="18834455"/>
              <a:ext cx="16528655" cy="20811477"/>
            </a:xfrm>
            <a:prstGeom prst="roundRect">
              <a:avLst>
                <a:gd name="adj" fmla="val 4410"/>
              </a:avLst>
            </a:prstGeom>
            <a:grpFill/>
            <a:ln w="57150">
              <a:solidFill>
                <a:srgbClr val="056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5281" dirty="0"/>
            </a:p>
          </p:txBody>
        </p:sp>
        <p:sp>
          <p:nvSpPr>
            <p:cNvPr id="2069" name="Text Box 560"/>
            <p:cNvSpPr txBox="1">
              <a:spLocks noChangeArrowheads="1"/>
            </p:cNvSpPr>
            <p:nvPr/>
          </p:nvSpPr>
          <p:spPr bwMode="auto">
            <a:xfrm>
              <a:off x="1727715" y="19424028"/>
              <a:ext cx="14562781" cy="89260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lIns="59063" tIns="29533" rIns="59063" bIns="29533">
              <a:spAutoFit/>
            </a:bodyPr>
            <a:lstStyle>
              <a:lvl1pPr>
                <a:spcBef>
                  <a:spcPct val="20000"/>
                </a:spcBef>
                <a:buChar char="•"/>
                <a:defRPr sz="177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5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6226175" indent="-1243013">
                <a:spcBef>
                  <a:spcPct val="20000"/>
                </a:spcBef>
                <a:buChar char="•"/>
                <a:defRPr sz="13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8716963" indent="1371600">
                <a:spcBef>
                  <a:spcPct val="20000"/>
                </a:spcBef>
                <a:buChar char="–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11209338" indent="1828800">
                <a:spcBef>
                  <a:spcPct val="20000"/>
                </a:spcBef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11666538" indent="1828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12123738" indent="1828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12580938" indent="1828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13038138" indent="1828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2774" b="1" dirty="0">
                  <a:solidFill>
                    <a:srgbClr val="FF0000"/>
                  </a:solidFill>
                  <a:ea typeface="ヒラギノ角ゴ Pro W3" pitchFamily="1" charset="-128"/>
                </a:rPr>
                <a:t>PHƯƠNG PHÁP THỰC NGHIỆM</a:t>
              </a:r>
              <a:endParaRPr lang="en-US" altLang="fr-FR" sz="2774" dirty="0">
                <a:solidFill>
                  <a:srgbClr val="FF0000"/>
                </a:solidFill>
                <a:ea typeface="ヒラギノ角ゴ Pro W3" pitchFamily="1" charset="-128"/>
              </a:endParaRPr>
            </a:p>
          </p:txBody>
        </p:sp>
      </p:grpSp>
      <p:sp>
        <p:nvSpPr>
          <p:cNvPr id="2133" name="TextBox 96"/>
          <p:cNvSpPr txBox="1">
            <a:spLocks noChangeArrowheads="1"/>
          </p:cNvSpPr>
          <p:nvPr/>
        </p:nvSpPr>
        <p:spPr bwMode="auto">
          <a:xfrm>
            <a:off x="14893525" y="45999990"/>
            <a:ext cx="498224" cy="22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853" dirty="0">
                <a:solidFill>
                  <a:schemeClr val="bg1"/>
                </a:solidFill>
              </a:rPr>
              <a:t>50 </a:t>
            </a:r>
            <a:r>
              <a:rPr lang="en-US" altLang="en-US" sz="853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853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137" name="TextBox 100"/>
          <p:cNvSpPr txBox="1">
            <a:spLocks noChangeArrowheads="1"/>
          </p:cNvSpPr>
          <p:nvPr/>
        </p:nvSpPr>
        <p:spPr bwMode="auto">
          <a:xfrm>
            <a:off x="17467068" y="46307353"/>
            <a:ext cx="762676" cy="22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853">
                <a:solidFill>
                  <a:schemeClr val="bg1"/>
                </a:solidFill>
              </a:rPr>
              <a:t>20 </a:t>
            </a:r>
            <a:r>
              <a:rPr lang="en-US" altLang="en-US" sz="853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853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5766" y="19612833"/>
            <a:ext cx="18234828" cy="24151336"/>
            <a:chOff x="18096161" y="7427426"/>
            <a:chExt cx="17597024" cy="30299100"/>
          </a:xfrm>
        </p:grpSpPr>
        <p:sp>
          <p:nvSpPr>
            <p:cNvPr id="154" name="Rounded Rectangle 153"/>
            <p:cNvSpPr/>
            <p:nvPr/>
          </p:nvSpPr>
          <p:spPr>
            <a:xfrm>
              <a:off x="18096161" y="7427426"/>
              <a:ext cx="17597024" cy="30299100"/>
            </a:xfrm>
            <a:prstGeom prst="roundRect">
              <a:avLst>
                <a:gd name="adj" fmla="val 4410"/>
              </a:avLst>
            </a:prstGeom>
            <a:solidFill>
              <a:schemeClr val="bg1"/>
            </a:solidFill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5281" dirty="0"/>
            </a:p>
          </p:txBody>
        </p:sp>
        <p:sp>
          <p:nvSpPr>
            <p:cNvPr id="2079" name="Text Box 560"/>
            <p:cNvSpPr txBox="1">
              <a:spLocks noChangeArrowheads="1"/>
            </p:cNvSpPr>
            <p:nvPr/>
          </p:nvSpPr>
          <p:spPr bwMode="auto">
            <a:xfrm>
              <a:off x="22915041" y="7764460"/>
              <a:ext cx="7768541" cy="1280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59063" tIns="29533" rIns="59063" bIns="29533">
              <a:spAutoFit/>
            </a:bodyPr>
            <a:lstStyle>
              <a:lvl1pPr>
                <a:spcBef>
                  <a:spcPct val="20000"/>
                </a:spcBef>
                <a:buChar char="•"/>
                <a:defRPr sz="177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5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6226175" indent="-1243013">
                <a:spcBef>
                  <a:spcPct val="20000"/>
                </a:spcBef>
                <a:buChar char="•"/>
                <a:defRPr sz="13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8716963" indent="1371600">
                <a:spcBef>
                  <a:spcPct val="20000"/>
                </a:spcBef>
                <a:buChar char="–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11209338" indent="1828800">
                <a:spcBef>
                  <a:spcPct val="20000"/>
                </a:spcBef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11666538" indent="1828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12123738" indent="1828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12580938" indent="1828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13038138" indent="1828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5400" b="1" dirty="0">
                  <a:solidFill>
                    <a:srgbClr val="FF0000"/>
                  </a:solidFill>
                  <a:ea typeface="ヒラギノ角ゴ Pro W3" pitchFamily="1" charset="-128"/>
                </a:rPr>
                <a:t>KẾT QUẢ NGHIÊN CỨU</a:t>
              </a:r>
            </a:p>
          </p:txBody>
        </p:sp>
      </p:grpSp>
      <p:sp>
        <p:nvSpPr>
          <p:cNvPr id="25" name="Rectangle 38">
            <a:extLst>
              <a:ext uri="{FF2B5EF4-FFF2-40B4-BE49-F238E27FC236}">
                <a16:creationId xmlns:a16="http://schemas.microsoft.com/office/drawing/2014/main" id="{9950AD73-1EA8-40D3-9AA3-8E73ED541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1" y="-721783"/>
            <a:ext cx="98565" cy="86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774" tIns="24387" rIns="48774" bIns="243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281"/>
          </a:p>
        </p:txBody>
      </p:sp>
      <p:sp>
        <p:nvSpPr>
          <p:cNvPr id="29" name="Rectangle 40">
            <a:extLst>
              <a:ext uri="{FF2B5EF4-FFF2-40B4-BE49-F238E27FC236}">
                <a16:creationId xmlns:a16="http://schemas.microsoft.com/office/drawing/2014/main" id="{C45CA65F-D763-4FD0-B073-29AA6C0B1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2" y="-640492"/>
            <a:ext cx="98565" cy="86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774" tIns="24387" rIns="48774" bIns="243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281"/>
          </a:p>
        </p:txBody>
      </p:sp>
      <p:sp>
        <p:nvSpPr>
          <p:cNvPr id="31" name="Rectangle 47">
            <a:extLst>
              <a:ext uri="{FF2B5EF4-FFF2-40B4-BE49-F238E27FC236}">
                <a16:creationId xmlns:a16="http://schemas.microsoft.com/office/drawing/2014/main" id="{D43C6FDA-A0BE-4830-BBFC-F0AF62C8E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63" y="-559201"/>
            <a:ext cx="98565" cy="86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774" tIns="24387" rIns="48774" bIns="243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281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7568BFF-9B5A-4C45-A4E5-24748552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1" y="-667639"/>
            <a:ext cx="98565" cy="86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774" tIns="24387" rIns="48774" bIns="243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281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0ADF317-C091-4E88-A8BF-55989CEC8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2" y="-586348"/>
            <a:ext cx="98565" cy="86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774" tIns="24387" rIns="48774" bIns="243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281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50C82D4-5FA2-4C96-AF49-39599909A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8" y="578601"/>
            <a:ext cx="1655956" cy="1100542"/>
          </a:xfrm>
          <a:prstGeom prst="rect">
            <a:avLst/>
          </a:prstGeom>
        </p:spPr>
      </p:pic>
      <p:sp>
        <p:nvSpPr>
          <p:cNvPr id="61" name="Text Box 2492"/>
          <p:cNvSpPr txBox="1">
            <a:spLocks noChangeArrowheads="1"/>
          </p:cNvSpPr>
          <p:nvPr/>
        </p:nvSpPr>
        <p:spPr bwMode="auto">
          <a:xfrm>
            <a:off x="1947904" y="468502"/>
            <a:ext cx="15325000" cy="3857054"/>
          </a:xfrm>
          <a:prstGeom prst="rect">
            <a:avLst/>
          </a:prstGeom>
          <a:solidFill>
            <a:schemeClr val="accent6">
              <a:lumMod val="60000"/>
              <a:lumOff val="40000"/>
              <a:alpha val="0"/>
            </a:schemeClr>
          </a:solidFill>
          <a:ln>
            <a:noFill/>
          </a:ln>
          <a:extLst/>
        </p:spPr>
        <p:txBody>
          <a:bodyPr lIns="51090" tIns="25545" rIns="51090" bIns="25545">
            <a:spAutoFit/>
          </a:bodyPr>
          <a:lstStyle>
            <a:lvl1pPr defTabSz="957263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560" dirty="0">
                <a:solidFill>
                  <a:srgbClr val="2D2DB9"/>
                </a:solidFill>
                <a:latin typeface="+mj-lt"/>
              </a:rPr>
              <a:t>HỘI NGHỊ VẬT LÝ CHẤT RẮN VÀ KHOA HỌC VẬT LIỆU TOÀN QUỐC – SPMS 2023 </a:t>
            </a:r>
            <a:r>
              <a:rPr lang="en-US" altLang="en-US" sz="1920" dirty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==================================================================================</a:t>
            </a:r>
          </a:p>
          <a:p>
            <a:pPr algn="ctr">
              <a:lnSpc>
                <a:spcPct val="110000"/>
              </a:lnSpc>
            </a:pPr>
            <a:r>
              <a:rPr lang="en-US" altLang="en-US" sz="2774" dirty="0">
                <a:solidFill>
                  <a:srgbClr val="C00000"/>
                </a:solidFill>
                <a:latin typeface="+mj-lt"/>
              </a:rPr>
              <a:t>KHẢO SÁT KHẢ NĂNG ỨNG DỤNG PHÁT HIỆN TẾ BÀO UNG THƯ CỦA VẬT LIỆU </a:t>
            </a:r>
          </a:p>
          <a:p>
            <a:pPr algn="ctr">
              <a:lnSpc>
                <a:spcPct val="110000"/>
              </a:lnSpc>
            </a:pPr>
            <a:r>
              <a:rPr lang="en-US" altLang="en-US" sz="2774" dirty="0">
                <a:solidFill>
                  <a:srgbClr val="C00000"/>
                </a:solidFill>
                <a:latin typeface="+mj-lt"/>
              </a:rPr>
              <a:t>NANO </a:t>
            </a:r>
            <a:r>
              <a:rPr lang="fr-FR" altLang="en-US" sz="2774" dirty="0">
                <a:solidFill>
                  <a:srgbClr val="C00000"/>
                </a:solidFill>
                <a:latin typeface="+mj-lt"/>
              </a:rPr>
              <a:t>PHÁT QUANG NaYF</a:t>
            </a:r>
            <a:r>
              <a:rPr lang="fr-FR" altLang="en-US" sz="2774" baseline="-25000" dirty="0">
                <a:solidFill>
                  <a:srgbClr val="C00000"/>
                </a:solidFill>
                <a:latin typeface="+mj-lt"/>
              </a:rPr>
              <a:t>4</a:t>
            </a:r>
            <a:r>
              <a:rPr lang="fr-FR" altLang="en-US" sz="2774" dirty="0">
                <a:solidFill>
                  <a:srgbClr val="C00000"/>
                </a:solidFill>
                <a:latin typeface="+mj-lt"/>
              </a:rPr>
              <a:t>:Er(III)/Yb(III)</a:t>
            </a:r>
            <a:endParaRPr lang="en-US" altLang="en-US" sz="2774" dirty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110000"/>
              </a:lnSpc>
              <a:spcBef>
                <a:spcPts val="640"/>
              </a:spcBef>
              <a:spcAft>
                <a:spcPts val="640"/>
              </a:spcAft>
            </a:pPr>
            <a:r>
              <a:rPr lang="en-US" altLang="en-US" sz="1707" u="sng" dirty="0" err="1">
                <a:solidFill>
                  <a:srgbClr val="3333CC"/>
                </a:solidFill>
                <a:latin typeface="+mj-lt"/>
                <a:cs typeface="Arial" charset="0"/>
              </a:rPr>
              <a:t>Trần</a:t>
            </a:r>
            <a:r>
              <a:rPr lang="en-US" altLang="en-US" sz="1707" u="sng" dirty="0">
                <a:solidFill>
                  <a:srgbClr val="3333CC"/>
                </a:solidFill>
                <a:latin typeface="+mj-lt"/>
                <a:cs typeface="Arial" charset="0"/>
              </a:rPr>
              <a:t> Thu Hương</a:t>
            </a:r>
            <a:r>
              <a:rPr lang="en-US" altLang="en-US" sz="1707" baseline="30000" dirty="0">
                <a:solidFill>
                  <a:srgbClr val="3333CC"/>
                </a:solidFill>
                <a:latin typeface="+mj-lt"/>
                <a:cs typeface="Arial" charset="0"/>
              </a:rPr>
              <a:t>1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*,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Hà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Thị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Phượng</a:t>
            </a:r>
            <a:r>
              <a:rPr lang="en-US" altLang="en-US" sz="1707" baseline="30000" dirty="0">
                <a:solidFill>
                  <a:srgbClr val="3333CC"/>
                </a:solidFill>
                <a:latin typeface="+mj-lt"/>
                <a:cs typeface="Arial" charset="0"/>
              </a:rPr>
              <a:t>2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,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Lê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Thị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Vinh</a:t>
            </a:r>
            <a:r>
              <a:rPr lang="en-US" altLang="en-US" sz="1707" baseline="30000" dirty="0">
                <a:solidFill>
                  <a:srgbClr val="3333CC"/>
                </a:solidFill>
                <a:latin typeface="+mj-lt"/>
                <a:cs typeface="Arial" charset="0"/>
              </a:rPr>
              <a:t>3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,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Tống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Quang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Công</a:t>
            </a:r>
            <a:r>
              <a:rPr lang="en-US" altLang="en-US" sz="1707" baseline="30000" dirty="0">
                <a:solidFill>
                  <a:srgbClr val="3333CC"/>
                </a:solidFill>
                <a:latin typeface="+mj-lt"/>
                <a:cs typeface="Arial" charset="0"/>
              </a:rPr>
              <a:t>1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,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Hoàng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Thị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Khuyên</a:t>
            </a:r>
            <a:r>
              <a:rPr lang="en-US" altLang="en-US" sz="1707" baseline="30000" dirty="0">
                <a:solidFill>
                  <a:srgbClr val="3333CC"/>
                </a:solidFill>
                <a:latin typeface="+mj-lt"/>
                <a:cs typeface="Arial" charset="0"/>
              </a:rPr>
              <a:t>1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,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Phạm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Thị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Liên</a:t>
            </a:r>
            <a:r>
              <a:rPr lang="en-US" altLang="en-US" sz="1707" baseline="30000" dirty="0">
                <a:solidFill>
                  <a:srgbClr val="3333CC"/>
                </a:solidFill>
                <a:latin typeface="+mj-lt"/>
                <a:cs typeface="Arial" charset="0"/>
              </a:rPr>
              <a:t>1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,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Lê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Anh Tú</a:t>
            </a:r>
            <a:r>
              <a:rPr lang="en-US" altLang="en-US" sz="1707" baseline="30000" dirty="0">
                <a:solidFill>
                  <a:srgbClr val="3333CC"/>
                </a:solidFill>
                <a:latin typeface="+mj-lt"/>
                <a:cs typeface="Arial" charset="0"/>
              </a:rPr>
              <a:t>1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,                                       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Dương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Thị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Giang</a:t>
            </a:r>
            <a:r>
              <a:rPr lang="en-US" altLang="en-US" sz="1707" baseline="30000" dirty="0">
                <a:solidFill>
                  <a:srgbClr val="3333CC"/>
                </a:solidFill>
                <a:latin typeface="+mj-lt"/>
                <a:cs typeface="Arial" charset="0"/>
              </a:rPr>
              <a:t>1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, Phan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Diệu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Hằng</a:t>
            </a:r>
            <a:r>
              <a:rPr lang="en-US" altLang="en-US" sz="1707" baseline="30000" dirty="0">
                <a:solidFill>
                  <a:srgbClr val="3333CC"/>
                </a:solidFill>
                <a:latin typeface="+mj-lt"/>
                <a:cs typeface="Arial" charset="0"/>
              </a:rPr>
              <a:t>2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,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Trần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Kim Anh</a:t>
            </a:r>
            <a:r>
              <a:rPr lang="en-US" altLang="en-US" sz="1707" baseline="30000" dirty="0">
                <a:solidFill>
                  <a:srgbClr val="3333CC"/>
                </a:solidFill>
                <a:latin typeface="+mj-lt"/>
                <a:cs typeface="Arial" charset="0"/>
              </a:rPr>
              <a:t>4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và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Lê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Arial" charset="0"/>
              </a:rPr>
              <a:t>Quốc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Minh</a:t>
            </a:r>
            <a:r>
              <a:rPr lang="en-US" altLang="en-US" sz="1707" baseline="30000" dirty="0">
                <a:solidFill>
                  <a:srgbClr val="3333CC"/>
                </a:solidFill>
                <a:latin typeface="+mj-lt"/>
                <a:cs typeface="Arial" charset="0"/>
              </a:rPr>
              <a:t>4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Arial" charset="0"/>
              </a:rPr>
              <a:t> </a:t>
            </a:r>
            <a:endParaRPr lang="en-US" altLang="en-US" sz="1707" dirty="0">
              <a:solidFill>
                <a:srgbClr val="3333CC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DE" altLang="en-US" sz="1707" baseline="30000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1</a:t>
            </a:r>
            <a:r>
              <a:rPr lang="de-DE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Viện Khoa học vật liệu, Viện Hàn lâm Khoa học &amp; Công nghệ Việt Nam, 18 Hoàng Quốc Việt, Cầu Giấy, Hà Nội;</a:t>
            </a:r>
            <a:endParaRPr lang="en-US" altLang="en-US" sz="1707" dirty="0">
              <a:solidFill>
                <a:srgbClr val="3333CC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altLang="en-US" sz="1707" baseline="30000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                                              </a:t>
            </a:r>
            <a:r>
              <a:rPr lang="en-US" altLang="en-US" sz="1707" baseline="30000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Bộ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môn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Hóa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Đại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Y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Hà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Nội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, 1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Tôn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Thất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Tùng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Đống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Đa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Hà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Nội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altLang="en-US" sz="1707" baseline="30000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                                              3</a:t>
            </a:r>
            <a:r>
              <a:rPr lang="de-DE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Bộ môn Hóa học, Trường Đại học Mỏ - Địa chất, 18 phố Viên, Bắc Từ Liêm, Hà Nội;</a:t>
            </a:r>
            <a:endParaRPr lang="en-US" altLang="en-US" sz="1707" dirty="0">
              <a:solidFill>
                <a:srgbClr val="3333CC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                               </a:t>
            </a:r>
            <a:r>
              <a:rPr lang="de-DE" altLang="en-US" sz="1707" baseline="30000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4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Viện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Nghiên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cứu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Phát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triển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Công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nghệ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cao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Đại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Duy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Tân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, K7/25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Quang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Trung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Đà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707" dirty="0" err="1">
                <a:solidFill>
                  <a:srgbClr val="3333CC"/>
                </a:solidFill>
                <a:latin typeface="+mj-lt"/>
                <a:cs typeface="Times New Roman" pitchFamily="18" charset="0"/>
              </a:rPr>
              <a:t>Nẵng</a:t>
            </a:r>
            <a:r>
              <a:rPr lang="de-DE" altLang="en-US" sz="1707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.</a:t>
            </a:r>
            <a:endParaRPr lang="en-US" altLang="en-US" sz="1707" dirty="0">
              <a:solidFill>
                <a:srgbClr val="3333CC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altLang="en-US" sz="1707" dirty="0">
                <a:solidFill>
                  <a:srgbClr val="3333CC"/>
                </a:solidFill>
                <a:latin typeface="+mj-lt"/>
                <a:ea typeface="SimSun" pitchFamily="2" charset="-122"/>
              </a:rPr>
              <a:t>*Email</a:t>
            </a:r>
            <a:r>
              <a:rPr lang="en-US" altLang="en-US" sz="1707" dirty="0">
                <a:solidFill>
                  <a:srgbClr val="3333CC"/>
                </a:solidFill>
                <a:latin typeface="+mj-lt"/>
                <a:ea typeface="SimSun" pitchFamily="2" charset="-122"/>
              </a:rPr>
              <a:t>: huongtt.ims@gmail.com. </a:t>
            </a:r>
          </a:p>
        </p:txBody>
      </p:sp>
      <p:pic>
        <p:nvPicPr>
          <p:cNvPr id="62" name="Picture 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898" y="1619140"/>
            <a:ext cx="1412427" cy="55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85" descr="Hoi KHV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312" y="576792"/>
            <a:ext cx="1387023" cy="7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Box 2444"/>
          <p:cNvSpPr txBox="1">
            <a:spLocks noChangeArrowheads="1"/>
          </p:cNvSpPr>
          <p:nvPr/>
        </p:nvSpPr>
        <p:spPr bwMode="auto">
          <a:xfrm>
            <a:off x="711747" y="5163576"/>
            <a:ext cx="17393223" cy="40405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320"/>
              </a:spcBef>
              <a:spcAft>
                <a:spcPts val="16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nl-NL" altLang="en-US" sz="18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Các vật liệu nano chứa đất hiếm phát quang chuyển đổi ngược ngày càng được </a:t>
            </a:r>
            <a:r>
              <a:rPr lang="vi-VN" sz="1800" dirty="0">
                <a:solidFill>
                  <a:srgbClr val="0000FF"/>
                </a:solidFill>
                <a:latin typeface="+mj-lt"/>
              </a:rPr>
              <a:t>nhiều nhà khoa học trên thế giới quan tâm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,</a:t>
            </a:r>
            <a:r>
              <a:rPr lang="pt-BR" sz="1800" dirty="0">
                <a:solidFill>
                  <a:srgbClr val="0000FF"/>
                </a:solidFill>
                <a:latin typeface="+mj-lt"/>
              </a:rPr>
              <a:t> đặc biệt  </a:t>
            </a:r>
            <a:r>
              <a:rPr lang="nl-NL" altLang="en-US" sz="18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ứng dụng nhiều trong y học do</a:t>
            </a:r>
            <a:r>
              <a:rPr lang="nl-NL" sz="1800" dirty="0">
                <a:solidFill>
                  <a:srgbClr val="0000FF"/>
                </a:solidFill>
                <a:latin typeface="+mj-lt"/>
              </a:rPr>
              <a:t> s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ử </a:t>
            </a:r>
            <a:r>
              <a:rPr lang="en-US" sz="1800" dirty="0" err="1">
                <a:solidFill>
                  <a:srgbClr val="0000FF"/>
                </a:solidFill>
                <a:latin typeface="+mj-lt"/>
              </a:rPr>
              <a:t>dụng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nl-NL" sz="1800" dirty="0">
                <a:solidFill>
                  <a:srgbClr val="0000FF"/>
                </a:solidFill>
                <a:latin typeface="+mj-lt"/>
              </a:rPr>
              <a:t>nguồn kích thích hồng ngoại</a:t>
            </a:r>
            <a:r>
              <a:rPr lang="pt-BR" sz="1800" dirty="0">
                <a:solidFill>
                  <a:srgbClr val="0000FF"/>
                </a:solidFill>
                <a:latin typeface="+mj-lt"/>
              </a:rPr>
              <a:t>.</a:t>
            </a:r>
            <a:r>
              <a:rPr lang="nl-NL" sz="1800" dirty="0">
                <a:solidFill>
                  <a:srgbClr val="0000FF"/>
                </a:solidFill>
                <a:latin typeface="+mj-lt"/>
              </a:rPr>
              <a:t> </a:t>
            </a:r>
            <a:endParaRPr lang="en-US" sz="1800" dirty="0">
              <a:solidFill>
                <a:srgbClr val="0000FF"/>
              </a:solidFill>
              <a:latin typeface="+mj-lt"/>
            </a:endParaRPr>
          </a:p>
          <a:p>
            <a:pPr algn="just">
              <a:lnSpc>
                <a:spcPct val="130000"/>
              </a:lnSpc>
              <a:spcBef>
                <a:spcPts val="320"/>
              </a:spcBef>
              <a:spcAft>
                <a:spcPts val="16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nl-NL" sz="1800" dirty="0">
                <a:solidFill>
                  <a:srgbClr val="0000FF"/>
                </a:solidFill>
                <a:latin typeface="+mj-lt"/>
              </a:rPr>
              <a:t>Việc dùng nguồn kích thích hồng ngoại </a:t>
            </a:r>
            <a:r>
              <a:rPr lang="nl-NL" altLang="en-US" sz="18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3054350" lvl="8" indent="-274638" algn="just">
              <a:lnSpc>
                <a:spcPct val="130000"/>
              </a:lnSpc>
              <a:spcBef>
                <a:spcPts val="320"/>
              </a:spcBef>
              <a:spcAft>
                <a:spcPts val="16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nl-NL" altLang="en-US" sz="18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Thân thiện với cơ thể người;</a:t>
            </a:r>
          </a:p>
          <a:p>
            <a:pPr marL="3054350" lvl="8" indent="-274638" algn="just">
              <a:lnSpc>
                <a:spcPct val="130000"/>
              </a:lnSpc>
              <a:spcBef>
                <a:spcPts val="320"/>
              </a:spcBef>
              <a:spcAft>
                <a:spcPts val="16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nl-NL" altLang="en-US" sz="18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Không gây biến đổi tế bào;</a:t>
            </a:r>
          </a:p>
          <a:p>
            <a:pPr marL="3054350" lvl="8" indent="-274638" algn="just">
              <a:lnSpc>
                <a:spcPct val="130000"/>
              </a:lnSpc>
              <a:spcBef>
                <a:spcPts val="320"/>
              </a:spcBef>
              <a:spcAft>
                <a:spcPts val="16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nl-NL" altLang="en-US" sz="18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Tác dụng sâu hơn vào vùng tổn thương. </a:t>
            </a:r>
            <a:endParaRPr lang="en-US" altLang="en-US" sz="1800" dirty="0">
              <a:solidFill>
                <a:srgbClr val="0000FF"/>
              </a:solidFill>
              <a:latin typeface="+mj-lt"/>
            </a:endParaRPr>
          </a:p>
          <a:p>
            <a:pPr algn="just">
              <a:lnSpc>
                <a:spcPct val="130000"/>
              </a:lnSpc>
              <a:spcBef>
                <a:spcPts val="320"/>
              </a:spcBef>
              <a:spcAft>
                <a:spcPts val="16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Báo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cáo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trình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bày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altLang="en-US" sz="1800" dirty="0">
                <a:solidFill>
                  <a:srgbClr val="0000FF"/>
                </a:solidFill>
                <a:latin typeface="+mn-lt"/>
              </a:rPr>
              <a:t>một số kết quả về tổng h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ợp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altLang="en-US" sz="1800" dirty="0">
                <a:solidFill>
                  <a:srgbClr val="0000FF"/>
                </a:solidFill>
                <a:latin typeface="+mn-lt"/>
              </a:rPr>
              <a:t>khảo sát khả năng </a:t>
            </a:r>
            <a:r>
              <a:rPr lang="fr-FR" altLang="en-US" sz="1800" dirty="0" err="1">
                <a:solidFill>
                  <a:srgbClr val="0000FF"/>
                </a:solidFill>
                <a:latin typeface="+mn-lt"/>
              </a:rPr>
              <a:t>đánh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1800" dirty="0" err="1">
                <a:solidFill>
                  <a:srgbClr val="0000FF"/>
                </a:solidFill>
                <a:latin typeface="+mn-lt"/>
              </a:rPr>
              <a:t>dấu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fr-FR" altLang="en-US" sz="1800" dirty="0" err="1">
                <a:solidFill>
                  <a:srgbClr val="0000FF"/>
                </a:solidFill>
                <a:latin typeface="+mn-lt"/>
              </a:rPr>
              <a:t>phát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1800" dirty="0" err="1">
                <a:solidFill>
                  <a:srgbClr val="0000FF"/>
                </a:solidFill>
                <a:latin typeface="+mn-lt"/>
              </a:rPr>
              <a:t>hiện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1800" dirty="0" err="1">
                <a:solidFill>
                  <a:srgbClr val="0000FF"/>
                </a:solidFill>
                <a:latin typeface="+mn-lt"/>
              </a:rPr>
              <a:t>tế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1800" dirty="0" err="1">
                <a:solidFill>
                  <a:srgbClr val="0000FF"/>
                </a:solidFill>
                <a:latin typeface="+mn-lt"/>
              </a:rPr>
              <a:t>bào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1800" dirty="0" err="1">
                <a:solidFill>
                  <a:srgbClr val="0000FF"/>
                </a:solidFill>
                <a:latin typeface="+mn-lt"/>
              </a:rPr>
              <a:t>ung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1800" dirty="0" err="1">
                <a:solidFill>
                  <a:srgbClr val="0000FF"/>
                </a:solidFill>
                <a:latin typeface="+mn-lt"/>
              </a:rPr>
              <a:t>thư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18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altLang="en-US" sz="1800" dirty="0">
                <a:solidFill>
                  <a:srgbClr val="0000FF"/>
                </a:solidFill>
                <a:latin typeface="+mn-lt"/>
              </a:rPr>
              <a:t>vật liệu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altLang="en-US" sz="1800" dirty="0">
                <a:solidFill>
                  <a:srgbClr val="0000FF"/>
                </a:solidFill>
                <a:latin typeface="+mn-lt"/>
              </a:rPr>
              <a:t>nano phát quang chuyển đổi ngược 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NaYF</a:t>
            </a:r>
            <a:r>
              <a:rPr lang="fr-FR" altLang="en-US" sz="1800" baseline="-25000" dirty="0">
                <a:solidFill>
                  <a:srgbClr val="0000FF"/>
                </a:solidFill>
                <a:latin typeface="+mn-lt"/>
              </a:rPr>
              <a:t>4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:Er(III)/Yb(III).</a:t>
            </a:r>
          </a:p>
          <a:p>
            <a:pPr algn="just">
              <a:lnSpc>
                <a:spcPct val="130000"/>
              </a:lnSpc>
              <a:spcBef>
                <a:spcPts val="320"/>
              </a:spcBef>
              <a:spcAft>
                <a:spcPts val="16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Thử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nghiệm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i="1" dirty="0">
                <a:solidFill>
                  <a:srgbClr val="0000FF"/>
                </a:solidFill>
                <a:latin typeface="+mn-lt"/>
              </a:rPr>
              <a:t>in vitro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đánh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giá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khả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năng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đánh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dấu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phát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hiện</a:t>
            </a: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một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loại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tế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bào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ung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thư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ung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thư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cổ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tử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cung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ung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thư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n-lt"/>
              </a:rPr>
              <a:t>phổi</a:t>
            </a:r>
            <a:r>
              <a:rPr lang="en-US" altLang="en-US" sz="1800" dirty="0">
                <a:solidFill>
                  <a:srgbClr val="0000FF"/>
                </a:solidFill>
                <a:latin typeface="+mn-lt"/>
              </a:rPr>
              <a:t>…). </a:t>
            </a:r>
            <a:r>
              <a:rPr lang="fr-FR" altLang="en-US" sz="18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altLang="en-US" sz="1800" dirty="0">
                <a:solidFill>
                  <a:srgbClr val="0000FF"/>
                </a:solidFill>
                <a:latin typeface="+mn-lt"/>
              </a:rPr>
              <a:t>vật liệu 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NaYF</a:t>
            </a:r>
            <a:r>
              <a:rPr lang="fr-FR" altLang="en-US" sz="1800" baseline="-25000" dirty="0">
                <a:solidFill>
                  <a:srgbClr val="0000FF"/>
                </a:solidFill>
                <a:latin typeface="+mn-lt"/>
              </a:rPr>
              <a:t>4</a:t>
            </a:r>
            <a:r>
              <a:rPr lang="fr-FR" altLang="en-US" sz="1800" dirty="0">
                <a:solidFill>
                  <a:srgbClr val="0000FF"/>
                </a:solidFill>
                <a:latin typeface="+mn-lt"/>
              </a:rPr>
              <a:t>:Er(III)/Yb(III).</a:t>
            </a:r>
          </a:p>
        </p:txBody>
      </p:sp>
      <p:sp>
        <p:nvSpPr>
          <p:cNvPr id="104" name="Rectangle 88"/>
          <p:cNvSpPr>
            <a:spLocks noChangeArrowheads="1"/>
          </p:cNvSpPr>
          <p:nvPr/>
        </p:nvSpPr>
        <p:spPr bwMode="auto">
          <a:xfrm>
            <a:off x="14312192" y="25737093"/>
            <a:ext cx="2933506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Cấu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trúc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β- NaYF</a:t>
            </a:r>
            <a:r>
              <a:rPr lang="en-US" altLang="en-US" sz="1800" baseline="-250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4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endParaRPr lang="en-US" altLang="en-US" sz="1800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1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84487"/>
              </p:ext>
            </p:extLst>
          </p:nvPr>
        </p:nvGraphicFramePr>
        <p:xfrm>
          <a:off x="13132225" y="27124277"/>
          <a:ext cx="5097519" cy="42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Graph" r:id="rId6" imgW="3718560" imgH="2895600" progId="Origin50.Graph">
                  <p:embed/>
                </p:oleObj>
              </mc:Choice>
              <mc:Fallback>
                <p:oleObj name="Graph" r:id="rId6" imgW="3718560" imgH="2895600" progId="Origin50.Graph">
                  <p:embed/>
                  <p:pic>
                    <p:nvPicPr>
                      <p:cNvPr id="1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2225" y="27124277"/>
                        <a:ext cx="5097519" cy="423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Rectangle 92"/>
          <p:cNvSpPr>
            <a:spLocks noChangeArrowheads="1"/>
          </p:cNvSpPr>
          <p:nvPr/>
        </p:nvSpPr>
        <p:spPr bwMode="auto">
          <a:xfrm>
            <a:off x="13652296" y="31383544"/>
            <a:ext cx="4208430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Giản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đồ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nhiễu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xạ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tia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X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của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mẫu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NaYF</a:t>
            </a:r>
            <a:r>
              <a:rPr lang="fr-FR" altLang="en-US" sz="1800" baseline="-25000" dirty="0">
                <a:solidFill>
                  <a:srgbClr val="7030A0"/>
                </a:solidFill>
                <a:latin typeface="+mj-lt"/>
              </a:rPr>
              <a:t>4</a:t>
            </a: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: Er(III)/Yb(III)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190</a:t>
            </a:r>
            <a:r>
              <a:rPr lang="en-US" altLang="en-US" sz="1800" baseline="30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o 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C, 24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giờ</a:t>
            </a:r>
            <a:endParaRPr lang="en-US" altLang="en-US" sz="1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08" name="Picture 8" descr="CAU TRUC TT NaYF4-he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981" y="20895549"/>
            <a:ext cx="5390370" cy="483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ectangle 16"/>
          <p:cNvSpPr>
            <a:spLocks noChangeArrowheads="1"/>
          </p:cNvSpPr>
          <p:nvPr/>
        </p:nvSpPr>
        <p:spPr bwMode="auto">
          <a:xfrm>
            <a:off x="916727" y="25826571"/>
            <a:ext cx="4908189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6125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46125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46125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46125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46125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fr-FR" altLang="en-US" sz="1800" dirty="0" err="1">
                <a:solidFill>
                  <a:srgbClr val="7030A0"/>
                </a:solidFill>
                <a:latin typeface="+mj-lt"/>
              </a:rPr>
              <a:t>Ảnh</a:t>
            </a: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 FESEM </a:t>
            </a:r>
            <a:r>
              <a:rPr lang="fr-FR" altLang="en-US" sz="1800" dirty="0" err="1">
                <a:solidFill>
                  <a:srgbClr val="7030A0"/>
                </a:solidFill>
                <a:latin typeface="+mj-lt"/>
              </a:rPr>
              <a:t>của</a:t>
            </a: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fr-FR" altLang="en-US" sz="1800" dirty="0" err="1">
                <a:solidFill>
                  <a:srgbClr val="7030A0"/>
                </a:solidFill>
                <a:latin typeface="+mj-lt"/>
              </a:rPr>
              <a:t>mẫu</a:t>
            </a: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NaYF</a:t>
            </a:r>
            <a:r>
              <a:rPr lang="fr-FR" altLang="en-US" sz="1800" baseline="-25000" dirty="0">
                <a:solidFill>
                  <a:srgbClr val="7030A0"/>
                </a:solidFill>
                <a:latin typeface="+mj-lt"/>
              </a:rPr>
              <a:t>4</a:t>
            </a: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: Er(III)/Yb(III) </a:t>
            </a:r>
            <a:endParaRPr lang="en-US" altLang="en-US" sz="1800" baseline="-25000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111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972052"/>
              </p:ext>
            </p:extLst>
          </p:nvPr>
        </p:nvGraphicFramePr>
        <p:xfrm>
          <a:off x="1720403" y="26980827"/>
          <a:ext cx="4056052" cy="3984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r:id="rId9" imgW="4905375" imgH="4829175" progId="AutoCAD.Drawing.17">
                  <p:embed/>
                </p:oleObj>
              </mc:Choice>
              <mc:Fallback>
                <p:oleObj r:id="rId9" imgW="4905375" imgH="4829175" progId="AutoCAD.Drawing.17">
                  <p:embed/>
                  <p:pic>
                    <p:nvPicPr>
                      <p:cNvPr id="111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403" y="26980827"/>
                        <a:ext cx="4056052" cy="3984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" name="Picture 7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2" y="20882326"/>
            <a:ext cx="5552316" cy="48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7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80" y="20882326"/>
            <a:ext cx="5555035" cy="48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55767" y="43943445"/>
            <a:ext cx="9446078" cy="5604202"/>
            <a:chOff x="385764" y="40609455"/>
            <a:chExt cx="13480531" cy="8626399"/>
          </a:xfrm>
          <a:solidFill>
            <a:srgbClr val="FFC000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85764" y="40609455"/>
              <a:ext cx="13480531" cy="8626399"/>
              <a:chOff x="344509" y="42743589"/>
              <a:chExt cx="16817017" cy="8626399"/>
            </a:xfrm>
            <a:grpFill/>
          </p:grpSpPr>
          <p:sp>
            <p:nvSpPr>
              <p:cNvPr id="66" name="Rounded Rectangle 65"/>
              <p:cNvSpPr/>
              <p:nvPr/>
            </p:nvSpPr>
            <p:spPr>
              <a:xfrm>
                <a:off x="344509" y="42743589"/>
                <a:ext cx="16817017" cy="8626399"/>
              </a:xfrm>
              <a:prstGeom prst="roundRect">
                <a:avLst>
                  <a:gd name="adj" fmla="val 4410"/>
                </a:avLst>
              </a:prstGeom>
              <a:solidFill>
                <a:srgbClr val="FFD961"/>
              </a:solidFill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  <a:spcBef>
                    <a:spcPts val="320"/>
                  </a:spcBef>
                  <a:spcAft>
                    <a:spcPts val="320"/>
                  </a:spcAft>
                </a:pPr>
                <a:endParaRPr lang="en-US" sz="960" i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7" name="Text Box 560"/>
              <p:cNvSpPr txBox="1">
                <a:spLocks noChangeArrowheads="1"/>
              </p:cNvSpPr>
              <p:nvPr/>
            </p:nvSpPr>
            <p:spPr bwMode="auto">
              <a:xfrm>
                <a:off x="6109745" y="43020917"/>
                <a:ext cx="5491020" cy="750079"/>
              </a:xfrm>
              <a:prstGeom prst="rect">
                <a:avLst/>
              </a:prstGeom>
              <a:solidFill>
                <a:srgbClr val="FFD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9063" tIns="29533" rIns="59063" bIns="29533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177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15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6226175" indent="-1243013">
                  <a:spcBef>
                    <a:spcPct val="20000"/>
                  </a:spcBef>
                  <a:buChar char="•"/>
                  <a:defRPr sz="13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8716963" indent="137160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11209338" indent="182880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11666538" indent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12123738" indent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12580938" indent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13038138" indent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2774" b="1" dirty="0">
                    <a:solidFill>
                      <a:srgbClr val="FF0000"/>
                    </a:solidFill>
                    <a:ea typeface="ヒラギノ角ゴ Pro W3" pitchFamily="1" charset="-128"/>
                  </a:rPr>
                  <a:t>KẾT LUẬN</a:t>
                </a:r>
              </a:p>
            </p:txBody>
          </p:sp>
        </p:grpSp>
        <p:sp>
          <p:nvSpPr>
            <p:cNvPr id="303" name="Text Box 2496">
              <a:extLst>
                <a:ext uri="{FF2B5EF4-FFF2-40B4-BE49-F238E27FC236}">
                  <a16:creationId xmlns:a16="http://schemas.microsoft.com/office/drawing/2014/main" id="{46FE43D0-79E1-4418-AF9A-C917452F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061" y="41777617"/>
              <a:ext cx="12705694" cy="6853062"/>
            </a:xfrm>
            <a:prstGeom prst="rect">
              <a:avLst/>
            </a:prstGeom>
            <a:solidFill>
              <a:srgbClr val="FFD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9775" tIns="19888" rIns="39775" bIns="19888">
              <a:spAutoFit/>
            </a:bodyPr>
            <a:lstStyle>
              <a:lvl1pPr marL="342900" indent="-3429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74354" indent="-274354" algn="just">
                <a:lnSpc>
                  <a:spcPct val="130000"/>
                </a:lnSpc>
                <a:spcBef>
                  <a:spcPts val="320"/>
                </a:spcBef>
                <a:spcAft>
                  <a:spcPts val="160"/>
                </a:spcAft>
                <a:buClr>
                  <a:srgbClr val="FF0000"/>
                </a:buClr>
                <a:buFont typeface="+mj-lt"/>
                <a:buAutoNum type="arabicPeriod"/>
              </a:pP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Đã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tổng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hợp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thành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công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vật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liệu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nano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phát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quang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chuyển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đổi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ng</a:t>
              </a:r>
              <a:r>
                <a:rPr lang="vi-VN" altLang="en-US" sz="1800" dirty="0">
                  <a:solidFill>
                    <a:srgbClr val="0000FF"/>
                  </a:solidFill>
                  <a:latin typeface="+mj-lt"/>
                </a:rPr>
                <a:t>ư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ợc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dạng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hạt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fr-FR" altLang="en-US" sz="1800" dirty="0">
                  <a:solidFill>
                    <a:srgbClr val="0000FF"/>
                  </a:solidFill>
                  <a:latin typeface="+mj-lt"/>
                </a:rPr>
                <a:t>NaYF</a:t>
              </a:r>
              <a:r>
                <a:rPr lang="fr-FR" altLang="en-US" sz="1800" baseline="-25000" dirty="0">
                  <a:solidFill>
                    <a:srgbClr val="0000FF"/>
                  </a:solidFill>
                  <a:latin typeface="+mj-lt"/>
                </a:rPr>
                <a:t>4</a:t>
              </a:r>
              <a:r>
                <a:rPr lang="fr-FR" altLang="en-US" sz="1800" dirty="0">
                  <a:solidFill>
                    <a:srgbClr val="0000FF"/>
                  </a:solidFill>
                  <a:latin typeface="+mj-lt"/>
                </a:rPr>
                <a:t>:Er(III)/Yb(III)</a:t>
              </a:r>
              <a:r>
                <a:rPr lang="fr-FR" altLang="en-US" sz="1800" baseline="300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phát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quang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với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kích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thước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từ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100nm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đến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300 nm. </a:t>
              </a:r>
            </a:p>
            <a:p>
              <a:pPr marL="274354" indent="-274354" algn="just">
                <a:lnSpc>
                  <a:spcPct val="130000"/>
                </a:lnSpc>
                <a:spcBef>
                  <a:spcPts val="320"/>
                </a:spcBef>
                <a:spcAft>
                  <a:spcPts val="160"/>
                </a:spcAft>
                <a:buClr>
                  <a:srgbClr val="FF0000"/>
                </a:buClr>
                <a:buFont typeface="+mj-lt"/>
                <a:buAutoNum type="arabicPeriod"/>
              </a:pP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Hình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thái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học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,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cấu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trúc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tinh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thể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,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tính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chất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phát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quang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của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vật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liệu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fr-FR" altLang="en-US" sz="1800" dirty="0">
                  <a:solidFill>
                    <a:srgbClr val="0000FF"/>
                  </a:solidFill>
                  <a:latin typeface="+mj-lt"/>
                </a:rPr>
                <a:t>NaYF</a:t>
              </a:r>
              <a:r>
                <a:rPr lang="fr-FR" altLang="en-US" sz="1800" baseline="-25000" dirty="0">
                  <a:solidFill>
                    <a:srgbClr val="0000FF"/>
                  </a:solidFill>
                  <a:latin typeface="+mj-lt"/>
                </a:rPr>
                <a:t>4</a:t>
              </a:r>
              <a:r>
                <a:rPr lang="fr-FR" altLang="en-US" sz="1800" dirty="0">
                  <a:solidFill>
                    <a:srgbClr val="0000FF"/>
                  </a:solidFill>
                  <a:latin typeface="+mj-lt"/>
                </a:rPr>
                <a:t>: Er(III)/Yb(III)</a:t>
              </a:r>
              <a:r>
                <a:rPr lang="fr-FR" altLang="en-US" sz="1800" baseline="300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đã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được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khảo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sát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.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Đặc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biệt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các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vật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liệu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sau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khi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được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chức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năng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hóa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,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liên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hợp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hóa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bằng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cách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gắn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kết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các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tác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nhân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sinh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học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fr-FR" altLang="en-US" sz="1800" dirty="0" err="1">
                  <a:solidFill>
                    <a:srgbClr val="0000FF"/>
                  </a:solidFill>
                  <a:latin typeface="+mj-lt"/>
                </a:rPr>
                <a:t>phát</a:t>
              </a:r>
              <a:r>
                <a:rPr lang="fr-FR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fr-FR" altLang="en-US" sz="1800" dirty="0" err="1">
                  <a:solidFill>
                    <a:srgbClr val="0000FF"/>
                  </a:solidFill>
                  <a:latin typeface="+mj-lt"/>
                </a:rPr>
                <a:t>bức</a:t>
              </a:r>
              <a:r>
                <a:rPr lang="fr-FR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fr-FR" altLang="en-US" sz="1800" dirty="0" err="1">
                  <a:solidFill>
                    <a:srgbClr val="0000FF"/>
                  </a:solidFill>
                  <a:latin typeface="+mj-lt"/>
                </a:rPr>
                <a:t>xạ</a:t>
              </a:r>
              <a:r>
                <a:rPr lang="fr-FR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fr-FR" altLang="en-US" sz="1800" dirty="0" err="1">
                  <a:solidFill>
                    <a:srgbClr val="0000FF"/>
                  </a:solidFill>
                  <a:latin typeface="+mj-lt"/>
                </a:rPr>
                <a:t>mạnh</a:t>
              </a:r>
              <a:r>
                <a:rPr lang="fr-FR" altLang="en-US" sz="1800" dirty="0">
                  <a:solidFill>
                    <a:srgbClr val="0000FF"/>
                  </a:solidFill>
                  <a:latin typeface="+mj-lt"/>
                </a:rPr>
                <a:t> ở </a:t>
              </a:r>
              <a:r>
                <a:rPr lang="fr-FR" altLang="en-US" sz="1800" dirty="0" err="1">
                  <a:solidFill>
                    <a:srgbClr val="0000FF"/>
                  </a:solidFill>
                  <a:latin typeface="+mj-lt"/>
                </a:rPr>
                <a:t>vùng</a:t>
              </a:r>
              <a:r>
                <a:rPr lang="fr-FR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fr-FR" altLang="en-US" sz="1800" dirty="0" err="1">
                  <a:solidFill>
                    <a:srgbClr val="0000FF"/>
                  </a:solidFill>
                  <a:latin typeface="+mj-lt"/>
                </a:rPr>
                <a:t>đỏ</a:t>
              </a:r>
              <a:r>
                <a:rPr lang="fr-FR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pt-BR" altLang="en-US" sz="1800" dirty="0">
                  <a:solidFill>
                    <a:srgbClr val="0000FF"/>
                  </a:solidFill>
                  <a:latin typeface="+mj-lt"/>
                </a:rPr>
                <a:t>và ổn định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tạo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phức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hợp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bền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trong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môi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trường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sinh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lý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. </a:t>
              </a:r>
            </a:p>
            <a:p>
              <a:pPr marL="274354" indent="-274354" algn="just">
                <a:lnSpc>
                  <a:spcPct val="130000"/>
                </a:lnSpc>
                <a:spcBef>
                  <a:spcPts val="320"/>
                </a:spcBef>
                <a:spcAft>
                  <a:spcPts val="160"/>
                </a:spcAft>
                <a:buClr>
                  <a:srgbClr val="FF0000"/>
                </a:buClr>
                <a:buFont typeface="+mj-lt"/>
                <a:buAutoNum type="arabicPeriod"/>
              </a:pP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Bước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đầu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đã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thử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nghiệm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thành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công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phát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hiện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được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tế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bào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ung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thư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cổ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tử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cung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(Hela)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và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tế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bào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ung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thư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phổi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(Lu-1)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với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phức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hợp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fr-FR" altLang="en-US" sz="1800" dirty="0">
                  <a:solidFill>
                    <a:srgbClr val="0000FF"/>
                  </a:solidFill>
                  <a:latin typeface="+mj-lt"/>
                </a:rPr>
                <a:t>NaYF</a:t>
              </a:r>
              <a:r>
                <a:rPr lang="fr-FR" altLang="en-US" sz="1800" baseline="-25000" dirty="0">
                  <a:solidFill>
                    <a:srgbClr val="0000FF"/>
                  </a:solidFill>
                  <a:latin typeface="+mj-lt"/>
                </a:rPr>
                <a:t>4</a:t>
              </a:r>
              <a:r>
                <a:rPr lang="fr-FR" altLang="en-US" sz="1800" dirty="0">
                  <a:solidFill>
                    <a:srgbClr val="0000FF"/>
                  </a:solidFill>
                  <a:latin typeface="+mj-lt"/>
                </a:rPr>
                <a:t>: Er(III)/Yb(III)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  <a:ea typeface="Calibri" pitchFamily="34" charset="0"/>
                  <a:cs typeface="Calibri" pitchFamily="34" charset="0"/>
                </a:rPr>
                <a:t>@silica-N=FA </a:t>
              </a:r>
              <a:r>
                <a:rPr lang="en-US" altLang="en-US" sz="1800" i="1" dirty="0">
                  <a:solidFill>
                    <a:srgbClr val="0000FF"/>
                  </a:solidFill>
                  <a:latin typeface="+mj-lt"/>
                  <a:ea typeface="Calibri" pitchFamily="34" charset="0"/>
                  <a:cs typeface="Calibri" pitchFamily="34" charset="0"/>
                </a:rPr>
                <a:t>in vitro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  <a:ea typeface="Calibri" pitchFamily="34" charset="0"/>
                  <a:cs typeface="Calibri" pitchFamily="34" charset="0"/>
                </a:rPr>
                <a:t>.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Trên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cơ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sở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đó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mở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ra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khả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năng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sử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dụng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vật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liệu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nano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phát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quang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chứa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ion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đất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hiếm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tạo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công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cụ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đánh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dấu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tế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bào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</a:rPr>
                <a:t>nhằm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pt-BR" altLang="en-US" sz="18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phát hiện sớm tế bào ung thư góp phần vào </a:t>
              </a:r>
              <a:r>
                <a:rPr lang="vi-VN" altLang="en-US" sz="1800" dirty="0">
                  <a:solidFill>
                    <a:srgbClr val="0000FF"/>
                  </a:solidFill>
                  <a:latin typeface="+mj-lt"/>
                  <a:ea typeface="Calibri" pitchFamily="34" charset="0"/>
                  <a:cs typeface="Calibri" pitchFamily="34" charset="0"/>
                </a:rPr>
                <a:t>cuộc chiến phòng và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  <a:ea typeface="Calibri" pitchFamily="34" charset="0"/>
                  <a:cs typeface="Calibri" pitchFamily="34" charset="0"/>
                </a:rPr>
                <a:t> </a:t>
              </a:r>
              <a:r>
                <a:rPr lang="vi-VN" altLang="en-US" sz="1800" dirty="0">
                  <a:solidFill>
                    <a:srgbClr val="0000FF"/>
                  </a:solidFill>
                  <a:latin typeface="+mj-lt"/>
                  <a:ea typeface="Calibri" pitchFamily="34" charset="0"/>
                  <a:cs typeface="Calibri" pitchFamily="34" charset="0"/>
                </a:rPr>
                <a:t>chống ung thư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latin typeface="+mj-lt"/>
                  <a:ea typeface="Calibri" pitchFamily="34" charset="0"/>
                  <a:cs typeface="Calibri" pitchFamily="34" charset="0"/>
                </a:rPr>
                <a:t>hiện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  <a:ea typeface="Calibri" pitchFamily="34" charset="0"/>
                  <a:cs typeface="Calibri" pitchFamily="34" charset="0"/>
                </a:rPr>
                <a:t> nay</a:t>
              </a:r>
              <a:r>
                <a:rPr lang="vi-VN" altLang="en-US" sz="1800" dirty="0">
                  <a:solidFill>
                    <a:srgbClr val="0000FF"/>
                  </a:solidFill>
                  <a:latin typeface="+mj-lt"/>
                  <a:ea typeface="Calibri" pitchFamily="34" charset="0"/>
                  <a:cs typeface="Calibri" pitchFamily="34" charset="0"/>
                </a:rPr>
                <a:t>.</a:t>
              </a:r>
              <a:r>
                <a:rPr lang="en-US" altLang="en-US" sz="1800" dirty="0">
                  <a:solidFill>
                    <a:srgbClr val="0000FF"/>
                  </a:solidFill>
                  <a:latin typeface="+mj-lt"/>
                  <a:ea typeface="Calibri" pitchFamily="34" charset="0"/>
                  <a:cs typeface="Calibri" pitchFamily="34" charset="0"/>
                </a:rPr>
                <a:t> </a:t>
              </a:r>
            </a:p>
          </p:txBody>
        </p:sp>
      </p:grpSp>
      <p:sp>
        <p:nvSpPr>
          <p:cNvPr id="304" name="AutoShape 2580">
            <a:extLst>
              <a:ext uri="{FF2B5EF4-FFF2-40B4-BE49-F238E27FC236}">
                <a16:creationId xmlns:a16="http://schemas.microsoft.com/office/drawing/2014/main" id="{B9ABC6E6-CEBE-4A83-8A3E-FCFD0087B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6499" y="15699924"/>
            <a:ext cx="1948853" cy="3122529"/>
          </a:xfrm>
          <a:prstGeom prst="cloudCallout">
            <a:avLst>
              <a:gd name="adj1" fmla="val -81009"/>
              <a:gd name="adj2" fmla="val 3553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defTabSz="4257675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257675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257675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257675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257675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2576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2576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2576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2576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960"/>
              </a:spcBef>
              <a:spcAft>
                <a:spcPts val="640"/>
              </a:spcAft>
              <a:defRPr/>
            </a:pPr>
            <a:r>
              <a:rPr lang="en-US" sz="2000" dirty="0" err="1">
                <a:solidFill>
                  <a:srgbClr val="B3059A"/>
                </a:solidFill>
                <a:latin typeface="+mj-lt"/>
              </a:rPr>
              <a:t>Các</a:t>
            </a:r>
            <a:r>
              <a:rPr lang="en-US" sz="2000" dirty="0">
                <a:solidFill>
                  <a:srgbClr val="B3059A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B3059A"/>
                </a:solidFill>
                <a:latin typeface="+mj-lt"/>
              </a:rPr>
              <a:t>phương</a:t>
            </a:r>
            <a:r>
              <a:rPr lang="en-US" sz="2000" dirty="0">
                <a:solidFill>
                  <a:srgbClr val="B3059A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B3059A"/>
                </a:solidFill>
                <a:latin typeface="+mj-lt"/>
              </a:rPr>
              <a:t>pháp</a:t>
            </a:r>
            <a:r>
              <a:rPr lang="en-US" sz="2000" dirty="0">
                <a:solidFill>
                  <a:srgbClr val="B3059A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B3059A"/>
                </a:solidFill>
                <a:latin typeface="+mj-lt"/>
              </a:rPr>
              <a:t>phân</a:t>
            </a:r>
            <a:r>
              <a:rPr lang="en-US" sz="2000" dirty="0">
                <a:solidFill>
                  <a:srgbClr val="B3059A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B3059A"/>
                </a:solidFill>
                <a:latin typeface="+mj-lt"/>
              </a:rPr>
              <a:t>tích</a:t>
            </a:r>
            <a:endParaRPr lang="en-US" sz="2000" strike="sngStrike" kern="0" dirty="0">
              <a:solidFill>
                <a:srgbClr val="B3059A"/>
              </a:solidFill>
              <a:latin typeface="+mj-lt"/>
            </a:endParaRPr>
          </a:p>
        </p:txBody>
      </p:sp>
      <p:sp>
        <p:nvSpPr>
          <p:cNvPr id="669" name="Rectangle 8"/>
          <p:cNvSpPr>
            <a:spLocks noChangeArrowheads="1"/>
          </p:cNvSpPr>
          <p:nvPr/>
        </p:nvSpPr>
        <p:spPr bwMode="auto">
          <a:xfrm>
            <a:off x="6756538" y="31360484"/>
            <a:ext cx="5811390" cy="105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Phổ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huỳnh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quang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chuyển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đổi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ngược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của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mẫu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NaYF</a:t>
            </a:r>
            <a:r>
              <a:rPr lang="fr-FR" altLang="en-US" sz="1800" baseline="-25000" dirty="0">
                <a:solidFill>
                  <a:srgbClr val="7030A0"/>
                </a:solidFill>
                <a:latin typeface="+mj-lt"/>
              </a:rPr>
              <a:t>4</a:t>
            </a: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: Er(III)/Yb(III)</a:t>
            </a:r>
            <a:r>
              <a:rPr lang="pt-BR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@silica-N=FA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en-US" sz="1800" dirty="0" err="1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tại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pt-BR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pt-BR" altLang="en-US" sz="1800" baseline="-250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exc</a:t>
            </a:r>
            <a:r>
              <a:rPr lang="en-US" altLang="en-US" sz="1800" dirty="0">
                <a:solidFill>
                  <a:srgbClr val="7030A0"/>
                </a:solidFill>
                <a:latin typeface="+mj-lt"/>
                <a:ea typeface="Calibri" pitchFamily="34" charset="0"/>
                <a:cs typeface="Calibri" pitchFamily="34" charset="0"/>
              </a:rPr>
              <a:t> = 980nm</a:t>
            </a:r>
            <a:endParaRPr lang="en-US" altLang="en-US" sz="1800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670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483792"/>
              </p:ext>
            </p:extLst>
          </p:nvPr>
        </p:nvGraphicFramePr>
        <p:xfrm>
          <a:off x="6851319" y="27131849"/>
          <a:ext cx="5546139" cy="4084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Graph" r:id="rId13" imgW="4129200" imgH="2877120" progId="Origin50.Graph">
                  <p:embed/>
                </p:oleObj>
              </mc:Choice>
              <mc:Fallback>
                <p:oleObj name="Graph" r:id="rId13" imgW="4129200" imgH="2877120" progId="Origin50.Graph">
                  <p:embed/>
                  <p:pic>
                    <p:nvPicPr>
                      <p:cNvPr id="67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319" y="27131849"/>
                        <a:ext cx="5546139" cy="4084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26"/>
          <p:cNvSpPr>
            <a:spLocks noChangeArrowheads="1"/>
          </p:cNvSpPr>
          <p:nvPr/>
        </p:nvSpPr>
        <p:spPr bwMode="auto">
          <a:xfrm>
            <a:off x="7550292" y="14789044"/>
            <a:ext cx="5116409" cy="65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Các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giai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đoạn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phản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ứng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gắn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nhóm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NH</a:t>
            </a:r>
            <a:r>
              <a:rPr lang="en-US" altLang="en-US" sz="1600" baseline="-250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2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trên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bề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mặt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vật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liệu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nano</a:t>
            </a:r>
            <a:r>
              <a:rPr lang="en-US" altLang="en-US" sz="1600" baseline="300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bằng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APTMS </a:t>
            </a:r>
            <a:endParaRPr lang="en-US" altLang="en-US" sz="1600" dirty="0">
              <a:solidFill>
                <a:srgbClr val="B3059A"/>
              </a:solidFill>
              <a:latin typeface="+mj-lt"/>
            </a:endParaRPr>
          </a:p>
        </p:txBody>
      </p:sp>
      <p:pic>
        <p:nvPicPr>
          <p:cNvPr id="84" name="Picture 3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799" y="10889181"/>
            <a:ext cx="5114273" cy="352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13272835" y="14744068"/>
            <a:ext cx="4585135" cy="65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Sơ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đồ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liên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hợp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sinh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học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gắn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kết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các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phân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tử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hoạt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động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sinh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học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với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bề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mặt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vật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liệu</a:t>
            </a:r>
            <a:r>
              <a:rPr lang="en-US" altLang="en-US" sz="1600" dirty="0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B3059A"/>
                </a:solidFill>
                <a:latin typeface="+mj-lt"/>
                <a:ea typeface="Calibri" pitchFamily="34" charset="0"/>
                <a:cs typeface="Calibri" pitchFamily="34" charset="0"/>
              </a:rPr>
              <a:t>nano</a:t>
            </a:r>
            <a:endParaRPr lang="en-US" altLang="en-US" sz="1600" dirty="0">
              <a:solidFill>
                <a:srgbClr val="B3059A"/>
              </a:solidFill>
              <a:latin typeface="+mj-lt"/>
            </a:endParaRPr>
          </a:p>
        </p:txBody>
      </p:sp>
      <p:grpSp>
        <p:nvGrpSpPr>
          <p:cNvPr id="87" name="Group 250"/>
          <p:cNvGrpSpPr>
            <a:grpSpLocks/>
          </p:cNvGrpSpPr>
          <p:nvPr/>
        </p:nvGrpSpPr>
        <p:grpSpPr bwMode="auto">
          <a:xfrm>
            <a:off x="7396350" y="10934178"/>
            <a:ext cx="5322032" cy="3521099"/>
            <a:chOff x="56379" y="1033356"/>
            <a:chExt cx="9332960" cy="6360214"/>
          </a:xfrm>
        </p:grpSpPr>
        <p:grpSp>
          <p:nvGrpSpPr>
            <p:cNvPr id="88" name="Group 251"/>
            <p:cNvGrpSpPr>
              <a:grpSpLocks/>
            </p:cNvGrpSpPr>
            <p:nvPr/>
          </p:nvGrpSpPr>
          <p:grpSpPr bwMode="auto">
            <a:xfrm>
              <a:off x="56379" y="1033356"/>
              <a:ext cx="9332960" cy="6360214"/>
              <a:chOff x="-133158" y="1033356"/>
              <a:chExt cx="9332960" cy="6244219"/>
            </a:xfrm>
          </p:grpSpPr>
          <p:pic>
            <p:nvPicPr>
              <p:cNvPr id="90" name="Picture 11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3158" y="1033356"/>
                <a:ext cx="9332960" cy="555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1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459" y="1098079"/>
                <a:ext cx="2474998" cy="198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DFBDA51-7F18-453D-B827-5274B28D7D54}"/>
                  </a:ext>
                </a:extLst>
              </p:cNvPr>
              <p:cNvSpPr txBox="1"/>
              <p:nvPr/>
            </p:nvSpPr>
            <p:spPr>
              <a:xfrm>
                <a:off x="-5378" y="2926035"/>
                <a:ext cx="3376026" cy="6636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kern="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APTMS   </a:t>
                </a:r>
              </a:p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kern="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 (3-aminopropyltrimethoxysilane)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35508F5-BC4C-4E48-8273-85D3FBFC5302}"/>
                  </a:ext>
                </a:extLst>
              </p:cNvPr>
              <p:cNvSpPr/>
              <p:nvPr/>
            </p:nvSpPr>
            <p:spPr>
              <a:xfrm>
                <a:off x="-126024" y="6756901"/>
                <a:ext cx="4879579" cy="520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NaYF</a:t>
                </a:r>
                <a:r>
                  <a:rPr lang="en-US" sz="1200" b="1" kern="0" baseline="-2500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4</a:t>
                </a:r>
                <a:r>
                  <a:rPr lang="en-US" sz="1200" b="1" kern="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:Er(III)/</a:t>
                </a:r>
                <a:r>
                  <a:rPr lang="en-US" sz="1200" b="1" kern="0" dirty="0" err="1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Yb</a:t>
                </a:r>
                <a:r>
                  <a:rPr lang="en-US" sz="1200" b="1" kern="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(III)@silica-NH</a:t>
                </a:r>
                <a:r>
                  <a:rPr lang="en-US" sz="1200" b="1" kern="0" baseline="-2500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2</a:t>
                </a:r>
                <a:endParaRPr lang="en-US" sz="1200" b="1" kern="0" dirty="0">
                  <a:solidFill>
                    <a:srgbClr val="0000CC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FF2FEA9-DA6C-4397-A327-9B9B18924091}"/>
                  </a:ext>
                </a:extLst>
              </p:cNvPr>
              <p:cNvSpPr/>
              <p:nvPr/>
            </p:nvSpPr>
            <p:spPr>
              <a:xfrm>
                <a:off x="4850109" y="6752394"/>
                <a:ext cx="4349692" cy="520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NaYF</a:t>
                </a:r>
                <a:r>
                  <a:rPr lang="en-US" sz="1200" b="1" kern="0" baseline="-2500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4</a:t>
                </a:r>
                <a:r>
                  <a:rPr lang="en-US" sz="1200" b="1" kern="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:Er(III)/</a:t>
                </a:r>
                <a:r>
                  <a:rPr lang="en-US" sz="1200" b="1" kern="0" dirty="0" err="1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Yb</a:t>
                </a:r>
                <a:r>
                  <a:rPr lang="en-US" sz="1200" b="1" kern="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(III)@silica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885F9AD-1A2B-4517-BF09-63136622C7B9}"/>
                  </a:ext>
                </a:extLst>
              </p:cNvPr>
              <p:cNvSpPr txBox="1"/>
              <p:nvPr/>
            </p:nvSpPr>
            <p:spPr>
              <a:xfrm>
                <a:off x="3249708" y="2151989"/>
                <a:ext cx="2089085" cy="65252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53" b="1" kern="0" dirty="0" err="1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Thủy</a:t>
                </a:r>
                <a:r>
                  <a:rPr lang="en-US" sz="853" b="1" kern="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853" b="1" kern="0" dirty="0" err="1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phân</a:t>
                </a:r>
                <a:endParaRPr lang="en-US" sz="853" b="1" kern="0" dirty="0">
                  <a:solidFill>
                    <a:srgbClr val="0000CC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A5EEE2D-9B86-456E-8A32-FD47AD2AA0B3}"/>
                  </a:ext>
                </a:extLst>
              </p:cNvPr>
              <p:cNvSpPr txBox="1"/>
              <p:nvPr/>
            </p:nvSpPr>
            <p:spPr>
              <a:xfrm>
                <a:off x="7306937" y="2617634"/>
                <a:ext cx="1782512" cy="1063872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53" b="1" kern="0" dirty="0" err="1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Ngưng</a:t>
                </a:r>
                <a:r>
                  <a:rPr lang="en-US" sz="853" b="1" kern="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853" b="1" kern="0" dirty="0" err="1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tụ</a:t>
                </a:r>
                <a:r>
                  <a:rPr lang="en-US" sz="853" b="1" kern="0" dirty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853" b="1" kern="0" dirty="0" err="1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silanol</a:t>
                </a:r>
                <a:endParaRPr lang="en-US" sz="853" b="1" kern="0" dirty="0">
                  <a:solidFill>
                    <a:srgbClr val="0000CC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1804377-E6B1-4E1E-8DA7-12BE5881D3F1}"/>
                  </a:ext>
                </a:extLst>
              </p:cNvPr>
              <p:cNvSpPr/>
              <p:nvPr/>
            </p:nvSpPr>
            <p:spPr bwMode="auto">
              <a:xfrm>
                <a:off x="5148042" y="6007795"/>
                <a:ext cx="3941407" cy="225608"/>
              </a:xfrm>
              <a:prstGeom prst="rect">
                <a:avLst/>
              </a:prstGeom>
              <a:solidFill>
                <a:srgbClr val="FF616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6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76575A1-B78B-4C35-89BA-79D9BA129004}"/>
                  </a:ext>
                </a:extLst>
              </p:cNvPr>
              <p:cNvSpPr/>
              <p:nvPr/>
            </p:nvSpPr>
            <p:spPr bwMode="auto">
              <a:xfrm>
                <a:off x="210323" y="5739847"/>
                <a:ext cx="3962210" cy="225608"/>
              </a:xfrm>
              <a:prstGeom prst="rect">
                <a:avLst/>
              </a:prstGeom>
              <a:solidFill>
                <a:srgbClr val="FF616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60" ker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7F52A4E-BA30-4975-868A-101086347EEE}"/>
                </a:ext>
              </a:extLst>
            </p:cNvPr>
            <p:cNvSpPr txBox="1"/>
            <p:nvPr/>
          </p:nvSpPr>
          <p:spPr>
            <a:xfrm>
              <a:off x="3038209" y="1627254"/>
              <a:ext cx="2490121" cy="42517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53" b="1" kern="0" dirty="0">
                  <a:solidFill>
                    <a:srgbClr val="0000CC"/>
                  </a:solidFill>
                  <a:latin typeface="+mj-lt"/>
                  <a:cs typeface="Times New Roman" panose="02020603050405020304" pitchFamily="18" charset="0"/>
                </a:rPr>
                <a:t>H</a:t>
              </a:r>
              <a:r>
                <a:rPr lang="en-US" sz="853" b="1" kern="0" baseline="-25000" dirty="0">
                  <a:solidFill>
                    <a:srgbClr val="0000CC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  <a:r>
                <a:rPr lang="en-US" sz="853" b="1" kern="0" dirty="0">
                  <a:solidFill>
                    <a:srgbClr val="0000CC"/>
                  </a:solidFill>
                  <a:latin typeface="+mj-lt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00" name="AutoShape 2580">
            <a:extLst>
              <a:ext uri="{FF2B5EF4-FFF2-40B4-BE49-F238E27FC236}">
                <a16:creationId xmlns:a16="http://schemas.microsoft.com/office/drawing/2014/main" id="{B9ABC6E6-CEBE-4A83-8A3E-FCFD0087B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20" y="17554636"/>
            <a:ext cx="4807050" cy="1106076"/>
          </a:xfrm>
          <a:prstGeom prst="cloudCallout">
            <a:avLst>
              <a:gd name="adj1" fmla="val 4460"/>
              <a:gd name="adj2" fmla="val -8931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defTabSz="4257675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257675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257675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257675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257675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2576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2576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2576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2576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00" dirty="0" err="1">
                <a:solidFill>
                  <a:srgbClr val="B3059A"/>
                </a:solidFill>
                <a:latin typeface="+mj-lt"/>
              </a:rPr>
              <a:t>Sơ</a:t>
            </a:r>
            <a:r>
              <a:rPr lang="en-US" altLang="en-US" sz="1800" dirty="0">
                <a:solidFill>
                  <a:srgbClr val="B3059A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B3059A"/>
                </a:solidFill>
                <a:latin typeface="+mj-lt"/>
              </a:rPr>
              <a:t>đồ</a:t>
            </a:r>
            <a:r>
              <a:rPr lang="en-US" altLang="en-US" sz="1800" dirty="0">
                <a:solidFill>
                  <a:srgbClr val="B3059A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B3059A"/>
                </a:solidFill>
                <a:latin typeface="+mj-lt"/>
              </a:rPr>
              <a:t>tổng</a:t>
            </a:r>
            <a:r>
              <a:rPr lang="en-US" altLang="en-US" sz="1800" dirty="0">
                <a:solidFill>
                  <a:srgbClr val="B3059A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B3059A"/>
                </a:solidFill>
                <a:latin typeface="+mj-lt"/>
              </a:rPr>
              <a:t>hợp</a:t>
            </a:r>
            <a:r>
              <a:rPr lang="en-US" altLang="en-US" sz="1800" dirty="0">
                <a:solidFill>
                  <a:srgbClr val="B3059A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B3059A"/>
                </a:solidFill>
                <a:latin typeface="+mj-lt"/>
              </a:rPr>
              <a:t>vật</a:t>
            </a:r>
            <a:r>
              <a:rPr lang="en-US" altLang="en-US" sz="1800" dirty="0">
                <a:solidFill>
                  <a:srgbClr val="B3059A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B3059A"/>
                </a:solidFill>
                <a:latin typeface="+mj-lt"/>
              </a:rPr>
              <a:t>liệu</a:t>
            </a:r>
            <a:r>
              <a:rPr lang="en-US" altLang="en-US" sz="1800" dirty="0">
                <a:solidFill>
                  <a:srgbClr val="B3059A"/>
                </a:solidFill>
                <a:latin typeface="+mj-lt"/>
              </a:rPr>
              <a:t> </a:t>
            </a:r>
            <a:r>
              <a:rPr lang="en-US" altLang="en-US" sz="1800" kern="0" dirty="0">
                <a:solidFill>
                  <a:srgbClr val="B3059A"/>
                </a:solidFill>
                <a:latin typeface="+mj-lt"/>
              </a:rPr>
              <a:t>NaYF</a:t>
            </a:r>
            <a:r>
              <a:rPr lang="en-US" altLang="en-US" sz="1800" kern="0" baseline="-25000" dirty="0">
                <a:solidFill>
                  <a:srgbClr val="B3059A"/>
                </a:solidFill>
                <a:latin typeface="+mj-lt"/>
              </a:rPr>
              <a:t>4</a:t>
            </a:r>
            <a:r>
              <a:rPr lang="en-US" altLang="en-US" sz="1800" kern="0" dirty="0">
                <a:solidFill>
                  <a:srgbClr val="B3059A"/>
                </a:solidFill>
                <a:latin typeface="+mj-lt"/>
              </a:rPr>
              <a:t>:Er(III)/</a:t>
            </a:r>
            <a:r>
              <a:rPr lang="en-US" altLang="en-US" sz="1800" kern="0" dirty="0" err="1">
                <a:solidFill>
                  <a:srgbClr val="B3059A"/>
                </a:solidFill>
                <a:latin typeface="+mj-lt"/>
              </a:rPr>
              <a:t>Yb</a:t>
            </a:r>
            <a:r>
              <a:rPr lang="en-US" altLang="en-US" sz="1800" kern="0" dirty="0">
                <a:solidFill>
                  <a:srgbClr val="B3059A"/>
                </a:solidFill>
                <a:latin typeface="+mj-lt"/>
              </a:rPr>
              <a:t>(III)</a:t>
            </a:r>
            <a:endParaRPr lang="en-US" sz="1800" kern="0" dirty="0">
              <a:solidFill>
                <a:srgbClr val="B3059A"/>
              </a:solidFill>
              <a:latin typeface="+mj-lt"/>
            </a:endParaRPr>
          </a:p>
        </p:txBody>
      </p:sp>
      <p:sp>
        <p:nvSpPr>
          <p:cNvPr id="101" name="Rectangle 2666">
            <a:extLst>
              <a:ext uri="{FF2B5EF4-FFF2-40B4-BE49-F238E27FC236}">
                <a16:creationId xmlns:a16="http://schemas.microsoft.com/office/drawing/2014/main" id="{8E3DE50B-A0B9-42F1-B9B0-892AAFE88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350" y="15771181"/>
            <a:ext cx="7693307" cy="31280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43870" indent="-243870">
              <a:lnSpc>
                <a:spcPct val="130000"/>
              </a:lnSpc>
              <a:spcBef>
                <a:spcPts val="320"/>
              </a:spcBef>
              <a:spcAft>
                <a:spcPts val="16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1800" b="1" dirty="0" err="1">
                <a:solidFill>
                  <a:srgbClr val="0000FF"/>
                </a:solidFill>
              </a:rPr>
              <a:t>Chụp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ảnh</a:t>
            </a:r>
            <a:r>
              <a:rPr lang="en-US" sz="1800" b="1" dirty="0">
                <a:solidFill>
                  <a:srgbClr val="0000FF"/>
                </a:solidFill>
              </a:rPr>
              <a:t> FE-SEM  (field emission scanning electron microscopy - Hitachi,S-4800);</a:t>
            </a:r>
          </a:p>
          <a:p>
            <a:pPr marL="243870" indent="-243870">
              <a:lnSpc>
                <a:spcPct val="130000"/>
              </a:lnSpc>
              <a:spcBef>
                <a:spcPts val="320"/>
              </a:spcBef>
              <a:spcAft>
                <a:spcPts val="16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1800" b="1" dirty="0" err="1">
                <a:solidFill>
                  <a:srgbClr val="0000FF"/>
                </a:solidFill>
              </a:rPr>
              <a:t>Giản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đồ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nhiễu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xạ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tia</a:t>
            </a:r>
            <a:r>
              <a:rPr lang="en-US" sz="1800" b="1" dirty="0">
                <a:solidFill>
                  <a:srgbClr val="0000FF"/>
                </a:solidFill>
              </a:rPr>
              <a:t> X (XRD) - X-ray diffraction -  Siemens D5000 with </a:t>
            </a:r>
            <a:r>
              <a:rPr lang="en-US" sz="1800" b="1" dirty="0">
                <a:solidFill>
                  <a:srgbClr val="0000FF"/>
                </a:solidFill>
                <a:sym typeface="Symbol" pitchFamily="18" charset="2"/>
              </a:rPr>
              <a:t></a:t>
            </a:r>
            <a:r>
              <a:rPr lang="en-US" sz="1800" b="1" dirty="0">
                <a:solidFill>
                  <a:srgbClr val="0000FF"/>
                </a:solidFill>
              </a:rPr>
              <a:t> = 1.5406 Å [15</a:t>
            </a:r>
            <a:r>
              <a:rPr lang="en-US" sz="1800" b="1" baseline="30000" dirty="0">
                <a:solidFill>
                  <a:srgbClr val="0000FF"/>
                </a:solidFill>
              </a:rPr>
              <a:t>o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rgbClr val="0000FF"/>
                </a:solidFill>
                <a:sym typeface="Symbol" pitchFamily="18" charset="2"/>
              </a:rPr>
              <a:t></a:t>
            </a:r>
            <a:r>
              <a:rPr lang="en-US" sz="1800" b="1" dirty="0">
                <a:solidFill>
                  <a:srgbClr val="0000FF"/>
                </a:solidFill>
              </a:rPr>
              <a:t> 2</a:t>
            </a:r>
            <a:r>
              <a:rPr lang="en-US" sz="1800" b="1" dirty="0">
                <a:solidFill>
                  <a:srgbClr val="0000FF"/>
                </a:solidFill>
                <a:sym typeface="Symbol" pitchFamily="18" charset="2"/>
              </a:rPr>
              <a:t>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rgbClr val="0000FF"/>
                </a:solidFill>
                <a:sym typeface="Symbol" pitchFamily="18" charset="2"/>
              </a:rPr>
              <a:t></a:t>
            </a:r>
            <a:r>
              <a:rPr lang="en-US" sz="1800" b="1" dirty="0">
                <a:solidFill>
                  <a:srgbClr val="0000FF"/>
                </a:solidFill>
              </a:rPr>
              <a:t> 75</a:t>
            </a:r>
            <a:r>
              <a:rPr lang="en-US" sz="1800" b="1" baseline="30000" dirty="0">
                <a:solidFill>
                  <a:srgbClr val="0000FF"/>
                </a:solidFill>
              </a:rPr>
              <a:t>o</a:t>
            </a:r>
            <a:r>
              <a:rPr lang="en-US" sz="1800" b="1" dirty="0">
                <a:solidFill>
                  <a:srgbClr val="0000FF"/>
                </a:solidFill>
              </a:rPr>
              <a:t>];</a:t>
            </a:r>
          </a:p>
          <a:p>
            <a:pPr marL="243870" indent="-243870">
              <a:lnSpc>
                <a:spcPct val="130000"/>
              </a:lnSpc>
              <a:spcBef>
                <a:spcPts val="320"/>
              </a:spcBef>
              <a:spcAft>
                <a:spcPts val="16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1800" b="1" dirty="0" err="1">
                <a:solidFill>
                  <a:srgbClr val="0000FF"/>
                </a:solidFill>
              </a:rPr>
              <a:t>Phổ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dao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động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hồng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ngoại</a:t>
            </a:r>
            <a:r>
              <a:rPr lang="en-US" sz="1800" b="1" dirty="0">
                <a:solidFill>
                  <a:srgbClr val="0000FF"/>
                </a:solidFill>
              </a:rPr>
              <a:t>  (FTIR) - IMPACT 410-Nicolet instrument;</a:t>
            </a:r>
          </a:p>
          <a:p>
            <a:pPr marL="243870" indent="-243870">
              <a:lnSpc>
                <a:spcPct val="130000"/>
              </a:lnSpc>
              <a:spcBef>
                <a:spcPts val="320"/>
              </a:spcBef>
              <a:spcAft>
                <a:spcPts val="16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1800" b="1" dirty="0" err="1">
                <a:solidFill>
                  <a:srgbClr val="0000FF"/>
                </a:solidFill>
              </a:rPr>
              <a:t>Phổ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huỳnh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quang</a:t>
            </a:r>
            <a:r>
              <a:rPr lang="en-US" sz="1800" b="1" dirty="0">
                <a:solidFill>
                  <a:srgbClr val="0000FF"/>
                </a:solidFill>
              </a:rPr>
              <a:t> - PL (Photoluminescence) iHR550 - </a:t>
            </a:r>
            <a:r>
              <a:rPr lang="en-US" sz="1800" b="1" dirty="0" err="1">
                <a:solidFill>
                  <a:srgbClr val="0000FF"/>
                </a:solidFill>
              </a:rPr>
              <a:t>Jobin-Yvon</a:t>
            </a:r>
            <a:r>
              <a:rPr lang="en-US" sz="1800" b="1" dirty="0">
                <a:solidFill>
                  <a:srgbClr val="0000FF"/>
                </a:solidFill>
              </a:rPr>
              <a:t> under 980 nm excitation.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06848" y="31357915"/>
            <a:ext cx="3068435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b="1" dirty="0" err="1">
                <a:solidFill>
                  <a:srgbClr val="7030A0"/>
                </a:solidFill>
                <a:latin typeface="+mj-lt"/>
              </a:rPr>
              <a:t>Sơ</a:t>
            </a:r>
            <a:r>
              <a:rPr lang="en-US" altLang="en-US" sz="1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+mj-lt"/>
              </a:rPr>
              <a:t>đồ</a:t>
            </a:r>
            <a:r>
              <a:rPr lang="en-US" altLang="en-US" sz="1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+mj-lt"/>
              </a:rPr>
              <a:t>mức</a:t>
            </a:r>
            <a:r>
              <a:rPr lang="en-US" altLang="en-US" sz="1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+mj-lt"/>
              </a:rPr>
              <a:t>năng</a:t>
            </a:r>
            <a:r>
              <a:rPr lang="en-US" altLang="en-US" sz="1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+mj-lt"/>
              </a:rPr>
              <a:t>lượng</a:t>
            </a:r>
            <a:r>
              <a:rPr lang="en-US" altLang="en-US" sz="1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+mj-lt"/>
              </a:rPr>
              <a:t>của</a:t>
            </a:r>
            <a:r>
              <a:rPr lang="en-US" altLang="en-US" sz="1800" b="1" dirty="0">
                <a:solidFill>
                  <a:srgbClr val="7030A0"/>
                </a:solidFill>
                <a:latin typeface="+mj-lt"/>
              </a:rPr>
              <a:t> Er</a:t>
            </a:r>
            <a:r>
              <a:rPr lang="en-US" altLang="en-US" sz="1800" b="1" baseline="30000" dirty="0">
                <a:solidFill>
                  <a:srgbClr val="7030A0"/>
                </a:solidFill>
                <a:latin typeface="+mj-lt"/>
              </a:rPr>
              <a:t>3+</a:t>
            </a:r>
            <a:r>
              <a:rPr lang="en-US" altLang="en-US" sz="1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7030A0"/>
                </a:solidFill>
                <a:latin typeface="+mj-lt"/>
              </a:rPr>
              <a:t>và</a:t>
            </a:r>
            <a:r>
              <a:rPr lang="en-US" altLang="en-US" sz="1800" b="1" dirty="0">
                <a:solidFill>
                  <a:srgbClr val="7030A0"/>
                </a:solidFill>
                <a:latin typeface="+mj-lt"/>
              </a:rPr>
              <a:t> Yb</a:t>
            </a:r>
            <a:r>
              <a:rPr lang="en-US" altLang="en-US" sz="1800" b="1" baseline="30000" dirty="0">
                <a:solidFill>
                  <a:srgbClr val="7030A0"/>
                </a:solidFill>
              </a:rPr>
              <a:t>3+</a:t>
            </a:r>
            <a:endParaRPr lang="en-US" altLang="en-US" sz="18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65" name="Rectangle 16"/>
          <p:cNvSpPr>
            <a:spLocks noChangeArrowheads="1"/>
          </p:cNvSpPr>
          <p:nvPr/>
        </p:nvSpPr>
        <p:spPr bwMode="auto">
          <a:xfrm>
            <a:off x="6928536" y="25803630"/>
            <a:ext cx="5333446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6125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46125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46125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46125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46125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fr-FR" altLang="en-US" sz="1800" dirty="0" err="1">
                <a:solidFill>
                  <a:srgbClr val="7030A0"/>
                </a:solidFill>
                <a:latin typeface="+mj-lt"/>
              </a:rPr>
              <a:t>Ảnh</a:t>
            </a: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 TEM </a:t>
            </a:r>
            <a:r>
              <a:rPr lang="fr-FR" altLang="en-US" sz="1800" dirty="0" err="1">
                <a:solidFill>
                  <a:srgbClr val="7030A0"/>
                </a:solidFill>
                <a:latin typeface="+mj-lt"/>
              </a:rPr>
              <a:t>của</a:t>
            </a: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fr-FR" altLang="en-US" sz="1800" dirty="0" err="1">
                <a:solidFill>
                  <a:srgbClr val="7030A0"/>
                </a:solidFill>
                <a:latin typeface="+mj-lt"/>
              </a:rPr>
              <a:t>mẫu</a:t>
            </a: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NaYF</a:t>
            </a:r>
            <a:r>
              <a:rPr lang="fr-FR" altLang="en-US" sz="1800" baseline="-25000" dirty="0">
                <a:solidFill>
                  <a:srgbClr val="7030A0"/>
                </a:solidFill>
                <a:latin typeface="+mj-lt"/>
              </a:rPr>
              <a:t>4</a:t>
            </a:r>
            <a:r>
              <a:rPr lang="fr-FR" altLang="en-US" sz="1800" dirty="0">
                <a:solidFill>
                  <a:srgbClr val="7030A0"/>
                </a:solidFill>
                <a:latin typeface="+mj-lt"/>
              </a:rPr>
              <a:t>: Er(III)/Yb(III)</a:t>
            </a:r>
            <a:r>
              <a:rPr lang="en-US" altLang="en-US" sz="1800" dirty="0">
                <a:solidFill>
                  <a:srgbClr val="7030A0"/>
                </a:solidFill>
                <a:latin typeface="+mj-lt"/>
              </a:rPr>
              <a:t>@silica-N=FA</a:t>
            </a:r>
            <a:endParaRPr lang="en-US" altLang="en-US" sz="1800" baseline="-25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410834" y="49585875"/>
            <a:ext cx="18324692" cy="1425783"/>
          </a:xfrm>
          <a:prstGeom prst="horizontalScroll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altLang="en-US" sz="2987" b="1" i="1" dirty="0" err="1">
                <a:solidFill>
                  <a:srgbClr val="FF0000"/>
                </a:solidFill>
                <a:latin typeface="+mj-lt"/>
              </a:rPr>
              <a:t>Lời</a:t>
            </a:r>
            <a:r>
              <a:rPr lang="en-US" altLang="en-US" sz="2987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987" b="1" i="1" dirty="0" err="1">
                <a:solidFill>
                  <a:srgbClr val="FF0000"/>
                </a:solidFill>
                <a:latin typeface="+mj-lt"/>
              </a:rPr>
              <a:t>cảm</a:t>
            </a:r>
            <a:r>
              <a:rPr lang="en-US" altLang="en-US" sz="2987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987" b="1" i="1" dirty="0" err="1">
                <a:solidFill>
                  <a:srgbClr val="FF0000"/>
                </a:solidFill>
                <a:latin typeface="+mj-lt"/>
              </a:rPr>
              <a:t>ơn</a:t>
            </a:r>
            <a:endParaRPr lang="en-US" altLang="en-US" sz="2987" b="1" i="1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30000"/>
              </a:lnSpc>
            </a:pP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tác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giả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chân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thành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cảm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ơn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sự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hỗ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trợ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Đề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tài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mã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VAST 03.03/23-24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thuộc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Viện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Hàn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lâm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Khoa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Công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nghệ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Việt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Nam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đã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tạo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điều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kiện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thực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hiện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công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trình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54" b="1" i="1" dirty="0" err="1">
                <a:solidFill>
                  <a:srgbClr val="FF0000"/>
                </a:solidFill>
                <a:latin typeface="+mj-lt"/>
              </a:rPr>
              <a:t>này</a:t>
            </a:r>
            <a:r>
              <a:rPr lang="en-US" altLang="en-US" sz="1654" b="1" i="1" dirty="0">
                <a:solidFill>
                  <a:srgbClr val="FF0000"/>
                </a:solidFill>
                <a:latin typeface="+mj-lt"/>
              </a:rPr>
              <a:t>!</a:t>
            </a:r>
            <a:endParaRPr lang="en-US" sz="1654" i="1" dirty="0">
              <a:solidFill>
                <a:srgbClr val="FF0000"/>
              </a:solidFill>
            </a:endParaRPr>
          </a:p>
        </p:txBody>
      </p:sp>
      <p:pic>
        <p:nvPicPr>
          <p:cNvPr id="254" name="Picture 76">
            <a:extLst>
              <a:ext uri="{FF2B5EF4-FFF2-40B4-BE49-F238E27FC236}">
                <a16:creationId xmlns:a16="http://schemas.microsoft.com/office/drawing/2014/main" id="{26AA3B22-E65B-4767-B71A-DAF698DB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80" y="20880455"/>
            <a:ext cx="1948164" cy="146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104744" y="39689006"/>
            <a:ext cx="12971488" cy="3977228"/>
            <a:chOff x="14726728" y="30966661"/>
            <a:chExt cx="20441657" cy="6740732"/>
          </a:xfrm>
          <a:solidFill>
            <a:schemeClr val="accent1">
              <a:lumMod val="90000"/>
            </a:schemeClr>
          </a:solidFill>
        </p:grpSpPr>
        <p:grpSp>
          <p:nvGrpSpPr>
            <p:cNvPr id="35" name="Group 34"/>
            <p:cNvGrpSpPr/>
            <p:nvPr/>
          </p:nvGrpSpPr>
          <p:grpSpPr>
            <a:xfrm>
              <a:off x="14726728" y="30966661"/>
              <a:ext cx="20441657" cy="6740732"/>
              <a:chOff x="14726728" y="30966661"/>
              <a:chExt cx="20441657" cy="6740732"/>
            </a:xfrm>
            <a:grpFill/>
          </p:grpSpPr>
          <p:grpSp>
            <p:nvGrpSpPr>
              <p:cNvPr id="33" name="Group 32"/>
              <p:cNvGrpSpPr/>
              <p:nvPr/>
            </p:nvGrpSpPr>
            <p:grpSpPr>
              <a:xfrm>
                <a:off x="14726728" y="30966661"/>
                <a:ext cx="20441657" cy="6740732"/>
                <a:chOff x="14726728" y="30966661"/>
                <a:chExt cx="20441657" cy="6740732"/>
              </a:xfrm>
              <a:grpFill/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4726728" y="30966661"/>
                  <a:ext cx="20441657" cy="6740732"/>
                  <a:chOff x="14726728" y="30966661"/>
                  <a:chExt cx="20441657" cy="6740732"/>
                </a:xfrm>
                <a:grpFill/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4726728" y="30966661"/>
                    <a:ext cx="18617117" cy="6740732"/>
                    <a:chOff x="14726728" y="30878272"/>
                    <a:chExt cx="18617117" cy="6740732"/>
                  </a:xfrm>
                  <a:grpFill/>
                </p:grpSpPr>
                <p:grpSp>
                  <p:nvGrpSpPr>
                    <p:cNvPr id="664" name="Group 663"/>
                    <p:cNvGrpSpPr/>
                    <p:nvPr/>
                  </p:nvGrpSpPr>
                  <p:grpSpPr>
                    <a:xfrm>
                      <a:off x="14726728" y="30878272"/>
                      <a:ext cx="18528264" cy="6740732"/>
                      <a:chOff x="15344961" y="25557042"/>
                      <a:chExt cx="12936167" cy="4445427"/>
                    </a:xfrm>
                    <a:grpFill/>
                  </p:grpSpPr>
                  <p:pic>
                    <p:nvPicPr>
                      <p:cNvPr id="666" name="Content Placeholder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4961" y="25557042"/>
                        <a:ext cx="3868627" cy="4445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67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3300" y="25580902"/>
                        <a:ext cx="3927828" cy="4351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14836733" y="34838008"/>
                      <a:ext cx="5805167" cy="20098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281"/>
                    </a:p>
                  </p:txBody>
                </p:sp>
                <p:sp>
                  <p:nvSpPr>
                    <p:cNvPr id="258" name="Rectangle 257"/>
                    <p:cNvSpPr/>
                    <p:nvPr/>
                  </p:nvSpPr>
                  <p:spPr>
                    <a:xfrm>
                      <a:off x="27538680" y="34874189"/>
                      <a:ext cx="5805165" cy="216019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281"/>
                    </a:p>
                  </p:txBody>
                </p:sp>
              </p:grp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4782459" y="31021749"/>
                    <a:ext cx="1282539" cy="404158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494" b="1" dirty="0">
                        <a:solidFill>
                          <a:srgbClr val="FF0000"/>
                        </a:solidFill>
                      </a:rPr>
                      <a:t>Bright field</a:t>
                    </a:r>
                  </a:p>
                  <a:p>
                    <a:pPr algn="ctr"/>
                    <a:endParaRPr lang="en-US" sz="1494" b="1" dirty="0">
                      <a:solidFill>
                        <a:srgbClr val="FF0000"/>
                      </a:solidFill>
                    </a:endParaRPr>
                  </a:p>
                  <a:p>
                    <a:pPr algn="ctr"/>
                    <a:endParaRPr lang="en-US" sz="1494" b="1" dirty="0">
                      <a:solidFill>
                        <a:srgbClr val="FF0000"/>
                      </a:solidFill>
                    </a:endParaRPr>
                  </a:p>
                  <a:p>
                    <a:pPr algn="ctr"/>
                    <a:endParaRPr lang="en-US" sz="1494" b="1" dirty="0">
                      <a:solidFill>
                        <a:srgbClr val="FF0000"/>
                      </a:solidFill>
                    </a:endParaRPr>
                  </a:p>
                  <a:p>
                    <a:pPr algn="ctr"/>
                    <a:endParaRPr lang="en-US" sz="1494" b="1" dirty="0">
                      <a:solidFill>
                        <a:srgbClr val="FF0000"/>
                      </a:solidFill>
                    </a:endParaRPr>
                  </a:p>
                  <a:p>
                    <a:pPr algn="ctr"/>
                    <a:r>
                      <a:rPr lang="en-US" sz="1494" b="1" dirty="0">
                        <a:solidFill>
                          <a:srgbClr val="FF0000"/>
                        </a:solidFill>
                      </a:rPr>
                      <a:t>Dark field</a:t>
                    </a:r>
                  </a:p>
                </p:txBody>
              </p:sp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27663730" y="31560488"/>
                    <a:ext cx="1282539" cy="361169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 anchor="ctr">
                    <a:spAutoFit/>
                  </a:bodyPr>
                  <a:lstStyle/>
                  <a:p>
                    <a:endParaRPr lang="en-US" sz="1494" b="1" dirty="0">
                      <a:solidFill>
                        <a:srgbClr val="0000FF"/>
                      </a:solidFill>
                    </a:endParaRPr>
                  </a:p>
                  <a:p>
                    <a:endParaRPr lang="en-US" sz="1494" b="1" dirty="0">
                      <a:solidFill>
                        <a:srgbClr val="0000FF"/>
                      </a:solidFill>
                    </a:endParaRPr>
                  </a:p>
                  <a:p>
                    <a:endParaRPr lang="en-US" sz="1494" b="1" dirty="0">
                      <a:solidFill>
                        <a:srgbClr val="0000FF"/>
                      </a:solidFill>
                    </a:endParaRPr>
                  </a:p>
                  <a:p>
                    <a:endParaRPr lang="en-US" sz="1494" b="1" dirty="0">
                      <a:solidFill>
                        <a:srgbClr val="0000FF"/>
                      </a:solidFill>
                    </a:endParaRPr>
                  </a:p>
                  <a:p>
                    <a:endParaRPr lang="en-US" sz="1494" b="1" dirty="0">
                      <a:solidFill>
                        <a:srgbClr val="0000FF"/>
                      </a:solidFill>
                    </a:endParaRPr>
                  </a:p>
                  <a:p>
                    <a:endParaRPr lang="en-US" sz="1494" b="1" dirty="0">
                      <a:solidFill>
                        <a:srgbClr val="0000FF"/>
                      </a:solidFill>
                    </a:endParaRPr>
                  </a:p>
                  <a:p>
                    <a:endParaRPr lang="en-US" sz="1494" b="1" dirty="0">
                      <a:solidFill>
                        <a:srgbClr val="0000FF"/>
                      </a:solidFill>
                    </a:endParaRPr>
                  </a:p>
                  <a:p>
                    <a:endParaRPr lang="en-US" sz="1494" b="1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16538355" y="36763641"/>
                    <a:ext cx="18630030" cy="74375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281"/>
                  </a:p>
                </p:txBody>
              </p:sp>
            </p:grpSp>
            <p:sp>
              <p:nvSpPr>
                <p:cNvPr id="266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16312543" y="35734843"/>
                  <a:ext cx="3720547" cy="6750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r>
                    <a:rPr lang="en-US" altLang="en-US" sz="1707" dirty="0" err="1">
                      <a:solidFill>
                        <a:srgbClr val="7030A0"/>
                      </a:solidFill>
                      <a:latin typeface="+mj-lt"/>
                    </a:rPr>
                    <a:t>Tế</a:t>
                  </a:r>
                  <a:r>
                    <a:rPr lang="en-US" altLang="en-US" sz="1707" dirty="0">
                      <a:solidFill>
                        <a:srgbClr val="7030A0"/>
                      </a:solidFill>
                      <a:latin typeface="+mj-lt"/>
                    </a:rPr>
                    <a:t> </a:t>
                  </a:r>
                  <a:r>
                    <a:rPr lang="en-US" altLang="en-US" sz="1707" dirty="0" err="1">
                      <a:solidFill>
                        <a:srgbClr val="7030A0"/>
                      </a:solidFill>
                      <a:latin typeface="+mj-lt"/>
                    </a:rPr>
                    <a:t>bào</a:t>
                  </a:r>
                  <a:r>
                    <a:rPr lang="en-US" altLang="en-US" sz="1707" dirty="0">
                      <a:solidFill>
                        <a:srgbClr val="7030A0"/>
                      </a:solidFill>
                      <a:latin typeface="+mj-lt"/>
                    </a:rPr>
                    <a:t> Hela</a:t>
                  </a:r>
                </a:p>
              </p:txBody>
            </p:sp>
            <p:sp>
              <p:nvSpPr>
                <p:cNvPr id="267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29400145" y="35698723"/>
                  <a:ext cx="3720547" cy="675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r>
                    <a:rPr lang="en-US" altLang="en-US" sz="1707" dirty="0" err="1">
                      <a:solidFill>
                        <a:srgbClr val="7030A0"/>
                      </a:solidFill>
                      <a:latin typeface="+mj-lt"/>
                    </a:rPr>
                    <a:t>Tế</a:t>
                  </a:r>
                  <a:r>
                    <a:rPr lang="en-US" altLang="en-US" sz="1707" dirty="0">
                      <a:solidFill>
                        <a:srgbClr val="7030A0"/>
                      </a:solidFill>
                      <a:latin typeface="+mj-lt"/>
                    </a:rPr>
                    <a:t> </a:t>
                  </a:r>
                  <a:r>
                    <a:rPr lang="en-US" altLang="en-US" sz="1707" dirty="0" err="1">
                      <a:solidFill>
                        <a:srgbClr val="7030A0"/>
                      </a:solidFill>
                      <a:latin typeface="+mj-lt"/>
                    </a:rPr>
                    <a:t>bào</a:t>
                  </a:r>
                  <a:r>
                    <a:rPr lang="en-US" altLang="en-US" sz="1707" dirty="0">
                      <a:solidFill>
                        <a:srgbClr val="7030A0"/>
                      </a:solidFill>
                      <a:latin typeface="+mj-lt"/>
                    </a:rPr>
                    <a:t> Lu-1</a:t>
                  </a:r>
                </a:p>
              </p:txBody>
            </p:sp>
          </p:grpSp>
          <p:sp>
            <p:nvSpPr>
              <p:cNvPr id="270" name="TextBox 269"/>
              <p:cNvSpPr txBox="1"/>
              <p:nvPr/>
            </p:nvSpPr>
            <p:spPr>
              <a:xfrm>
                <a:off x="33456214" y="31022250"/>
                <a:ext cx="1282539" cy="44714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94" b="1" dirty="0">
                    <a:solidFill>
                      <a:srgbClr val="FF0000"/>
                    </a:solidFill>
                  </a:rPr>
                  <a:t>Bright field</a:t>
                </a:r>
              </a:p>
              <a:p>
                <a:pPr algn="ctr"/>
                <a:endParaRPr lang="en-US" sz="1494" b="1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1494" b="1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1494" b="1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1494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1494" b="1" dirty="0">
                    <a:solidFill>
                      <a:srgbClr val="FF0000"/>
                    </a:solidFill>
                  </a:rPr>
                  <a:t>Dark field</a:t>
                </a:r>
              </a:p>
              <a:p>
                <a:pPr algn="ctr"/>
                <a:endParaRPr lang="en-US" sz="1494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3" name="Down Ribbon 272"/>
            <p:cNvSpPr/>
            <p:nvPr/>
          </p:nvSpPr>
          <p:spPr>
            <a:xfrm>
              <a:off x="20477022" y="31589429"/>
              <a:ext cx="8390575" cy="2774481"/>
            </a:xfrm>
            <a:prstGeom prst="ribbon">
              <a:avLst/>
            </a:prstGeom>
            <a:solidFill>
              <a:srgbClr val="9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Hình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ảnh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tế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bào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đối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chứng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và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tế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bào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ủ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với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phức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hợp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nano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quan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sát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qua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kính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hiển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vi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huỳnh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quang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soi</a:t>
              </a:r>
              <a:r>
                <a:rPr lang="en-US" altLang="en-US" sz="1227" b="1" dirty="0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1227" b="1" dirty="0" err="1">
                  <a:solidFill>
                    <a:schemeClr val="tx1"/>
                  </a:solidFill>
                  <a:ea typeface="Calibri" pitchFamily="34" charset="0"/>
                  <a:cs typeface="Calibri" pitchFamily="34" charset="0"/>
                </a:rPr>
                <a:t>ngược</a:t>
              </a:r>
              <a:endParaRPr lang="en-US" altLang="en-US" sz="1227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3039389" y="33395221"/>
            <a:ext cx="13431161" cy="5988873"/>
            <a:chOff x="22659207" y="22849074"/>
            <a:chExt cx="11319031" cy="6477325"/>
          </a:xfrm>
        </p:grpSpPr>
        <p:grpSp>
          <p:nvGrpSpPr>
            <p:cNvPr id="276" name="Group 447"/>
            <p:cNvGrpSpPr>
              <a:grpSpLocks/>
            </p:cNvGrpSpPr>
            <p:nvPr/>
          </p:nvGrpSpPr>
          <p:grpSpPr bwMode="auto">
            <a:xfrm>
              <a:off x="22659207" y="22849074"/>
              <a:ext cx="11319031" cy="6477325"/>
              <a:chOff x="1476735" y="23560506"/>
              <a:chExt cx="11319059" cy="6477791"/>
            </a:xfrm>
          </p:grpSpPr>
          <p:grpSp>
            <p:nvGrpSpPr>
              <p:cNvPr id="278" name="Group 55"/>
              <p:cNvGrpSpPr>
                <a:grpSpLocks/>
              </p:cNvGrpSpPr>
              <p:nvPr/>
            </p:nvGrpSpPr>
            <p:grpSpPr bwMode="auto">
              <a:xfrm>
                <a:off x="1476735" y="24188182"/>
                <a:ext cx="6083148" cy="3105101"/>
                <a:chOff x="-2135170" y="988618"/>
                <a:chExt cx="7811801" cy="3908754"/>
              </a:xfrm>
            </p:grpSpPr>
            <p:grpSp>
              <p:nvGrpSpPr>
                <p:cNvPr id="409" name="Group 183"/>
                <p:cNvGrpSpPr>
                  <a:grpSpLocks/>
                </p:cNvGrpSpPr>
                <p:nvPr/>
              </p:nvGrpSpPr>
              <p:grpSpPr bwMode="auto">
                <a:xfrm>
                  <a:off x="-722220" y="1911626"/>
                  <a:ext cx="880687" cy="753442"/>
                  <a:chOff x="-1702605" y="5218182"/>
                  <a:chExt cx="1095548" cy="931003"/>
                </a:xfrm>
              </p:grpSpPr>
              <p:sp>
                <p:nvSpPr>
                  <p:cNvPr id="449" name="Shape 60">
                    <a:extLst>
                      <a:ext uri="{FF2B5EF4-FFF2-40B4-BE49-F238E27FC236}">
                        <a16:creationId xmlns:a16="http://schemas.microsoft.com/office/drawing/2014/main" id="{423EA97E-04E0-4628-8C11-B288069B086E}"/>
                      </a:ext>
                    </a:extLst>
                  </p:cNvPr>
                  <p:cNvSpPr/>
                  <p:nvPr/>
                </p:nvSpPr>
                <p:spPr>
                  <a:xfrm>
                    <a:off x="-1702605" y="5218182"/>
                    <a:ext cx="1095548" cy="9310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98600" h="1473200">
                        <a:moveTo>
                          <a:pt x="749300" y="0"/>
                        </a:moveTo>
                        <a:cubicBezTo>
                          <a:pt x="1163127" y="0"/>
                          <a:pt x="1498600" y="329787"/>
                          <a:pt x="1498600" y="736600"/>
                        </a:cubicBezTo>
                        <a:cubicBezTo>
                          <a:pt x="1498600" y="1143413"/>
                          <a:pt x="1163127" y="1473200"/>
                          <a:pt x="749300" y="1473200"/>
                        </a:cubicBezTo>
                        <a:cubicBezTo>
                          <a:pt x="335473" y="1473200"/>
                          <a:pt x="0" y="1143413"/>
                          <a:pt x="0" y="736600"/>
                        </a:cubicBezTo>
                        <a:cubicBezTo>
                          <a:pt x="0" y="329787"/>
                          <a:pt x="335473" y="0"/>
                          <a:pt x="749300" y="0"/>
                        </a:cubicBezTo>
                        <a:close/>
                      </a:path>
                    </a:pathLst>
                  </a:custGeom>
                  <a:solidFill>
                    <a:srgbClr val="FF5050"/>
                  </a:solidFill>
                  <a:ln w="0" cap="flat">
                    <a:noFill/>
                    <a:custDash>
                      <a:ds d="1" sp="1"/>
                    </a:custDash>
                    <a:round/>
                  </a:ln>
                  <a:effectLst/>
                </p:spPr>
                <p:txBody>
                  <a:bodyPr/>
                  <a:lstStyle/>
                  <a:p>
                    <a:pPr defTabSz="48774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60" b="1" kern="0">
                      <a:solidFill>
                        <a:srgbClr val="92D050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B9B81B5D-B9B0-4662-AAF6-E47BA39F8CEB}"/>
                      </a:ext>
                    </a:extLst>
                  </p:cNvPr>
                  <p:cNvSpPr/>
                  <p:nvPr/>
                </p:nvSpPr>
                <p:spPr>
                  <a:xfrm>
                    <a:off x="-1621452" y="5425620"/>
                    <a:ext cx="950998" cy="479083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lIns="0" tIns="0" rIns="0" bIns="0"/>
                  <a:lstStyle/>
                  <a:p>
                    <a:pPr algn="ctr" defTabSz="487741" eaLnBrk="1" fontAlgn="auto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427"/>
                      </a:spcAft>
                      <a:defRPr/>
                    </a:pPr>
                    <a:r>
                      <a:rPr lang="en-US" sz="1800" b="1" kern="0" dirty="0">
                        <a:solidFill>
                          <a:srgbClr val="0000CC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rPr>
                      <a:t>NP</a:t>
                    </a:r>
                  </a:p>
                </p:txBody>
              </p:sp>
            </p:grp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676DFD51-7D2E-489F-9127-EA8CCBB67353}"/>
                    </a:ext>
                  </a:extLst>
                </p:cNvPr>
                <p:cNvSpPr/>
                <p:nvPr/>
              </p:nvSpPr>
              <p:spPr>
                <a:xfrm>
                  <a:off x="-2135170" y="3230843"/>
                  <a:ext cx="4633242" cy="166652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lIns="0" tIns="0" rIns="0" bIns="0"/>
                <a:lstStyle/>
                <a:p>
                  <a:pPr algn="just" defTabSz="487741" eaLnBrk="1" fontAlgn="auto" hangingPunct="1">
                    <a:lnSpc>
                      <a:spcPct val="120000"/>
                    </a:lnSpc>
                    <a:spcBef>
                      <a:spcPts val="160"/>
                    </a:spcBef>
                    <a:spcAft>
                      <a:spcPts val="160"/>
                    </a:spcAft>
                    <a:defRPr/>
                  </a:pPr>
                  <a:r>
                    <a:rPr lang="en-US" sz="1600" b="1" kern="0" dirty="0">
                      <a:solidFill>
                        <a:srgbClr val="3333CC"/>
                      </a:solidFill>
                      <a:latin typeface="+mj-lt"/>
                      <a:ea typeface="Calibri"/>
                      <a:cs typeface="Times New Roman" panose="02020603050405020304" pitchFamily="18" charset="0"/>
                    </a:rPr>
                    <a:t>NP: </a:t>
                  </a:r>
                  <a:r>
                    <a:rPr lang="en-US" sz="1600" b="1" kern="0" dirty="0" err="1">
                      <a:solidFill>
                        <a:srgbClr val="3333CC"/>
                      </a:solidFill>
                      <a:latin typeface="+mj-lt"/>
                      <a:ea typeface="Calibri"/>
                      <a:cs typeface="Times New Roman" panose="02020603050405020304" pitchFamily="18" charset="0"/>
                    </a:rPr>
                    <a:t>Vật</a:t>
                  </a:r>
                  <a:r>
                    <a:rPr lang="en-US" sz="1600" b="1" kern="0" dirty="0">
                      <a:solidFill>
                        <a:srgbClr val="3333CC"/>
                      </a:solidFill>
                      <a:latin typeface="+mj-lt"/>
                      <a:ea typeface="Calibri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b="1" kern="0" dirty="0" err="1">
                      <a:solidFill>
                        <a:srgbClr val="3333CC"/>
                      </a:solidFill>
                      <a:latin typeface="+mj-lt"/>
                      <a:ea typeface="Calibri"/>
                      <a:cs typeface="Times New Roman" panose="02020603050405020304" pitchFamily="18" charset="0"/>
                    </a:rPr>
                    <a:t>liệu</a:t>
                  </a:r>
                  <a:r>
                    <a:rPr lang="en-US" sz="1600" b="1" kern="0" dirty="0">
                      <a:solidFill>
                        <a:srgbClr val="3333CC"/>
                      </a:solidFill>
                      <a:latin typeface="+mj-lt"/>
                      <a:ea typeface="Calibri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b="1" kern="0" dirty="0">
                      <a:solidFill>
                        <a:srgbClr val="3333CC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rPr>
                    <a:t>NaYF</a:t>
                  </a:r>
                  <a:r>
                    <a:rPr lang="en-US" sz="1600" b="1" kern="0" baseline="-25000" dirty="0">
                      <a:solidFill>
                        <a:srgbClr val="3333CC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rPr>
                    <a:t>4</a:t>
                  </a:r>
                  <a:r>
                    <a:rPr lang="en-US" sz="1600" b="1" kern="0" dirty="0">
                      <a:solidFill>
                        <a:srgbClr val="3333CC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rPr>
                    <a:t>:Yb(III)/</a:t>
                  </a:r>
                  <a:r>
                    <a:rPr lang="en-US" sz="1600" b="1" kern="0" dirty="0" err="1">
                      <a:solidFill>
                        <a:srgbClr val="3333CC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rPr>
                    <a:t>Er</a:t>
                  </a:r>
                  <a:r>
                    <a:rPr lang="en-US" sz="1600" b="1" kern="0" dirty="0">
                      <a:solidFill>
                        <a:srgbClr val="3333CC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rPr>
                    <a:t>(III)</a:t>
                  </a:r>
                  <a:endParaRPr lang="en-US" sz="1600" b="1" kern="0" dirty="0">
                    <a:solidFill>
                      <a:srgbClr val="3333CC"/>
                    </a:solidFill>
                    <a:latin typeface="+mj-lt"/>
                    <a:ea typeface="Calibri"/>
                    <a:cs typeface="Times New Roman" panose="02020603050405020304" pitchFamily="18" charset="0"/>
                  </a:endParaRPr>
                </a:p>
                <a:p>
                  <a:pPr algn="just" defTabSz="487741" eaLnBrk="1" fontAlgn="auto" hangingPunct="1">
                    <a:lnSpc>
                      <a:spcPct val="120000"/>
                    </a:lnSpc>
                    <a:spcBef>
                      <a:spcPts val="160"/>
                    </a:spcBef>
                    <a:spcAft>
                      <a:spcPts val="160"/>
                    </a:spcAft>
                    <a:defRPr/>
                  </a:pPr>
                  <a:r>
                    <a:rPr lang="en-US" sz="1600" b="1" kern="0" dirty="0">
                      <a:solidFill>
                        <a:srgbClr val="3333CC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rPr>
                    <a:t>TEOS: </a:t>
                  </a:r>
                  <a:r>
                    <a:rPr lang="en-US" sz="1600" b="1" kern="0" dirty="0" err="1">
                      <a:solidFill>
                        <a:srgbClr val="3333CC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rPr>
                    <a:t>TetraEthylOcthorSilicate</a:t>
                  </a:r>
                  <a:endParaRPr lang="en-US" sz="1600" b="1" kern="0" dirty="0">
                    <a:solidFill>
                      <a:srgbClr val="3333CC"/>
                    </a:solidFill>
                    <a:latin typeface="+mj-lt"/>
                    <a:ea typeface="+mn-ea"/>
                    <a:cs typeface="Times New Roman" panose="02020603050405020304" pitchFamily="18" charset="0"/>
                  </a:endParaRPr>
                </a:p>
                <a:p>
                  <a:pPr algn="just" defTabSz="487741" eaLnBrk="1" fontAlgn="auto" hangingPunct="1">
                    <a:lnSpc>
                      <a:spcPct val="120000"/>
                    </a:lnSpc>
                    <a:spcBef>
                      <a:spcPts val="160"/>
                    </a:spcBef>
                    <a:spcAft>
                      <a:spcPts val="160"/>
                    </a:spcAft>
                    <a:defRPr/>
                  </a:pPr>
                  <a:r>
                    <a:rPr lang="pt-BR" altLang="en-US" sz="1600" b="1" kern="0" dirty="0">
                      <a:solidFill>
                        <a:srgbClr val="3333CC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rPr>
                    <a:t>APTMS: 3-Aminopropyltrimethoxysilane</a:t>
                  </a:r>
                </a:p>
                <a:p>
                  <a:pPr algn="just" defTabSz="487741" eaLnBrk="1" fontAlgn="auto" hangingPunct="1">
                    <a:lnSpc>
                      <a:spcPct val="120000"/>
                    </a:lnSpc>
                    <a:spcBef>
                      <a:spcPts val="160"/>
                    </a:spcBef>
                    <a:spcAft>
                      <a:spcPts val="160"/>
                    </a:spcAft>
                    <a:defRPr/>
                  </a:pPr>
                  <a:r>
                    <a:rPr lang="pt-BR" altLang="en-US" sz="1600" b="1" kern="0" dirty="0">
                      <a:solidFill>
                        <a:srgbClr val="3333CC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rPr>
                    <a:t>FA: Axit Folic  </a:t>
                  </a:r>
                  <a:endParaRPr lang="en-US" altLang="en-US" sz="1600" b="1" kern="0" dirty="0">
                    <a:solidFill>
                      <a:srgbClr val="3333CC"/>
                    </a:solidFill>
                    <a:latin typeface="+mj-lt"/>
                    <a:ea typeface="Calibri" pitchFamily="34" charset="0"/>
                    <a:cs typeface="Times New Roman" pitchFamily="18" charset="0"/>
                  </a:endParaRPr>
                </a:p>
                <a:p>
                  <a:pPr algn="ctr" defTabSz="487741" eaLnBrk="1" fontAlgn="auto" hangingPunct="1">
                    <a:lnSpc>
                      <a:spcPct val="120000"/>
                    </a:lnSpc>
                    <a:spcBef>
                      <a:spcPts val="160"/>
                    </a:spcBef>
                    <a:spcAft>
                      <a:spcPts val="160"/>
                    </a:spcAft>
                    <a:defRPr/>
                  </a:pPr>
                  <a:endParaRPr lang="en-US" sz="960" b="1" kern="0" dirty="0">
                    <a:solidFill>
                      <a:srgbClr val="3333CC"/>
                    </a:solidFill>
                    <a:latin typeface="+mj-lt"/>
                    <a:ea typeface="+mn-ea"/>
                    <a:cs typeface="Times New Roman" panose="02020603050405020304" pitchFamily="18" charset="0"/>
                  </a:endParaRPr>
                </a:p>
                <a:p>
                  <a:pPr algn="ctr" defTabSz="487741" eaLnBrk="1" fontAlgn="auto" hangingPunct="1">
                    <a:lnSpc>
                      <a:spcPct val="120000"/>
                    </a:lnSpc>
                    <a:spcBef>
                      <a:spcPts val="160"/>
                    </a:spcBef>
                    <a:spcAft>
                      <a:spcPts val="160"/>
                    </a:spcAft>
                    <a:defRPr/>
                  </a:pPr>
                  <a:endParaRPr lang="en-US" altLang="en-US" sz="960" b="1" kern="0" dirty="0">
                    <a:solidFill>
                      <a:srgbClr val="3333CC"/>
                    </a:solidFill>
                    <a:latin typeface="+mj-lt"/>
                    <a:ea typeface="Calibri" pitchFamily="34" charset="0"/>
                    <a:cs typeface="Times New Roman" pitchFamily="18" charset="0"/>
                  </a:endParaRPr>
                </a:p>
                <a:p>
                  <a:pPr algn="ctr" defTabSz="487741" eaLnBrk="1" fontAlgn="auto" hangingPunct="1">
                    <a:lnSpc>
                      <a:spcPct val="120000"/>
                    </a:lnSpc>
                    <a:spcBef>
                      <a:spcPts val="160"/>
                    </a:spcBef>
                    <a:spcAft>
                      <a:spcPts val="160"/>
                    </a:spcAft>
                    <a:defRPr/>
                  </a:pPr>
                  <a:endParaRPr lang="en-US" sz="960" b="1" kern="0" dirty="0">
                    <a:solidFill>
                      <a:srgbClr val="3333CC"/>
                    </a:solidFill>
                    <a:latin typeface="+mj-lt"/>
                    <a:ea typeface="Calibri"/>
                    <a:cs typeface="Times New Roman" panose="02020603050405020304" pitchFamily="18" charset="0"/>
                  </a:endParaRPr>
                </a:p>
                <a:p>
                  <a:pPr algn="ctr" defTabSz="487741" eaLnBrk="1" fontAlgn="auto" hangingPunct="1">
                    <a:lnSpc>
                      <a:spcPct val="120000"/>
                    </a:lnSpc>
                    <a:spcBef>
                      <a:spcPts val="160"/>
                    </a:spcBef>
                    <a:spcAft>
                      <a:spcPts val="160"/>
                    </a:spcAft>
                    <a:defRPr/>
                  </a:pPr>
                  <a:endParaRPr lang="en-US" sz="960" b="1" kern="0" dirty="0">
                    <a:solidFill>
                      <a:srgbClr val="3333CC"/>
                    </a:solidFill>
                    <a:latin typeface="+mj-lt"/>
                    <a:ea typeface="Calibri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11" name="Group 185"/>
                <p:cNvGrpSpPr>
                  <a:grpSpLocks/>
                </p:cNvGrpSpPr>
                <p:nvPr/>
              </p:nvGrpSpPr>
              <p:grpSpPr bwMode="auto">
                <a:xfrm>
                  <a:off x="3135867" y="988618"/>
                  <a:ext cx="2540764" cy="2330789"/>
                  <a:chOff x="1497830" y="4219232"/>
                  <a:chExt cx="3337010" cy="2908223"/>
                </a:xfrm>
              </p:grpSpPr>
              <p:grpSp>
                <p:nvGrpSpPr>
                  <p:cNvPr id="415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2596789" y="5132411"/>
                    <a:ext cx="1588511" cy="1280573"/>
                    <a:chOff x="2596789" y="5439796"/>
                    <a:chExt cx="1588511" cy="1280573"/>
                  </a:xfrm>
                </p:grpSpPr>
                <p:grpSp>
                  <p:nvGrpSpPr>
                    <p:cNvPr id="431" name="Group 205"/>
                    <p:cNvGrpSpPr>
                      <a:grpSpLocks/>
                    </p:cNvGrpSpPr>
                    <p:nvPr/>
                  </p:nvGrpSpPr>
                  <p:grpSpPr bwMode="auto">
                    <a:xfrm rot="-1800000">
                      <a:off x="3024880" y="5439796"/>
                      <a:ext cx="340572" cy="206131"/>
                      <a:chOff x="3924401" y="5141418"/>
                      <a:chExt cx="340572" cy="206131"/>
                    </a:xfrm>
                  </p:grpSpPr>
                  <p:cxnSp>
                    <p:nvCxnSpPr>
                      <p:cNvPr id="447" name="Straight Connector 446">
                        <a:extLst>
                          <a:ext uri="{FF2B5EF4-FFF2-40B4-BE49-F238E27FC236}">
                            <a16:creationId xmlns:a16="http://schemas.microsoft.com/office/drawing/2014/main" id="{52721761-63CB-4505-8DA2-BE22A4B63F4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3923618" y="5130696"/>
                        <a:ext cx="230266" cy="134656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448" name="Straight Connector 447">
                        <a:extLst>
                          <a:ext uri="{FF2B5EF4-FFF2-40B4-BE49-F238E27FC236}">
                            <a16:creationId xmlns:a16="http://schemas.microsoft.com/office/drawing/2014/main" id="{8FB9CAA5-41B0-44E2-B714-78342F9049D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rot="1800000" flipH="1" flipV="1">
                        <a:off x="4106853" y="5100062"/>
                        <a:ext cx="155295" cy="214451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432" name="Group 2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71285" y="5563892"/>
                      <a:ext cx="1266457" cy="1054731"/>
                      <a:chOff x="1602323" y="5370408"/>
                      <a:chExt cx="1266457" cy="1054731"/>
                    </a:xfrm>
                  </p:grpSpPr>
                  <p:sp>
                    <p:nvSpPr>
                      <p:cNvPr id="445" name="Shape 60">
                        <a:extLst>
                          <a:ext uri="{FF2B5EF4-FFF2-40B4-BE49-F238E27FC236}">
                            <a16:creationId xmlns:a16="http://schemas.microsoft.com/office/drawing/2014/main" id="{38044C39-E9C1-474F-B258-6F2A74D3F47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602065" y="5370100"/>
                        <a:ext cx="1234330" cy="1054806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98600" h="1473200">
                            <a:moveTo>
                              <a:pt x="749300" y="0"/>
                            </a:moveTo>
                            <a:cubicBezTo>
                              <a:pt x="1163127" y="0"/>
                              <a:pt x="1498600" y="329787"/>
                              <a:pt x="1498600" y="736600"/>
                            </a:cubicBezTo>
                            <a:cubicBezTo>
                              <a:pt x="1498600" y="1143413"/>
                              <a:pt x="1163127" y="1473200"/>
                              <a:pt x="749300" y="1473200"/>
                            </a:cubicBezTo>
                            <a:cubicBezTo>
                              <a:pt x="335473" y="1473200"/>
                              <a:pt x="0" y="1143413"/>
                              <a:pt x="0" y="736600"/>
                            </a:cubicBezTo>
                            <a:cubicBezTo>
                              <a:pt x="0" y="329787"/>
                              <a:pt x="335473" y="0"/>
                              <a:pt x="7493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5050"/>
                      </a:solidFill>
                      <a:ln w="0" cap="flat">
                        <a:noFill/>
                        <a:custDash>
                          <a:ds d="1" sp="1"/>
                        </a:custDash>
                        <a:round/>
                      </a:ln>
                      <a:effectLst/>
                    </p:spPr>
                    <p:txBody>
                      <a:bodyPr/>
                      <a:lstStyle/>
                      <a:p>
                        <a:pPr defTabSz="487741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960" b="1" ker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46" name="Shape 54">
                        <a:extLst>
                          <a:ext uri="{FF2B5EF4-FFF2-40B4-BE49-F238E27FC236}">
                            <a16:creationId xmlns:a16="http://schemas.microsoft.com/office/drawing/2014/main" id="{6F5DA246-4B33-4A1A-BE1E-B504A829B0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36872" y="5382569"/>
                        <a:ext cx="1231654" cy="99745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2800" h="2070100">
                            <a:moveTo>
                              <a:pt x="0" y="1035050"/>
                            </a:moveTo>
                            <a:cubicBezTo>
                              <a:pt x="0" y="463408"/>
                              <a:pt x="466251" y="0"/>
                              <a:pt x="1041400" y="0"/>
                            </a:cubicBezTo>
                            <a:cubicBezTo>
                              <a:pt x="1616549" y="0"/>
                              <a:pt x="2082800" y="463408"/>
                              <a:pt x="2082800" y="1035050"/>
                            </a:cubicBezTo>
                            <a:cubicBezTo>
                              <a:pt x="2082800" y="1606692"/>
                              <a:pt x="1616549" y="2070100"/>
                              <a:pt x="1041400" y="2070100"/>
                            </a:cubicBezTo>
                            <a:cubicBezTo>
                              <a:pt x="466251" y="2070100"/>
                              <a:pt x="0" y="1606692"/>
                              <a:pt x="0" y="1035050"/>
                            </a:cubicBezTo>
                            <a:close/>
                          </a:path>
                        </a:pathLst>
                      </a:custGeom>
                      <a:noFill/>
                      <a:ln w="76200" cap="flat" cmpd="sng" algn="ctr">
                        <a:solidFill>
                          <a:srgbClr val="FFFFFF">
                            <a:lumMod val="85000"/>
                          </a:srgbClr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/>
                      <a:lstStyle/>
                      <a:p>
                        <a:pPr defTabSz="487741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960" b="1" ker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433" name="Group 207"/>
                    <p:cNvGrpSpPr>
                      <a:grpSpLocks/>
                    </p:cNvGrpSpPr>
                    <p:nvPr/>
                  </p:nvGrpSpPr>
                  <p:grpSpPr bwMode="auto">
                    <a:xfrm rot="2580000">
                      <a:off x="3867273" y="5471525"/>
                      <a:ext cx="318027" cy="286667"/>
                      <a:chOff x="3811199" y="4911741"/>
                      <a:chExt cx="318027" cy="286667"/>
                    </a:xfrm>
                  </p:grpSpPr>
                  <p:cxnSp>
                    <p:nvCxnSpPr>
                      <p:cNvPr id="443" name="Straight Connector 442">
                        <a:extLst>
                          <a:ext uri="{FF2B5EF4-FFF2-40B4-BE49-F238E27FC236}">
                            <a16:creationId xmlns:a16="http://schemas.microsoft.com/office/drawing/2014/main" id="{9BD2BC2B-F10B-4258-8658-DA35B92B982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rot="19020000" flipV="1">
                        <a:off x="3802516" y="5001444"/>
                        <a:ext cx="278461" cy="122187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444" name="Straight Connector 443">
                        <a:extLst>
                          <a:ext uri="{FF2B5EF4-FFF2-40B4-BE49-F238E27FC236}">
                            <a16:creationId xmlns:a16="http://schemas.microsoft.com/office/drawing/2014/main" id="{E3963C08-EA9A-4E57-837C-544494A4C4A2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rot="19020000" flipV="1">
                        <a:off x="4007759" y="4911791"/>
                        <a:ext cx="120489" cy="286768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434" name="Group 208"/>
                    <p:cNvGrpSpPr>
                      <a:grpSpLocks/>
                    </p:cNvGrpSpPr>
                    <p:nvPr/>
                  </p:nvGrpSpPr>
                  <p:grpSpPr bwMode="auto">
                    <a:xfrm rot="7980000">
                      <a:off x="3729807" y="6495997"/>
                      <a:ext cx="194411" cy="254333"/>
                      <a:chOff x="3960282" y="5024680"/>
                      <a:chExt cx="194411" cy="254333"/>
                    </a:xfrm>
                  </p:grpSpPr>
                  <p:cxnSp>
                    <p:nvCxnSpPr>
                      <p:cNvPr id="441" name="Straight Connector 440">
                        <a:extLst>
                          <a:ext uri="{FF2B5EF4-FFF2-40B4-BE49-F238E27FC236}">
                            <a16:creationId xmlns:a16="http://schemas.microsoft.com/office/drawing/2014/main" id="{71EFD6F7-E0A0-4230-9837-A9C1748BE2E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3958395" y="5034799"/>
                        <a:ext cx="194504" cy="182071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442" name="Straight Connector 441">
                        <a:extLst>
                          <a:ext uri="{FF2B5EF4-FFF2-40B4-BE49-F238E27FC236}">
                            <a16:creationId xmlns:a16="http://schemas.microsoft.com/office/drawing/2014/main" id="{469BB29F-20FD-4979-A98C-97F45D4FE5A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 flipV="1">
                        <a:off x="4146440" y="5043781"/>
                        <a:ext cx="2494" cy="254365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435" name="Group 209"/>
                    <p:cNvGrpSpPr>
                      <a:grpSpLocks/>
                    </p:cNvGrpSpPr>
                    <p:nvPr/>
                  </p:nvGrpSpPr>
                  <p:grpSpPr bwMode="auto">
                    <a:xfrm rot="-6120000">
                      <a:off x="2602819" y="5877944"/>
                      <a:ext cx="203896" cy="215955"/>
                      <a:chOff x="4059768" y="5134920"/>
                      <a:chExt cx="203896" cy="215955"/>
                    </a:xfrm>
                  </p:grpSpPr>
                  <p:cxnSp>
                    <p:nvCxnSpPr>
                      <p:cNvPr id="439" name="Straight Connector 438">
                        <a:extLst>
                          <a:ext uri="{FF2B5EF4-FFF2-40B4-BE49-F238E27FC236}">
                            <a16:creationId xmlns:a16="http://schemas.microsoft.com/office/drawing/2014/main" id="{6F2D066E-E226-4C38-B83D-87E5B1A6710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4078866" y="5137979"/>
                        <a:ext cx="152110" cy="120489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440" name="Straight Connector 439">
                        <a:extLst>
                          <a:ext uri="{FF2B5EF4-FFF2-40B4-BE49-F238E27FC236}">
                            <a16:creationId xmlns:a16="http://schemas.microsoft.com/office/drawing/2014/main" id="{0F94499A-4405-40E2-8FA6-C4A079AF997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rot="6120000" flipH="1">
                        <a:off x="4140602" y="5219405"/>
                        <a:ext cx="216878" cy="49872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436" name="Group 210"/>
                    <p:cNvGrpSpPr>
                      <a:grpSpLocks/>
                    </p:cNvGrpSpPr>
                    <p:nvPr/>
                  </p:nvGrpSpPr>
                  <p:grpSpPr bwMode="auto">
                    <a:xfrm rot="-10560000">
                      <a:off x="2842713" y="6391159"/>
                      <a:ext cx="206183" cy="309102"/>
                      <a:chOff x="4081384" y="5124515"/>
                      <a:chExt cx="206183" cy="309102"/>
                    </a:xfrm>
                  </p:grpSpPr>
                  <p:cxnSp>
                    <p:nvCxnSpPr>
                      <p:cNvPr id="437" name="Straight Connector 436">
                        <a:extLst>
                          <a:ext uri="{FF2B5EF4-FFF2-40B4-BE49-F238E27FC236}">
                            <a16:creationId xmlns:a16="http://schemas.microsoft.com/office/drawing/2014/main" id="{2C00DB95-4A93-42FC-8F40-6E201257CCD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4082840" y="5143844"/>
                        <a:ext cx="206170" cy="182034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438" name="Straight Connector 437">
                        <a:extLst>
                          <a:ext uri="{FF2B5EF4-FFF2-40B4-BE49-F238E27FC236}">
                            <a16:creationId xmlns:a16="http://schemas.microsoft.com/office/drawing/2014/main" id="{4EF41BC0-8482-4540-AF2D-182AE87AA9E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 flipV="1">
                        <a:off x="4271252" y="5188286"/>
                        <a:ext cx="2678" cy="256843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</p:grpSp>
              </p:grpSp>
              <p:grpSp>
                <p:nvGrpSpPr>
                  <p:cNvPr id="416" name="Group 190"/>
                  <p:cNvGrpSpPr>
                    <a:grpSpLocks/>
                  </p:cNvGrpSpPr>
                  <p:nvPr/>
                </p:nvGrpSpPr>
                <p:grpSpPr bwMode="auto">
                  <a:xfrm rot="-420000">
                    <a:off x="4079492" y="4813355"/>
                    <a:ext cx="755348" cy="435227"/>
                    <a:chOff x="3280372" y="4129421"/>
                    <a:chExt cx="755348" cy="435227"/>
                  </a:xfrm>
                </p:grpSpPr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D443A110-C065-473F-8D0D-5A19A2648A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956" y="4129421"/>
                      <a:ext cx="682764" cy="27180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853" b="1" kern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OH</a:t>
                      </a:r>
                    </a:p>
                  </p:txBody>
                </p:sp>
                <p:cxnSp>
                  <p:nvCxnSpPr>
                    <p:cNvPr id="430" name="Straight Connector 204"/>
                    <p:cNvCxnSpPr>
                      <a:cxnSpLocks noChangeShapeType="1"/>
                    </p:cNvCxnSpPr>
                    <p:nvPr/>
                  </p:nvCxnSpPr>
                  <p:spPr bwMode="auto">
                    <a:xfrm rot="420000" flipV="1">
                      <a:off x="3280372" y="4398542"/>
                      <a:ext cx="221198" cy="166106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17" name="Group 191"/>
                  <p:cNvGrpSpPr>
                    <a:grpSpLocks/>
                  </p:cNvGrpSpPr>
                  <p:nvPr/>
                </p:nvGrpSpPr>
                <p:grpSpPr bwMode="auto">
                  <a:xfrm rot="-5160000">
                    <a:off x="2689358" y="4527809"/>
                    <a:ext cx="861465" cy="244312"/>
                    <a:chOff x="3288172" y="4526470"/>
                    <a:chExt cx="861465" cy="244312"/>
                  </a:xfrm>
                </p:grpSpPr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7762AC92-004F-4ADC-A00F-0B0BA1823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724" y="4515502"/>
                      <a:ext cx="780506" cy="25436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853" b="1" kern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OH</a:t>
                      </a:r>
                    </a:p>
                  </p:txBody>
                </p:sp>
                <p:cxnSp>
                  <p:nvCxnSpPr>
                    <p:cNvPr id="428" name="Straight Connector 202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288172" y="4769399"/>
                      <a:ext cx="244255" cy="1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18" name="Group 192"/>
                  <p:cNvGrpSpPr>
                    <a:grpSpLocks/>
                  </p:cNvGrpSpPr>
                  <p:nvPr/>
                </p:nvGrpSpPr>
                <p:grpSpPr bwMode="auto">
                  <a:xfrm rot="-10380000">
                    <a:off x="1497830" y="5487855"/>
                    <a:ext cx="1095429" cy="234319"/>
                    <a:chOff x="3259560" y="4608185"/>
                    <a:chExt cx="1095429" cy="234319"/>
                  </a:xfrm>
                </p:grpSpPr>
                <p:sp>
                  <p:nvSpPr>
                    <p:cNvPr id="425" name="Rectangle 424">
                      <a:extLst>
                        <a:ext uri="{FF2B5EF4-FFF2-40B4-BE49-F238E27FC236}">
                          <a16:creationId xmlns:a16="http://schemas.microsoft.com/office/drawing/2014/main" id="{F8FB66C1-8B5D-4B71-95AC-F57AD900E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6144" y="4611729"/>
                      <a:ext cx="789866" cy="2344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853" b="1" kern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OH</a:t>
                      </a:r>
                    </a:p>
                  </p:txBody>
                </p:sp>
                <p:cxnSp>
                  <p:nvCxnSpPr>
                    <p:cNvPr id="426" name="Straight Connector 200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259560" y="4748070"/>
                      <a:ext cx="244255" cy="2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19" name="Group 193"/>
                  <p:cNvGrpSpPr>
                    <a:grpSpLocks/>
                  </p:cNvGrpSpPr>
                  <p:nvPr/>
                </p:nvGrpSpPr>
                <p:grpSpPr bwMode="auto">
                  <a:xfrm rot="3360000">
                    <a:off x="3728548" y="6563763"/>
                    <a:ext cx="795413" cy="331971"/>
                    <a:chOff x="3309851" y="4388951"/>
                    <a:chExt cx="795413" cy="331971"/>
                  </a:xfrm>
                </p:grpSpPr>
                <p:sp>
                  <p:nvSpPr>
                    <p:cNvPr id="423" name="Rectangle 422">
                      <a:extLst>
                        <a:ext uri="{FF2B5EF4-FFF2-40B4-BE49-F238E27FC236}">
                          <a16:creationId xmlns:a16="http://schemas.microsoft.com/office/drawing/2014/main" id="{6D387B61-3AD0-4483-9C1F-1DD5327D12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3019" y="4398889"/>
                      <a:ext cx="553586" cy="33201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853" b="1" kern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OH</a:t>
                      </a:r>
                    </a:p>
                  </p:txBody>
                </p:sp>
                <p:cxnSp>
                  <p:nvCxnSpPr>
                    <p:cNvPr id="424" name="Straight Connector 198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309851" y="4620180"/>
                      <a:ext cx="244255" cy="1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420" name="Group 194"/>
                  <p:cNvGrpSpPr>
                    <a:grpSpLocks/>
                  </p:cNvGrpSpPr>
                  <p:nvPr/>
                </p:nvGrpSpPr>
                <p:grpSpPr bwMode="auto">
                  <a:xfrm rot="8820000">
                    <a:off x="1979892" y="6512177"/>
                    <a:ext cx="1007366" cy="514828"/>
                    <a:chOff x="3358721" y="4550707"/>
                    <a:chExt cx="1007366" cy="422527"/>
                  </a:xfrm>
                </p:grpSpPr>
                <p:sp>
                  <p:nvSpPr>
                    <p:cNvPr id="421" name="Rectangle 420">
                      <a:extLst>
                        <a:ext uri="{FF2B5EF4-FFF2-40B4-BE49-F238E27FC236}">
                          <a16:creationId xmlns:a16="http://schemas.microsoft.com/office/drawing/2014/main" id="{B4481EA1-1025-4ED7-B6A1-88CA95B84429}"/>
                        </a:ext>
                      </a:extLst>
                    </p:cNvPr>
                    <p:cNvSpPr/>
                    <p:nvPr/>
                  </p:nvSpPr>
                  <p:spPr>
                    <a:xfrm rot="20341741">
                      <a:off x="3459124" y="4555572"/>
                      <a:ext cx="926418" cy="32540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853" b="1" kern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OH</a:t>
                      </a:r>
                    </a:p>
                  </p:txBody>
                </p:sp>
                <p:cxnSp>
                  <p:nvCxnSpPr>
                    <p:cNvPr id="422" name="Straight Connector 196"/>
                    <p:cNvCxnSpPr>
                      <a:cxnSpLocks noChangeShapeType="1"/>
                    </p:cNvCxnSpPr>
                    <p:nvPr/>
                  </p:nvCxnSpPr>
                  <p:spPr bwMode="auto">
                    <a:xfrm rot="12780000" flipH="1">
                      <a:off x="3358721" y="4748224"/>
                      <a:ext cx="161489" cy="225010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412" name="Group 186"/>
                <p:cNvGrpSpPr>
                  <a:grpSpLocks/>
                </p:cNvGrpSpPr>
                <p:nvPr/>
              </p:nvGrpSpPr>
              <p:grpSpPr bwMode="auto">
                <a:xfrm>
                  <a:off x="449056" y="1819695"/>
                  <a:ext cx="2483818" cy="514706"/>
                  <a:chOff x="-1828250" y="3251110"/>
                  <a:chExt cx="2732203" cy="514706"/>
                </a:xfrm>
              </p:grpSpPr>
              <p:sp>
                <p:nvSpPr>
                  <p:cNvPr id="413" name="Rectangle 412">
                    <a:extLst>
                      <a:ext uri="{FF2B5EF4-FFF2-40B4-BE49-F238E27FC236}">
                        <a16:creationId xmlns:a16="http://schemas.microsoft.com/office/drawing/2014/main" id="{2E83908B-4A19-4920-B10E-FC27B97B5235}"/>
                      </a:ext>
                    </a:extLst>
                  </p:cNvPr>
                  <p:cNvSpPr/>
                  <p:nvPr/>
                </p:nvSpPr>
                <p:spPr>
                  <a:xfrm>
                    <a:off x="-1146221" y="3251110"/>
                    <a:ext cx="1080880" cy="34974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lIns="0" tIns="0" rIns="0" bIns="0"/>
                  <a:lstStyle/>
                  <a:p>
                    <a:pPr algn="ctr" defTabSz="487741" eaLnBrk="1" fontAlgn="auto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427"/>
                      </a:spcAft>
                      <a:defRPr/>
                    </a:pPr>
                    <a:r>
                      <a:rPr lang="en-US" sz="1800" b="1" kern="0" dirty="0">
                        <a:solidFill>
                          <a:srgbClr val="0000FF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rPr>
                      <a:t>TEOS</a:t>
                    </a:r>
                  </a:p>
                </p:txBody>
              </p:sp>
              <p:cxnSp>
                <p:nvCxnSpPr>
                  <p:cNvPr id="414" name="Straight Arrow Connector 18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-1828250" y="3765815"/>
                    <a:ext cx="2732203" cy="1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79" name="Group 56"/>
              <p:cNvGrpSpPr>
                <a:grpSpLocks/>
              </p:cNvGrpSpPr>
              <p:nvPr/>
            </p:nvGrpSpPr>
            <p:grpSpPr bwMode="auto">
              <a:xfrm>
                <a:off x="7754975" y="24240571"/>
                <a:ext cx="5027951" cy="2394523"/>
                <a:chOff x="3368815" y="1080872"/>
                <a:chExt cx="6577228" cy="3013048"/>
              </a:xfrm>
            </p:grpSpPr>
            <p:grpSp>
              <p:nvGrpSpPr>
                <p:cNvPr id="354" name="Group 126"/>
                <p:cNvGrpSpPr>
                  <a:grpSpLocks/>
                </p:cNvGrpSpPr>
                <p:nvPr/>
              </p:nvGrpSpPr>
              <p:grpSpPr bwMode="auto">
                <a:xfrm>
                  <a:off x="4603265" y="1080872"/>
                  <a:ext cx="5342778" cy="3013048"/>
                  <a:chOff x="4787924" y="1176634"/>
                  <a:chExt cx="5342778" cy="3013048"/>
                </a:xfrm>
              </p:grpSpPr>
              <p:grpSp>
                <p:nvGrpSpPr>
                  <p:cNvPr id="358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394088" y="1176634"/>
                    <a:ext cx="2485967" cy="2211886"/>
                    <a:chOff x="8218045" y="1490111"/>
                    <a:chExt cx="3276555" cy="3129423"/>
                  </a:xfrm>
                </p:grpSpPr>
                <p:grpSp>
                  <p:nvGrpSpPr>
                    <p:cNvPr id="371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18045" y="1490111"/>
                      <a:ext cx="3260045" cy="3129423"/>
                      <a:chOff x="7393536" y="2729481"/>
                      <a:chExt cx="3318089" cy="3231618"/>
                    </a:xfrm>
                  </p:grpSpPr>
                  <p:sp>
                    <p:nvSpPr>
                      <p:cNvPr id="407" name="Shape 52">
                        <a:extLst>
                          <a:ext uri="{FF2B5EF4-FFF2-40B4-BE49-F238E27FC236}">
                            <a16:creationId xmlns:a16="http://schemas.microsoft.com/office/drawing/2014/main" id="{D5EE3139-9E05-4CB6-AA3C-E718B45944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1969" y="2729040"/>
                        <a:ext cx="3320698" cy="321932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527300" h="2514600">
                            <a:moveTo>
                              <a:pt x="0" y="1257300"/>
                            </a:moveTo>
                            <a:cubicBezTo>
                              <a:pt x="0" y="562913"/>
                              <a:pt x="565755" y="0"/>
                              <a:pt x="1263650" y="0"/>
                            </a:cubicBezTo>
                            <a:cubicBezTo>
                              <a:pt x="1961545" y="0"/>
                              <a:pt x="2527300" y="562913"/>
                              <a:pt x="2527300" y="1257300"/>
                            </a:cubicBezTo>
                            <a:cubicBezTo>
                              <a:pt x="2527300" y="1951688"/>
                              <a:pt x="1961545" y="2514600"/>
                              <a:pt x="1263650" y="2514600"/>
                            </a:cubicBezTo>
                            <a:cubicBezTo>
                              <a:pt x="565755" y="2514600"/>
                              <a:pt x="0" y="1951688"/>
                              <a:pt x="0" y="1257300"/>
                            </a:cubicBezTo>
                            <a:close/>
                          </a:path>
                        </a:pathLst>
                      </a:custGeom>
                      <a:noFill/>
                      <a:ln w="38100" cap="flat" cmpd="sng" algn="ctr">
                        <a:solidFill>
                          <a:srgbClr val="E55151">
                            <a:lumMod val="75000"/>
                          </a:srgbClr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/>
                      <a:lstStyle/>
                      <a:p>
                        <a:pPr defTabSz="487741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920" b="1" ker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8" name="Shape 59">
                        <a:extLst>
                          <a:ext uri="{FF2B5EF4-FFF2-40B4-BE49-F238E27FC236}">
                            <a16:creationId xmlns:a16="http://schemas.microsoft.com/office/drawing/2014/main" id="{F2AF470E-2747-4A0D-8A05-968E38C7EA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8185" y="2802006"/>
                        <a:ext cx="3259410" cy="315803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778000" h="1727200">
                            <a:moveTo>
                              <a:pt x="0" y="863600"/>
                            </a:moveTo>
                            <a:cubicBezTo>
                              <a:pt x="0" y="386647"/>
                              <a:pt x="398019" y="0"/>
                              <a:pt x="889000" y="0"/>
                            </a:cubicBezTo>
                            <a:cubicBezTo>
                              <a:pt x="1379981" y="0"/>
                              <a:pt x="1778000" y="386647"/>
                              <a:pt x="1778000" y="863600"/>
                            </a:cubicBezTo>
                            <a:cubicBezTo>
                              <a:pt x="1778000" y="1340553"/>
                              <a:pt x="1379981" y="1727200"/>
                              <a:pt x="889000" y="1727200"/>
                            </a:cubicBezTo>
                            <a:cubicBezTo>
                              <a:pt x="398019" y="1727200"/>
                              <a:pt x="0" y="1340553"/>
                              <a:pt x="0" y="8636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 cmpd="sng" algn="ctr">
                        <a:noFill/>
                        <a:custDash>
                          <a:ds d="400000" sp="300000"/>
                        </a:custDash>
                        <a:round/>
                      </a:ln>
                      <a:effectLst/>
                    </p:spPr>
                    <p:txBody>
                      <a:bodyPr/>
                      <a:lstStyle/>
                      <a:p>
                        <a:pPr defTabSz="487741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920" b="1" ker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372" name="Group 1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20206" y="1545824"/>
                      <a:ext cx="3274394" cy="2814315"/>
                      <a:chOff x="1763468" y="4348631"/>
                      <a:chExt cx="3274394" cy="2664491"/>
                    </a:xfrm>
                  </p:grpSpPr>
                  <p:grpSp>
                    <p:nvGrpSpPr>
                      <p:cNvPr id="373" name="Group 1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5293" y="5090707"/>
                        <a:ext cx="1501814" cy="1308693"/>
                        <a:chOff x="2585293" y="5398092"/>
                        <a:chExt cx="1501814" cy="1308693"/>
                      </a:xfrm>
                    </p:grpSpPr>
                    <p:grpSp>
                      <p:nvGrpSpPr>
                        <p:cNvPr id="389" name="Group 161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800000">
                          <a:off x="3043624" y="5398092"/>
                          <a:ext cx="321895" cy="191286"/>
                          <a:chOff x="3966449" y="5111001"/>
                          <a:chExt cx="321895" cy="191286"/>
                        </a:xfrm>
                      </p:grpSpPr>
                      <p:cxnSp>
                        <p:nvCxnSpPr>
                          <p:cNvPr id="405" name="Straight Connector 404">
                            <a:extLst>
                              <a:ext uri="{FF2B5EF4-FFF2-40B4-BE49-F238E27FC236}">
                                <a16:creationId xmlns:a16="http://schemas.microsoft.com/office/drawing/2014/main" id="{3DC12727-72B9-4311-8ABD-9FC2B5AC1CCD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V="1">
                            <a:off x="3964444" y="5108462"/>
                            <a:ext cx="202544" cy="96333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06" name="Straight Connector 405">
                            <a:extLst>
                              <a:ext uri="{FF2B5EF4-FFF2-40B4-BE49-F238E27FC236}">
                                <a16:creationId xmlns:a16="http://schemas.microsoft.com/office/drawing/2014/main" id="{467896DF-AE7C-469D-BC3D-2C1F63DA186C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rot="1800000" flipH="1" flipV="1">
                            <a:off x="4140063" y="5143392"/>
                            <a:ext cx="145065" cy="155204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390" name="Group 1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63776" y="5595967"/>
                          <a:ext cx="1233606" cy="1035513"/>
                          <a:chOff x="1594814" y="5402483"/>
                          <a:chExt cx="1233606" cy="1035513"/>
                        </a:xfrm>
                      </p:grpSpPr>
                      <p:sp>
                        <p:nvSpPr>
                          <p:cNvPr id="403" name="Shape 60">
                            <a:extLst>
                              <a:ext uri="{FF2B5EF4-FFF2-40B4-BE49-F238E27FC236}">
                                <a16:creationId xmlns:a16="http://schemas.microsoft.com/office/drawing/2014/main" id="{58718A64-BC0B-46D9-B058-053A8384403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603530" y="5402153"/>
                            <a:ext cx="1223480" cy="1035587"/>
                          </a:xfrm>
                          <a:custGeom>
                            <a:avLst/>
                            <a:gdLst/>
                            <a:ahLst/>
                            <a:cxnLst/>
                            <a:rect l="0" t="0" r="0" b="0"/>
                            <a:pathLst>
                              <a:path w="1498600" h="1473200">
                                <a:moveTo>
                                  <a:pt x="749300" y="0"/>
                                </a:moveTo>
                                <a:cubicBezTo>
                                  <a:pt x="1163127" y="0"/>
                                  <a:pt x="1498600" y="329787"/>
                                  <a:pt x="1498600" y="736600"/>
                                </a:cubicBezTo>
                                <a:cubicBezTo>
                                  <a:pt x="1498600" y="1143413"/>
                                  <a:pt x="1163127" y="1473200"/>
                                  <a:pt x="749300" y="1473200"/>
                                </a:cubicBezTo>
                                <a:cubicBezTo>
                                  <a:pt x="335473" y="1473200"/>
                                  <a:pt x="0" y="1143413"/>
                                  <a:pt x="0" y="736600"/>
                                </a:cubicBezTo>
                                <a:cubicBezTo>
                                  <a:pt x="0" y="329787"/>
                                  <a:pt x="335473" y="0"/>
                                  <a:pt x="74930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5050"/>
                          </a:solidFill>
                          <a:ln w="0" cap="flat">
                            <a:noFill/>
                            <a:custDash>
                              <a:ds d="1" sp="1"/>
                            </a:custDash>
                            <a:rou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pPr defTabSz="487741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920" b="1" kern="0">
                              <a:solidFill>
                                <a:srgbClr val="000000"/>
                              </a:solidFill>
                              <a:latin typeface="+mj-lt"/>
                              <a:ea typeface="+mn-ea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04" name="Shape 54">
                            <a:extLst>
                              <a:ext uri="{FF2B5EF4-FFF2-40B4-BE49-F238E27FC236}">
                                <a16:creationId xmlns:a16="http://schemas.microsoft.com/office/drawing/2014/main" id="{B1CDD94B-E0A8-4F5D-8C2E-7918EF3ED53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92581" y="5415533"/>
                            <a:ext cx="1220742" cy="974040"/>
                          </a:xfrm>
                          <a:custGeom>
                            <a:avLst/>
                            <a:gdLst/>
                            <a:ahLst/>
                            <a:cxnLst/>
                            <a:rect l="0" t="0" r="0" b="0"/>
                            <a:pathLst>
                              <a:path w="2082800" h="2070100">
                                <a:moveTo>
                                  <a:pt x="0" y="1035050"/>
                                </a:moveTo>
                                <a:cubicBezTo>
                                  <a:pt x="0" y="463408"/>
                                  <a:pt x="466251" y="0"/>
                                  <a:pt x="1041400" y="0"/>
                                </a:cubicBezTo>
                                <a:cubicBezTo>
                                  <a:pt x="1616549" y="0"/>
                                  <a:pt x="2082800" y="463408"/>
                                  <a:pt x="2082800" y="1035050"/>
                                </a:cubicBezTo>
                                <a:cubicBezTo>
                                  <a:pt x="2082800" y="1606692"/>
                                  <a:pt x="1616549" y="2070100"/>
                                  <a:pt x="1041400" y="2070100"/>
                                </a:cubicBezTo>
                                <a:cubicBezTo>
                                  <a:pt x="466251" y="2070100"/>
                                  <a:pt x="0" y="1606692"/>
                                  <a:pt x="0" y="1035050"/>
                                </a:cubicBezTo>
                                <a:close/>
                              </a:path>
                            </a:pathLst>
                          </a:custGeom>
                          <a:noFill/>
                          <a:ln w="76200" cap="flat" cmpd="sng" algn="ctr">
                            <a:solidFill>
                              <a:srgbClr val="CFD7DC">
                                <a:shade val="95000"/>
                                <a:satMod val="105000"/>
                              </a:srgbClr>
                            </a:solidFill>
                            <a:prstDash val="solid"/>
                            <a:rou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pPr defTabSz="487741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920" b="1" kern="0">
                              <a:solidFill>
                                <a:srgbClr val="000000"/>
                              </a:solidFill>
                              <a:latin typeface="+mj-lt"/>
                              <a:ea typeface="+mn-ea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1" name="Group 163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2580000">
                          <a:off x="3863780" y="5625349"/>
                          <a:ext cx="223327" cy="262222"/>
                          <a:chOff x="3917932" y="5062202"/>
                          <a:chExt cx="223327" cy="262222"/>
                        </a:xfrm>
                      </p:grpSpPr>
                      <p:cxnSp>
                        <p:nvCxnSpPr>
                          <p:cNvPr id="401" name="Straight Connector 400">
                            <a:extLst>
                              <a:ext uri="{FF2B5EF4-FFF2-40B4-BE49-F238E27FC236}">
                                <a16:creationId xmlns:a16="http://schemas.microsoft.com/office/drawing/2014/main" id="{43E0D1F1-5C20-4A27-A143-734A87ECDDDD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V="1">
                            <a:off x="3910139" y="5065807"/>
                            <a:ext cx="208018" cy="187316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02" name="Straight Connector 401">
                            <a:extLst>
                              <a:ext uri="{FF2B5EF4-FFF2-40B4-BE49-F238E27FC236}">
                                <a16:creationId xmlns:a16="http://schemas.microsoft.com/office/drawing/2014/main" id="{41493CAB-4D85-4848-96CD-D60F5E56A67C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4126753" y="5063474"/>
                            <a:ext cx="2736" cy="262242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392" name="Group 164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7980000">
                          <a:off x="3599584" y="6408148"/>
                          <a:ext cx="387655" cy="209619"/>
                          <a:chOff x="3805975" y="5146773"/>
                          <a:chExt cx="387655" cy="209619"/>
                        </a:xfrm>
                      </p:grpSpPr>
                      <p:cxnSp>
                        <p:nvCxnSpPr>
                          <p:cNvPr id="399" name="Straight Connector 398">
                            <a:extLst>
                              <a:ext uri="{FF2B5EF4-FFF2-40B4-BE49-F238E27FC236}">
                                <a16:creationId xmlns:a16="http://schemas.microsoft.com/office/drawing/2014/main" id="{78DDB616-9FDA-4D84-97CC-7924B0D80C4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rot="13620000">
                            <a:off x="3971507" y="5038451"/>
                            <a:ext cx="10948" cy="342519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00" name="Straight Connector 399">
                            <a:extLst>
                              <a:ext uri="{FF2B5EF4-FFF2-40B4-BE49-F238E27FC236}">
                                <a16:creationId xmlns:a16="http://schemas.microsoft.com/office/drawing/2014/main" id="{B3041EFD-F809-4D3B-8DCE-B70DE8CEA876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rot="13620000">
                            <a:off x="4038450" y="5206095"/>
                            <a:ext cx="210757" cy="104360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393" name="Group 165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6120000">
                          <a:off x="2599461" y="5885267"/>
                          <a:ext cx="189345" cy="217682"/>
                          <a:chOff x="4061247" y="5121953"/>
                          <a:chExt cx="189345" cy="217682"/>
                        </a:xfrm>
                      </p:grpSpPr>
                      <p:cxnSp>
                        <p:nvCxnSpPr>
                          <p:cNvPr id="397" name="Straight Connector 396">
                            <a:extLst>
                              <a:ext uri="{FF2B5EF4-FFF2-40B4-BE49-F238E27FC236}">
                                <a16:creationId xmlns:a16="http://schemas.microsoft.com/office/drawing/2014/main" id="{FD6B32C4-62ED-4408-8C4F-E3328C52DF1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V="1">
                            <a:off x="4063381" y="5130906"/>
                            <a:ext cx="163231" cy="131380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398" name="Straight Connector 397">
                            <a:extLst>
                              <a:ext uri="{FF2B5EF4-FFF2-40B4-BE49-F238E27FC236}">
                                <a16:creationId xmlns:a16="http://schemas.microsoft.com/office/drawing/2014/main" id="{D7152228-BADC-44D2-BC32-D4CDAF9CFD5D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rot="6120000" flipH="1">
                            <a:off x="4109390" y="5205365"/>
                            <a:ext cx="218966" cy="48167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394" name="Group 166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560000">
                          <a:off x="2826809" y="6391744"/>
                          <a:ext cx="220369" cy="263930"/>
                          <a:chOff x="4084616" y="5168434"/>
                          <a:chExt cx="220369" cy="263930"/>
                        </a:xfrm>
                      </p:grpSpPr>
                      <p:cxnSp>
                        <p:nvCxnSpPr>
                          <p:cNvPr id="395" name="Straight Connector 394">
                            <a:extLst>
                              <a:ext uri="{FF2B5EF4-FFF2-40B4-BE49-F238E27FC236}">
                                <a16:creationId xmlns:a16="http://schemas.microsoft.com/office/drawing/2014/main" id="{C569579C-E00D-4B29-BAF6-02378B816DE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V="1">
                            <a:off x="4087484" y="5171114"/>
                            <a:ext cx="221703" cy="157881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396" name="Straight Connector 395">
                            <a:extLst>
                              <a:ext uri="{FF2B5EF4-FFF2-40B4-BE49-F238E27FC236}">
                                <a16:creationId xmlns:a16="http://schemas.microsoft.com/office/drawing/2014/main" id="{5A8592BB-D4BF-4AF9-A538-038BDD7E8A78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4297782" y="5201865"/>
                            <a:ext cx="2738" cy="230130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</p:cxnSp>
                    </p:grpSp>
                  </p:grpSp>
                  <p:grpSp>
                    <p:nvGrpSpPr>
                      <p:cNvPr id="374" name="Group 146"/>
                      <p:cNvGrpSpPr>
                        <a:grpSpLocks/>
                      </p:cNvGrpSpPr>
                      <p:nvPr/>
                    </p:nvGrpSpPr>
                    <p:grpSpPr bwMode="auto">
                      <a:xfrm rot="-420000">
                        <a:off x="4109941" y="5110107"/>
                        <a:ext cx="927921" cy="262050"/>
                        <a:chOff x="3284340" y="4438830"/>
                        <a:chExt cx="927921" cy="262050"/>
                      </a:xfrm>
                    </p:grpSpPr>
                    <p:sp>
                      <p:nvSpPr>
                        <p:cNvPr id="387" name="Rectangle 386">
                          <a:extLst>
                            <a:ext uri="{FF2B5EF4-FFF2-40B4-BE49-F238E27FC236}">
                              <a16:creationId xmlns:a16="http://schemas.microsoft.com/office/drawing/2014/main" id="{04FDA91E-4E2D-46B6-A059-2C8C4B9622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45613" y="4440261"/>
                          <a:ext cx="859445" cy="8563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txBody>
                        <a:bodyPr lIns="0" tIns="0" rIns="0" bIns="0"/>
                        <a:lstStyle/>
                        <a:p>
                          <a:pPr algn="ctr" defTabSz="487741" eaLnBrk="1" fontAlgn="auto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427"/>
                            </a:spcAft>
                            <a:defRPr/>
                          </a:pPr>
                          <a:r>
                            <a:rPr lang="en-US" sz="853" b="1" kern="0" dirty="0">
                              <a:solidFill>
                                <a:srgbClr val="000000"/>
                              </a:solidFill>
                              <a:latin typeface="+mj-lt"/>
                              <a:ea typeface="Calibri"/>
                              <a:cs typeface="Times New Roman" panose="02020603050405020304" pitchFamily="18" charset="0"/>
                            </a:rPr>
                            <a:t>OH</a:t>
                          </a:r>
                        </a:p>
                      </p:txBody>
                    </p:sp>
                    <p:cxnSp>
                      <p:nvCxnSpPr>
                        <p:cNvPr id="388" name="Straight Connector 16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3284340" y="4700878"/>
                          <a:ext cx="201865" cy="2"/>
                        </a:xfrm>
                        <a:prstGeom prst="line">
                          <a:avLst/>
                        </a:prstGeom>
                        <a:noFill/>
                        <a:ln w="3810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grpSp>
                    <p:nvGrpSpPr>
                      <p:cNvPr id="375" name="Group 147"/>
                      <p:cNvGrpSpPr>
                        <a:grpSpLocks/>
                      </p:cNvGrpSpPr>
                      <p:nvPr/>
                    </p:nvGrpSpPr>
                    <p:grpSpPr bwMode="auto">
                      <a:xfrm rot="-5160000">
                        <a:off x="2954120" y="4502050"/>
                        <a:ext cx="746708" cy="439870"/>
                        <a:chOff x="3288172" y="4640593"/>
                        <a:chExt cx="746708" cy="439870"/>
                      </a:xfrm>
                    </p:grpSpPr>
                    <p:sp>
                      <p:nvSpPr>
                        <p:cNvPr id="385" name="Rectangle 384">
                          <a:extLst>
                            <a:ext uri="{FF2B5EF4-FFF2-40B4-BE49-F238E27FC236}">
                              <a16:creationId xmlns:a16="http://schemas.microsoft.com/office/drawing/2014/main" id="{635D1BDE-B574-4923-85B7-3A1C93A4E8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9390" y="4638649"/>
                          <a:ext cx="580677" cy="44340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txBody>
                        <a:bodyPr lIns="0" tIns="0" rIns="0" bIns="0"/>
                        <a:lstStyle/>
                        <a:p>
                          <a:pPr algn="ctr" defTabSz="487741" eaLnBrk="1" fontAlgn="auto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427"/>
                            </a:spcAft>
                            <a:defRPr/>
                          </a:pPr>
                          <a:r>
                            <a:rPr lang="en-US" sz="853" b="1" kern="0" dirty="0">
                              <a:solidFill>
                                <a:srgbClr val="000000"/>
                              </a:solidFill>
                              <a:latin typeface="+mj-lt"/>
                              <a:ea typeface="Calibri"/>
                              <a:cs typeface="Times New Roman" panose="02020603050405020304" pitchFamily="18" charset="0"/>
                            </a:rPr>
                            <a:t>OH</a:t>
                          </a:r>
                        </a:p>
                      </p:txBody>
                    </p:sp>
                    <p:cxnSp>
                      <p:nvCxnSpPr>
                        <p:cNvPr id="386" name="Straight Connector 15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3288172" y="4769399"/>
                          <a:ext cx="244255" cy="1"/>
                        </a:xfrm>
                        <a:prstGeom prst="line">
                          <a:avLst/>
                        </a:prstGeom>
                        <a:noFill/>
                        <a:ln w="3810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grpSp>
                    <p:nvGrpSpPr>
                      <p:cNvPr id="376" name="Group 148"/>
                      <p:cNvGrpSpPr>
                        <a:grpSpLocks/>
                      </p:cNvGrpSpPr>
                      <p:nvPr/>
                    </p:nvGrpSpPr>
                    <p:grpSpPr bwMode="auto">
                      <a:xfrm rot="-10380000">
                        <a:off x="1763468" y="5355329"/>
                        <a:ext cx="838549" cy="307710"/>
                        <a:chOff x="3263505" y="4683325"/>
                        <a:chExt cx="838549" cy="307710"/>
                      </a:xfrm>
                    </p:grpSpPr>
                    <p:sp>
                      <p:nvSpPr>
                        <p:cNvPr id="383" name="Rectangle 382">
                          <a:extLst>
                            <a:ext uri="{FF2B5EF4-FFF2-40B4-BE49-F238E27FC236}">
                              <a16:creationId xmlns:a16="http://schemas.microsoft.com/office/drawing/2014/main" id="{47A589DA-FF51-4790-B952-CCA8267D13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171112">
                          <a:off x="3448090" y="4693305"/>
                          <a:ext cx="665113" cy="30773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txBody>
                        <a:bodyPr lIns="0" tIns="0" rIns="0" bIns="0"/>
                        <a:lstStyle/>
                        <a:p>
                          <a:pPr algn="ctr" defTabSz="487741" eaLnBrk="1" fontAlgn="auto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427"/>
                            </a:spcAft>
                            <a:defRPr/>
                          </a:pPr>
                          <a:r>
                            <a:rPr lang="en-US" sz="853" b="1" kern="0" dirty="0">
                              <a:solidFill>
                                <a:srgbClr val="000000"/>
                              </a:solidFill>
                              <a:latin typeface="+mj-lt"/>
                              <a:ea typeface="Calibri"/>
                              <a:cs typeface="Times New Roman" panose="02020603050405020304" pitchFamily="18" charset="0"/>
                            </a:rPr>
                            <a:t>OH</a:t>
                          </a:r>
                        </a:p>
                      </p:txBody>
                    </p:sp>
                    <p:cxnSp>
                      <p:nvCxnSpPr>
                        <p:cNvPr id="384" name="Straight Connector 15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10380000" flipH="1" flipV="1">
                          <a:off x="3263505" y="4738419"/>
                          <a:ext cx="206051" cy="78398"/>
                        </a:xfrm>
                        <a:prstGeom prst="line">
                          <a:avLst/>
                        </a:prstGeom>
                        <a:noFill/>
                        <a:ln w="3810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grpSp>
                    <p:nvGrpSpPr>
                      <p:cNvPr id="377" name="Group 149"/>
                      <p:cNvGrpSpPr>
                        <a:grpSpLocks/>
                      </p:cNvGrpSpPr>
                      <p:nvPr/>
                    </p:nvGrpSpPr>
                    <p:grpSpPr bwMode="auto">
                      <a:xfrm rot="3360000">
                        <a:off x="3684502" y="6452219"/>
                        <a:ext cx="812750" cy="309056"/>
                        <a:chOff x="3179428" y="4360963"/>
                        <a:chExt cx="812750" cy="309056"/>
                      </a:xfrm>
                    </p:grpSpPr>
                    <p:sp>
                      <p:nvSpPr>
                        <p:cNvPr id="381" name="Rectangle 380">
                          <a:extLst>
                            <a:ext uri="{FF2B5EF4-FFF2-40B4-BE49-F238E27FC236}">
                              <a16:creationId xmlns:a16="http://schemas.microsoft.com/office/drawing/2014/main" id="{7D1F40C8-7C70-4BA0-9332-1DFAED1711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46291" y="4360117"/>
                          <a:ext cx="543215" cy="30929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txBody>
                        <a:bodyPr lIns="0" tIns="0" rIns="0" bIns="0"/>
                        <a:lstStyle/>
                        <a:p>
                          <a:pPr algn="ctr" defTabSz="487741" eaLnBrk="1" fontAlgn="auto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427"/>
                            </a:spcAft>
                            <a:defRPr/>
                          </a:pPr>
                          <a:r>
                            <a:rPr lang="en-US" sz="853" b="1" kern="0" dirty="0">
                              <a:solidFill>
                                <a:srgbClr val="000000"/>
                              </a:solidFill>
                              <a:latin typeface="+mj-lt"/>
                              <a:ea typeface="Calibri"/>
                              <a:cs typeface="Times New Roman" panose="02020603050405020304" pitchFamily="18" charset="0"/>
                            </a:rPr>
                            <a:t>OH</a:t>
                          </a:r>
                        </a:p>
                      </p:txBody>
                    </p:sp>
                    <p:cxnSp>
                      <p:nvCxnSpPr>
                        <p:cNvPr id="382" name="Straight Connector 15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3179428" y="4583698"/>
                          <a:ext cx="244255" cy="2"/>
                        </a:xfrm>
                        <a:prstGeom prst="line">
                          <a:avLst/>
                        </a:prstGeom>
                        <a:noFill/>
                        <a:ln w="3810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grpSp>
                    <p:nvGrpSpPr>
                      <p:cNvPr id="378" name="Group 150"/>
                      <p:cNvGrpSpPr>
                        <a:grpSpLocks/>
                      </p:cNvGrpSpPr>
                      <p:nvPr/>
                    </p:nvGrpSpPr>
                    <p:grpSpPr bwMode="auto">
                      <a:xfrm rot="8820000">
                        <a:off x="2168799" y="6422598"/>
                        <a:ext cx="799251" cy="299350"/>
                        <a:chOff x="3284152" y="4737019"/>
                        <a:chExt cx="799251" cy="245681"/>
                      </a:xfrm>
                    </p:grpSpPr>
                    <p:sp>
                      <p:nvSpPr>
                        <p:cNvPr id="379" name="Rectangle 378">
                          <a:extLst>
                            <a:ext uri="{FF2B5EF4-FFF2-40B4-BE49-F238E27FC236}">
                              <a16:creationId xmlns:a16="http://schemas.microsoft.com/office/drawing/2014/main" id="{505421FC-1E5B-4E93-BB13-D150039B73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76098" y="4740527"/>
                          <a:ext cx="700694" cy="19326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txBody>
                        <a:bodyPr lIns="0" tIns="0" rIns="0" bIns="0"/>
                        <a:lstStyle/>
                        <a:p>
                          <a:pPr algn="ctr" defTabSz="487741" eaLnBrk="1" fontAlgn="auto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427"/>
                            </a:spcAft>
                            <a:defRPr/>
                          </a:pPr>
                          <a:r>
                            <a:rPr lang="en-US" sz="853" b="1" kern="0" dirty="0">
                              <a:solidFill>
                                <a:srgbClr val="000000"/>
                              </a:solidFill>
                              <a:latin typeface="+mj-lt"/>
                              <a:ea typeface="Calibri"/>
                              <a:cs typeface="Times New Roman" panose="02020603050405020304" pitchFamily="18" charset="0"/>
                            </a:rPr>
                            <a:t>OH</a:t>
                          </a:r>
                        </a:p>
                      </p:txBody>
                    </p:sp>
                    <p:cxnSp>
                      <p:nvCxnSpPr>
                        <p:cNvPr id="380" name="Straight Connector 15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12780000" flipH="1">
                          <a:off x="3284152" y="4882123"/>
                          <a:ext cx="144580" cy="100577"/>
                        </a:xfrm>
                        <a:prstGeom prst="line">
                          <a:avLst/>
                        </a:prstGeom>
                        <a:noFill/>
                        <a:ln w="3810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</p:grpSp>
              </p:grpSp>
              <p:grpSp>
                <p:nvGrpSpPr>
                  <p:cNvPr id="359" name="Group 131"/>
                  <p:cNvGrpSpPr>
                    <a:grpSpLocks/>
                  </p:cNvGrpSpPr>
                  <p:nvPr/>
                </p:nvGrpSpPr>
                <p:grpSpPr bwMode="auto">
                  <a:xfrm rot="4740000">
                    <a:off x="8880891" y="1347572"/>
                    <a:ext cx="1234967" cy="1264655"/>
                    <a:chOff x="1071427" y="3407113"/>
                    <a:chExt cx="1234967" cy="1264655"/>
                  </a:xfrm>
                </p:grpSpPr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1109C17C-F971-4EE5-BC53-F1C0E6C5C758}"/>
                        </a:ext>
                      </a:extLst>
                    </p:cNvPr>
                    <p:cNvSpPr/>
                    <p:nvPr/>
                  </p:nvSpPr>
                  <p:spPr>
                    <a:xfrm rot="15480000">
                      <a:off x="1138590" y="3339950"/>
                      <a:ext cx="1100641" cy="1234967"/>
                    </a:xfrm>
                    <a:prstGeom prst="rect">
                      <a:avLst/>
                    </a:prstGeom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1200000"/>
                      </a:lightRig>
                    </a:scene3d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1920" b="1" kern="0" dirty="0">
                          <a:solidFill>
                            <a:srgbClr val="0000CC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1920" b="1" kern="0" baseline="-25000" dirty="0">
                          <a:solidFill>
                            <a:srgbClr val="0000CC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en-US" sz="1920" b="1" kern="0" dirty="0">
                        <a:solidFill>
                          <a:srgbClr val="0000CC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370" name="Straight Connector 142"/>
                    <p:cNvCxnSpPr>
                      <a:cxnSpLocks noChangeShapeType="1"/>
                    </p:cNvCxnSpPr>
                    <p:nvPr/>
                  </p:nvCxnSpPr>
                  <p:spPr bwMode="auto">
                    <a:xfrm rot="16860000" flipV="1">
                      <a:off x="1272007" y="4469893"/>
                      <a:ext cx="276331" cy="127419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60" name="Group 132"/>
                  <p:cNvGrpSpPr>
                    <a:grpSpLocks/>
                  </p:cNvGrpSpPr>
                  <p:nvPr/>
                </p:nvGrpSpPr>
                <p:grpSpPr bwMode="auto">
                  <a:xfrm rot="7260000">
                    <a:off x="8258679" y="3090615"/>
                    <a:ext cx="866358" cy="1331775"/>
                    <a:chOff x="575085" y="3966469"/>
                    <a:chExt cx="866358" cy="1331775"/>
                  </a:xfrm>
                </p:grpSpPr>
                <p:sp>
                  <p:nvSpPr>
                    <p:cNvPr id="367" name="Rectangle 366">
                      <a:extLst>
                        <a:ext uri="{FF2B5EF4-FFF2-40B4-BE49-F238E27FC236}">
                          <a16:creationId xmlns:a16="http://schemas.microsoft.com/office/drawing/2014/main" id="{9C26D693-4EE5-4F14-A62B-A54E6FFDFACF}"/>
                        </a:ext>
                      </a:extLst>
                    </p:cNvPr>
                    <p:cNvSpPr/>
                    <p:nvPr/>
                  </p:nvSpPr>
                  <p:spPr>
                    <a:xfrm rot="16680000">
                      <a:off x="342376" y="4199178"/>
                      <a:ext cx="1331775" cy="866358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1920" b="1" kern="0" dirty="0">
                          <a:solidFill>
                            <a:srgbClr val="0000CC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1920" b="1" kern="0" baseline="-25000" dirty="0">
                          <a:solidFill>
                            <a:srgbClr val="0000CC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en-US" sz="1920" b="1" kern="0" dirty="0">
                        <a:solidFill>
                          <a:srgbClr val="0000CC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368" name="Straight Connector 140"/>
                    <p:cNvCxnSpPr>
                      <a:cxnSpLocks noChangeShapeType="1"/>
                    </p:cNvCxnSpPr>
                    <p:nvPr/>
                  </p:nvCxnSpPr>
                  <p:spPr bwMode="auto">
                    <a:xfrm rot="16440000" flipV="1">
                      <a:off x="623473" y="5080052"/>
                      <a:ext cx="257988" cy="1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61" name="Group 133"/>
                  <p:cNvGrpSpPr>
                    <a:grpSpLocks/>
                  </p:cNvGrpSpPr>
                  <p:nvPr/>
                </p:nvGrpSpPr>
                <p:grpSpPr bwMode="auto">
                  <a:xfrm rot="-7800000">
                    <a:off x="5647118" y="2851200"/>
                    <a:ext cx="817688" cy="1243500"/>
                    <a:chOff x="403326" y="3835000"/>
                    <a:chExt cx="817688" cy="1243500"/>
                  </a:xfrm>
                </p:grpSpPr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1DAE129B-B6D1-4447-B131-AF772CA6A498}"/>
                        </a:ext>
                      </a:extLst>
                    </p:cNvPr>
                    <p:cNvSpPr/>
                    <p:nvPr/>
                  </p:nvSpPr>
                  <p:spPr>
                    <a:xfrm rot="5520000">
                      <a:off x="232934" y="4005392"/>
                      <a:ext cx="1158472" cy="817688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1920" b="1" kern="0" dirty="0">
                          <a:solidFill>
                            <a:srgbClr val="0000CC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920" b="1" kern="0" baseline="-25000" dirty="0">
                          <a:solidFill>
                            <a:srgbClr val="0000CC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920" b="1" kern="0" dirty="0">
                          <a:solidFill>
                            <a:srgbClr val="0000CC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en-US" sz="1920" b="1" kern="0" baseline="-25000" dirty="0">
                        <a:solidFill>
                          <a:srgbClr val="0000CC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366" name="Straight Connector 138"/>
                    <p:cNvCxnSpPr>
                      <a:cxnSpLocks noChangeShapeType="1"/>
                    </p:cNvCxnSpPr>
                    <p:nvPr/>
                  </p:nvCxnSpPr>
                  <p:spPr bwMode="auto">
                    <a:xfrm rot="7800000" flipH="1">
                      <a:off x="702638" y="4881443"/>
                      <a:ext cx="242911" cy="151204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62" name="Group 134"/>
                  <p:cNvGrpSpPr>
                    <a:grpSpLocks/>
                  </p:cNvGrpSpPr>
                  <p:nvPr/>
                </p:nvGrpSpPr>
                <p:grpSpPr bwMode="auto">
                  <a:xfrm rot="-4140000">
                    <a:off x="5216095" y="781533"/>
                    <a:ext cx="856875" cy="1713218"/>
                    <a:chOff x="-383560" y="3228291"/>
                    <a:chExt cx="856875" cy="1713218"/>
                  </a:xfrm>
                </p:grpSpPr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ACA06568-7C2B-4F0C-A862-31240A9CD838}"/>
                        </a:ext>
                      </a:extLst>
                    </p:cNvPr>
                    <p:cNvSpPr/>
                    <p:nvPr/>
                  </p:nvSpPr>
                  <p:spPr>
                    <a:xfrm rot="5520000">
                      <a:off x="-808568" y="3653299"/>
                      <a:ext cx="1706891" cy="85687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1920" b="1" kern="0" dirty="0">
                          <a:solidFill>
                            <a:srgbClr val="0000CC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920" b="1" kern="0" baseline="-25000" dirty="0">
                          <a:solidFill>
                            <a:srgbClr val="0000CC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920" b="1" kern="0" dirty="0">
                          <a:solidFill>
                            <a:srgbClr val="0000CC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en-US" sz="1920" b="1" kern="0" baseline="-25000" dirty="0">
                        <a:solidFill>
                          <a:srgbClr val="0000CC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364" name="Straight Connector 136"/>
                    <p:cNvCxnSpPr>
                      <a:cxnSpLocks noChangeShapeType="1"/>
                    </p:cNvCxnSpPr>
                    <p:nvPr/>
                  </p:nvCxnSpPr>
                  <p:spPr bwMode="auto">
                    <a:xfrm rot="16440000" flipV="1">
                      <a:off x="-60714" y="4812514"/>
                      <a:ext cx="257988" cy="1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355" name="Group 127"/>
                <p:cNvGrpSpPr>
                  <a:grpSpLocks/>
                </p:cNvGrpSpPr>
                <p:nvPr/>
              </p:nvGrpSpPr>
              <p:grpSpPr bwMode="auto">
                <a:xfrm>
                  <a:off x="3368815" y="1990328"/>
                  <a:ext cx="1892067" cy="475672"/>
                  <a:chOff x="-463647" y="3565675"/>
                  <a:chExt cx="1560688" cy="354433"/>
                </a:xfrm>
              </p:grpSpPr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91A3D2A8-D3F3-4D66-AEB0-BF3878373A0F}"/>
                      </a:ext>
                    </a:extLst>
                  </p:cNvPr>
                  <p:cNvSpPr/>
                  <p:nvPr/>
                </p:nvSpPr>
                <p:spPr>
                  <a:xfrm>
                    <a:off x="-358625" y="3565675"/>
                    <a:ext cx="1265876" cy="253051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lIns="0" tIns="0" rIns="0" bIns="0"/>
                  <a:lstStyle/>
                  <a:p>
                    <a:pPr algn="ctr" defTabSz="487741" eaLnBrk="1" fontAlgn="auto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427"/>
                      </a:spcAft>
                      <a:defRPr/>
                    </a:pPr>
                    <a:r>
                      <a:rPr lang="en-US" sz="1800" b="1" kern="0" dirty="0">
                        <a:solidFill>
                          <a:srgbClr val="0000FF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rPr>
                      <a:t>APTMS</a:t>
                    </a:r>
                  </a:p>
                </p:txBody>
              </p:sp>
              <p:cxnSp>
                <p:nvCxnSpPr>
                  <p:cNvPr id="357" name="Straight Arrow Connector 1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-463647" y="3918615"/>
                    <a:ext cx="1560688" cy="1493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cxnSp>
            <p:nvCxnSpPr>
              <p:cNvPr id="280" name="Straight Arrow Connector 58"/>
              <p:cNvCxnSpPr>
                <a:cxnSpLocks noChangeShapeType="1"/>
              </p:cNvCxnSpPr>
              <p:nvPr/>
            </p:nvCxnSpPr>
            <p:spPr bwMode="auto">
              <a:xfrm flipH="1">
                <a:off x="7984569" y="28879845"/>
                <a:ext cx="1633232" cy="0"/>
              </a:xfrm>
              <a:prstGeom prst="straightConnector1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81" name="Group 59"/>
              <p:cNvGrpSpPr>
                <a:grpSpLocks/>
              </p:cNvGrpSpPr>
              <p:nvPr/>
            </p:nvGrpSpPr>
            <p:grpSpPr bwMode="auto">
              <a:xfrm>
                <a:off x="9277884" y="26238782"/>
                <a:ext cx="3517910" cy="3799515"/>
                <a:chOff x="5082423" y="2880982"/>
                <a:chExt cx="4452385" cy="4779593"/>
              </a:xfrm>
            </p:grpSpPr>
            <p:grpSp>
              <p:nvGrpSpPr>
                <p:cNvPr id="331" name="Group 61"/>
                <p:cNvGrpSpPr>
                  <a:grpSpLocks/>
                </p:cNvGrpSpPr>
                <p:nvPr/>
              </p:nvGrpSpPr>
              <p:grpSpPr bwMode="auto">
                <a:xfrm>
                  <a:off x="5082423" y="3974147"/>
                  <a:ext cx="4452385" cy="3686428"/>
                  <a:chOff x="5175619" y="3974147"/>
                  <a:chExt cx="4452385" cy="3686428"/>
                </a:xfrm>
              </p:grpSpPr>
              <p:grpSp>
                <p:nvGrpSpPr>
                  <p:cNvPr id="335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5425966" y="4928493"/>
                    <a:ext cx="4114446" cy="2437184"/>
                    <a:chOff x="5754641" y="1881875"/>
                    <a:chExt cx="4114446" cy="2437184"/>
                  </a:xfrm>
                </p:grpSpPr>
                <p:sp>
                  <p:nvSpPr>
                    <p:cNvPr id="341" name="Shape 52">
                      <a:extLst>
                        <a:ext uri="{FF2B5EF4-FFF2-40B4-BE49-F238E27FC236}">
                          <a16:creationId xmlns:a16="http://schemas.microsoft.com/office/drawing/2014/main" id="{3CF10E6C-910E-4667-BE11-E9CF9B686AD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416471" y="1881875"/>
                      <a:ext cx="2503461" cy="21988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27300" h="2514600">
                          <a:moveTo>
                            <a:pt x="0" y="1257300"/>
                          </a:moveTo>
                          <a:cubicBezTo>
                            <a:pt x="0" y="562913"/>
                            <a:pt x="565755" y="0"/>
                            <a:pt x="1263650" y="0"/>
                          </a:cubicBezTo>
                          <a:cubicBezTo>
                            <a:pt x="1961545" y="0"/>
                            <a:pt x="2527300" y="562913"/>
                            <a:pt x="2527300" y="1257300"/>
                          </a:cubicBezTo>
                          <a:cubicBezTo>
                            <a:pt x="2527300" y="1951688"/>
                            <a:pt x="1961545" y="2514600"/>
                            <a:pt x="1263650" y="2514600"/>
                          </a:cubicBezTo>
                          <a:cubicBezTo>
                            <a:pt x="565755" y="2514600"/>
                            <a:pt x="0" y="1951688"/>
                            <a:pt x="0" y="1257300"/>
                          </a:cubicBezTo>
                          <a:close/>
                        </a:path>
                      </a:pathLst>
                    </a:custGeom>
                    <a:noFill/>
                    <a:ln w="38100" cap="flat" cmpd="sng" algn="ctr">
                      <a:solidFill>
                        <a:srgbClr val="E55151">
                          <a:lumMod val="75000"/>
                        </a:srgbClr>
                      </a:solidFill>
                      <a:prstDash val="solid"/>
                      <a:round/>
                    </a:ln>
                    <a:effectLst/>
                  </p:spPr>
                  <p:txBody>
                    <a:bodyPr/>
                    <a:lstStyle/>
                    <a:p>
                      <a:pPr defTabSz="487741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920" b="1" kern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42" name="Group 72"/>
                    <p:cNvGrpSpPr>
                      <a:grpSpLocks/>
                    </p:cNvGrpSpPr>
                    <p:nvPr/>
                  </p:nvGrpSpPr>
                  <p:grpSpPr bwMode="auto">
                    <a:xfrm rot="4740000">
                      <a:off x="9193494" y="2162452"/>
                      <a:ext cx="373393" cy="977793"/>
                      <a:chOff x="2138777" y="3794675"/>
                      <a:chExt cx="373393" cy="977793"/>
                    </a:xfrm>
                  </p:grpSpPr>
                  <p:sp>
                    <p:nvSpPr>
                      <p:cNvPr id="352" name="Rectangle 351">
                        <a:extLst>
                          <a:ext uri="{FF2B5EF4-FFF2-40B4-BE49-F238E27FC236}">
                            <a16:creationId xmlns:a16="http://schemas.microsoft.com/office/drawing/2014/main" id="{55947C94-28A3-480B-8021-B8249389F34C}"/>
                          </a:ext>
                        </a:extLst>
                      </p:cNvPr>
                      <p:cNvSpPr/>
                      <p:nvPr/>
                    </p:nvSpPr>
                    <p:spPr>
                      <a:xfrm rot="16440000">
                        <a:off x="1854710" y="4078742"/>
                        <a:ext cx="941528" cy="37339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lIns="0" tIns="0" rIns="0" bIns="0"/>
                      <a:lstStyle/>
                      <a:p>
                        <a:pPr algn="ctr" defTabSz="487741" eaLnBrk="1" fontAlgn="auto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427"/>
                          </a:spcAft>
                          <a:defRPr/>
                        </a:pPr>
                        <a:r>
                          <a:rPr lang="en-US" sz="1800" b="1" kern="0" dirty="0">
                            <a:solidFill>
                              <a:srgbClr val="0000FF"/>
                            </a:solidFill>
                            <a:latin typeface="+mj-lt"/>
                            <a:ea typeface="Calibri"/>
                            <a:cs typeface="Times New Roman" panose="02020603050405020304" pitchFamily="18" charset="0"/>
                          </a:rPr>
                          <a:t>N</a:t>
                        </a:r>
                        <a:r>
                          <a:rPr lang="en-US" sz="1800" b="1" kern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000000"/>
                            </a:solidFill>
                            <a:latin typeface="+mj-lt"/>
                            <a:ea typeface="Calibri"/>
                            <a:cs typeface="Times New Roman" panose="02020603050405020304" pitchFamily="18" charset="0"/>
                          </a:rPr>
                          <a:t>=</a:t>
                        </a:r>
                      </a:p>
                    </p:txBody>
                  </p:sp>
                  <p:cxnSp>
                    <p:nvCxnSpPr>
                      <p:cNvPr id="353" name="Straight Connector 8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440000" flipV="1">
                        <a:off x="2092392" y="4643473"/>
                        <a:ext cx="257989" cy="1"/>
                      </a:xfrm>
                      <a:prstGeom prst="line">
                        <a:avLst/>
                      </a:prstGeom>
                      <a:noFill/>
                      <a:ln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343" name="Group 73"/>
                    <p:cNvGrpSpPr>
                      <a:grpSpLocks/>
                    </p:cNvGrpSpPr>
                    <p:nvPr/>
                  </p:nvGrpSpPr>
                  <p:grpSpPr bwMode="auto">
                    <a:xfrm rot="7260000">
                      <a:off x="8608220" y="3726179"/>
                      <a:ext cx="331525" cy="854235"/>
                      <a:chOff x="1140327" y="3930475"/>
                      <a:chExt cx="331525" cy="854235"/>
                    </a:xfrm>
                  </p:grpSpPr>
                  <p:sp>
                    <p:nvSpPr>
                      <p:cNvPr id="350" name="Rectangle 349">
                        <a:extLst>
                          <a:ext uri="{FF2B5EF4-FFF2-40B4-BE49-F238E27FC236}">
                            <a16:creationId xmlns:a16="http://schemas.microsoft.com/office/drawing/2014/main" id="{07B3F188-E0BA-497D-995F-465EF9717E1D}"/>
                          </a:ext>
                        </a:extLst>
                      </p:cNvPr>
                      <p:cNvSpPr/>
                      <p:nvPr/>
                    </p:nvSpPr>
                    <p:spPr>
                      <a:xfrm rot="16440000">
                        <a:off x="928360" y="4142442"/>
                        <a:ext cx="755459" cy="3315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lIns="0" tIns="0" rIns="0" bIns="0"/>
                      <a:lstStyle/>
                      <a:p>
                        <a:pPr algn="ctr" defTabSz="487741" eaLnBrk="1" fontAlgn="auto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427"/>
                          </a:spcAft>
                          <a:defRPr/>
                        </a:pPr>
                        <a:r>
                          <a:rPr lang="en-US" sz="1800" b="1" kern="0" dirty="0">
                            <a:solidFill>
                              <a:srgbClr val="0000CC"/>
                            </a:solidFill>
                            <a:latin typeface="+mj-lt"/>
                            <a:ea typeface="Calibri"/>
                            <a:cs typeface="Times New Roman" panose="02020603050405020304" pitchFamily="18" charset="0"/>
                          </a:rPr>
                          <a:t>N</a:t>
                        </a:r>
                        <a:r>
                          <a:rPr lang="en-US" sz="1800" b="1" kern="0" dirty="0">
                            <a:solidFill>
                              <a:srgbClr val="000000"/>
                            </a:solidFill>
                            <a:latin typeface="+mj-lt"/>
                            <a:ea typeface="Calibri"/>
                            <a:cs typeface="Times New Roman" panose="02020603050405020304" pitchFamily="18" charset="0"/>
                          </a:rPr>
                          <a:t>=</a:t>
                        </a:r>
                      </a:p>
                    </p:txBody>
                  </p:sp>
                  <p:cxnSp>
                    <p:nvCxnSpPr>
                      <p:cNvPr id="351" name="Straight Connector 8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-7260000">
                        <a:off x="1207303" y="4615161"/>
                        <a:ext cx="187109" cy="151990"/>
                      </a:xfrm>
                      <a:prstGeom prst="line">
                        <a:avLst/>
                      </a:prstGeom>
                      <a:noFill/>
                      <a:ln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344" name="Group 74"/>
                    <p:cNvGrpSpPr>
                      <a:grpSpLocks/>
                    </p:cNvGrpSpPr>
                    <p:nvPr/>
                  </p:nvGrpSpPr>
                  <p:grpSpPr bwMode="auto">
                    <a:xfrm rot="-7800000">
                      <a:off x="6140301" y="3478279"/>
                      <a:ext cx="317545" cy="846278"/>
                      <a:chOff x="168904" y="3944434"/>
                      <a:chExt cx="317545" cy="846278"/>
                    </a:xfrm>
                  </p:grpSpPr>
                  <p:sp>
                    <p:nvSpPr>
                      <p:cNvPr id="348" name="Rectangle 347">
                        <a:extLst>
                          <a:ext uri="{FF2B5EF4-FFF2-40B4-BE49-F238E27FC236}">
                            <a16:creationId xmlns:a16="http://schemas.microsoft.com/office/drawing/2014/main" id="{9F3235A5-064F-45C7-BB8E-054599D26726}"/>
                          </a:ext>
                        </a:extLst>
                      </p:cNvPr>
                      <p:cNvSpPr/>
                      <p:nvPr/>
                    </p:nvSpPr>
                    <p:spPr>
                      <a:xfrm rot="5637148">
                        <a:off x="-57085" y="4170423"/>
                        <a:ext cx="769524" cy="31754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lIns="0" tIns="0" rIns="0" bIns="0"/>
                      <a:lstStyle/>
                      <a:p>
                        <a:pPr algn="ctr" defTabSz="487741" eaLnBrk="1" fontAlgn="auto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427"/>
                          </a:spcAft>
                          <a:defRPr/>
                        </a:pPr>
                        <a:r>
                          <a:rPr lang="en-US" sz="1800" b="1" kern="0" dirty="0">
                            <a:solidFill>
                              <a:srgbClr val="000000"/>
                            </a:solidFill>
                            <a:latin typeface="+mj-lt"/>
                            <a:ea typeface="Calibri"/>
                            <a:cs typeface="Times New Roman" panose="02020603050405020304" pitchFamily="18" charset="0"/>
                          </a:rPr>
                          <a:t>=</a:t>
                        </a:r>
                        <a:r>
                          <a:rPr lang="en-US" sz="1800" b="1" kern="0" dirty="0">
                            <a:solidFill>
                              <a:srgbClr val="0000FF"/>
                            </a:solidFill>
                            <a:latin typeface="+mj-lt"/>
                            <a:ea typeface="Calibri"/>
                            <a:cs typeface="Times New Roman" panose="02020603050405020304" pitchFamily="18" charset="0"/>
                          </a:rPr>
                          <a:t>N</a:t>
                        </a:r>
                        <a:endParaRPr lang="en-US" sz="1800" b="1" kern="0" baseline="-25000" dirty="0">
                          <a:solidFill>
                            <a:srgbClr val="0000FF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349" name="Straight Connector 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7800000" flipV="1">
                        <a:off x="164675" y="4593847"/>
                        <a:ext cx="210634" cy="183095"/>
                      </a:xfrm>
                      <a:prstGeom prst="line">
                        <a:avLst/>
                      </a:prstGeom>
                      <a:noFill/>
                      <a:ln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345" name="Group 75"/>
                    <p:cNvGrpSpPr>
                      <a:grpSpLocks/>
                    </p:cNvGrpSpPr>
                    <p:nvPr/>
                  </p:nvGrpSpPr>
                  <p:grpSpPr bwMode="auto">
                    <a:xfrm rot="-4140000">
                      <a:off x="6058132" y="1990958"/>
                      <a:ext cx="188255" cy="795237"/>
                      <a:chOff x="-567887" y="4430220"/>
                      <a:chExt cx="188255" cy="795237"/>
                    </a:xfrm>
                  </p:grpSpPr>
                  <p:sp>
                    <p:nvSpPr>
                      <p:cNvPr id="346" name="Rectangle 345">
                        <a:extLst>
                          <a:ext uri="{FF2B5EF4-FFF2-40B4-BE49-F238E27FC236}">
                            <a16:creationId xmlns:a16="http://schemas.microsoft.com/office/drawing/2014/main" id="{50C28F43-167D-4D2A-9797-12283E0ECD25}"/>
                          </a:ext>
                        </a:extLst>
                      </p:cNvPr>
                      <p:cNvSpPr/>
                      <p:nvPr/>
                    </p:nvSpPr>
                    <p:spPr>
                      <a:xfrm rot="5073778">
                        <a:off x="-731507" y="4683112"/>
                        <a:ext cx="604768" cy="9898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lIns="0" tIns="0" rIns="0" bIns="0"/>
                      <a:lstStyle/>
                      <a:p>
                        <a:pPr algn="ctr" defTabSz="487741" eaLnBrk="1" fontAlgn="auto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427"/>
                          </a:spcAft>
                          <a:defRPr/>
                        </a:pPr>
                        <a:r>
                          <a:rPr lang="en-US" sz="1800" b="1" kern="0" dirty="0">
                            <a:solidFill>
                              <a:srgbClr val="000000"/>
                            </a:solidFill>
                            <a:latin typeface="+mj-lt"/>
                            <a:ea typeface="Calibri"/>
                            <a:cs typeface="Times New Roman" panose="02020603050405020304" pitchFamily="18" charset="0"/>
                          </a:rPr>
                          <a:t>=</a:t>
                        </a:r>
                        <a:r>
                          <a:rPr lang="en-US" sz="1800" b="1" kern="0" dirty="0">
                            <a:solidFill>
                              <a:srgbClr val="0000FF"/>
                            </a:solidFill>
                            <a:latin typeface="+mj-lt"/>
                            <a:ea typeface="Calibri"/>
                            <a:cs typeface="Times New Roman" panose="02020603050405020304" pitchFamily="18" charset="0"/>
                          </a:rPr>
                          <a:t>N</a:t>
                        </a:r>
                        <a:endParaRPr lang="en-US" sz="1800" b="1" kern="0" baseline="-25000" dirty="0">
                          <a:solidFill>
                            <a:srgbClr val="0000FF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347" name="Straight Connector 7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4140000" flipH="1" flipV="1">
                        <a:off x="-634963" y="5031287"/>
                        <a:ext cx="261246" cy="127093"/>
                      </a:xfrm>
                      <a:prstGeom prst="line">
                        <a:avLst/>
                      </a:prstGeom>
                      <a:noFill/>
                      <a:ln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sp>
                <p:nvSpPr>
                  <p:cNvPr id="336" name="Isosceles Triangle 335">
                    <a:extLst>
                      <a:ext uri="{FF2B5EF4-FFF2-40B4-BE49-F238E27FC236}">
                        <a16:creationId xmlns:a16="http://schemas.microsoft.com/office/drawing/2014/main" id="{764C4027-D79B-4B65-8257-4570C7E47E56}"/>
                      </a:ext>
                    </a:extLst>
                  </p:cNvPr>
                  <p:cNvSpPr/>
                  <p:nvPr/>
                </p:nvSpPr>
                <p:spPr bwMode="auto">
                  <a:xfrm rot="4920000">
                    <a:off x="9335549" y="5408927"/>
                    <a:ext cx="293578" cy="291333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8E0000">
                        <a:lumMod val="40000"/>
                        <a:lumOff val="6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defTabSz="48774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920" b="1" ker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7" name="Isosceles Triangle 336">
                    <a:extLst>
                      <a:ext uri="{FF2B5EF4-FFF2-40B4-BE49-F238E27FC236}">
                        <a16:creationId xmlns:a16="http://schemas.microsoft.com/office/drawing/2014/main" id="{A48E13B1-785A-4302-B785-9EE8E66D0B80}"/>
                      </a:ext>
                    </a:extLst>
                  </p:cNvPr>
                  <p:cNvSpPr/>
                  <p:nvPr/>
                </p:nvSpPr>
                <p:spPr bwMode="auto">
                  <a:xfrm rot="17255719">
                    <a:off x="5187472" y="5148308"/>
                    <a:ext cx="265619" cy="289325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8E0000">
                        <a:lumMod val="40000"/>
                        <a:lumOff val="6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defTabSz="48774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920" b="1" kern="0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8" name="Isosceles Triangle 337">
                    <a:extLst>
                      <a:ext uri="{FF2B5EF4-FFF2-40B4-BE49-F238E27FC236}">
                        <a16:creationId xmlns:a16="http://schemas.microsoft.com/office/drawing/2014/main" id="{C770FF6A-760D-4690-A926-DAC69DBE4BCB}"/>
                      </a:ext>
                    </a:extLst>
                  </p:cNvPr>
                  <p:cNvSpPr/>
                  <p:nvPr/>
                </p:nvSpPr>
                <p:spPr bwMode="auto">
                  <a:xfrm rot="16320000">
                    <a:off x="7978372" y="3997288"/>
                    <a:ext cx="321541" cy="275259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8E0000">
                        <a:lumMod val="40000"/>
                        <a:lumOff val="6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defTabSz="48774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920" b="1" kern="0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9" name="Isosceles Triangle 338">
                    <a:extLst>
                      <a:ext uri="{FF2B5EF4-FFF2-40B4-BE49-F238E27FC236}">
                        <a16:creationId xmlns:a16="http://schemas.microsoft.com/office/drawing/2014/main" id="{949FDD29-67A0-440B-8AD7-408F385BC768}"/>
                      </a:ext>
                    </a:extLst>
                  </p:cNvPr>
                  <p:cNvSpPr/>
                  <p:nvPr/>
                </p:nvSpPr>
                <p:spPr bwMode="auto">
                  <a:xfrm rot="14386818" flipH="1">
                    <a:off x="5487939" y="7086528"/>
                    <a:ext cx="295576" cy="289325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8E0000">
                        <a:lumMod val="40000"/>
                        <a:lumOff val="6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defTabSz="48774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920" b="1" ker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0" name="Isosceles Triangle 339">
                    <a:extLst>
                      <a:ext uri="{FF2B5EF4-FFF2-40B4-BE49-F238E27FC236}">
                        <a16:creationId xmlns:a16="http://schemas.microsoft.com/office/drawing/2014/main" id="{7B001E6F-2CFB-4F6F-B418-B529C89ED255}"/>
                      </a:ext>
                    </a:extLst>
                  </p:cNvPr>
                  <p:cNvSpPr/>
                  <p:nvPr/>
                </p:nvSpPr>
                <p:spPr bwMode="auto">
                  <a:xfrm rot="7380000">
                    <a:off x="8637363" y="7365116"/>
                    <a:ext cx="297574" cy="293343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8E0000">
                        <a:lumMod val="40000"/>
                        <a:lumOff val="6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defTabSz="48774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920" b="1" ker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32" name="Group 62"/>
                <p:cNvGrpSpPr>
                  <a:grpSpLocks/>
                </p:cNvGrpSpPr>
                <p:nvPr/>
              </p:nvGrpSpPr>
              <p:grpSpPr bwMode="auto">
                <a:xfrm rot="5400000">
                  <a:off x="5817554" y="3240733"/>
                  <a:ext cx="1545222" cy="825720"/>
                  <a:chOff x="595286" y="4120969"/>
                  <a:chExt cx="1274592" cy="615261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AA92EC8F-E26D-4A80-A984-A17B324E54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81734" y="4295164"/>
                    <a:ext cx="615261" cy="26687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lIns="0" tIns="0" rIns="0" bIns="0"/>
                  <a:lstStyle/>
                  <a:p>
                    <a:pPr algn="ctr" defTabSz="487741" eaLnBrk="1" fontAlgn="auto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427"/>
                      </a:spcAft>
                      <a:defRPr/>
                    </a:pPr>
                    <a:r>
                      <a:rPr lang="en-US" sz="1800" b="1" kern="0" dirty="0">
                        <a:solidFill>
                          <a:srgbClr val="0000FF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rPr>
                      <a:t>FA</a:t>
                    </a:r>
                  </a:p>
                </p:txBody>
              </p:sp>
              <p:cxnSp>
                <p:nvCxnSpPr>
                  <p:cNvPr id="334" name="Straight Arrow Connector 6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95286" y="4132866"/>
                    <a:ext cx="1274592" cy="1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cxnSp>
            <p:nvCxnSpPr>
              <p:cNvPr id="282" name="Straight Connector 136"/>
              <p:cNvCxnSpPr>
                <a:cxnSpLocks noChangeShapeType="1"/>
              </p:cNvCxnSpPr>
              <p:nvPr/>
            </p:nvCxnSpPr>
            <p:spPr bwMode="auto">
              <a:xfrm flipH="1" flipV="1">
                <a:off x="10843305" y="23981807"/>
                <a:ext cx="26988" cy="206375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3E8F16C-6C51-4EC8-8D91-EA5B6C7315C1}"/>
                  </a:ext>
                </a:extLst>
              </p:cNvPr>
              <p:cNvSpPr/>
              <p:nvPr/>
            </p:nvSpPr>
            <p:spPr bwMode="auto">
              <a:xfrm rot="21180000">
                <a:off x="10234380" y="23560506"/>
                <a:ext cx="1370933" cy="734172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/>
              <a:lstStyle/>
              <a:p>
                <a:pPr algn="ctr" defTabSz="487741" eaLnBrk="1" fontAlgn="auto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427"/>
                  </a:spcAft>
                  <a:defRPr/>
                </a:pPr>
                <a:r>
                  <a:rPr lang="en-US" sz="1920" b="1" kern="0" dirty="0">
                    <a:solidFill>
                      <a:srgbClr val="0000CC"/>
                    </a:solidFill>
                    <a:latin typeface="+mj-lt"/>
                    <a:ea typeface="Calibri"/>
                    <a:cs typeface="Times New Roman" panose="02020603050405020304" pitchFamily="18" charset="0"/>
                  </a:rPr>
                  <a:t>NH</a:t>
                </a:r>
                <a:r>
                  <a:rPr lang="en-US" sz="1920" b="1" kern="0" baseline="-25000" dirty="0">
                    <a:solidFill>
                      <a:srgbClr val="0000CC"/>
                    </a:solidFill>
                    <a:latin typeface="+mj-lt"/>
                    <a:ea typeface="Calibri"/>
                    <a:cs typeface="Times New Roman" panose="02020603050405020304" pitchFamily="18" charset="0"/>
                  </a:rPr>
                  <a:t>2</a:t>
                </a:r>
                <a:endParaRPr lang="en-US" sz="1920" b="1" kern="0" dirty="0">
                  <a:solidFill>
                    <a:srgbClr val="0000CC"/>
                  </a:solidFill>
                  <a:latin typeface="+mj-lt"/>
                  <a:ea typeface="Calibri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02A977DC-D994-4FA2-B9ED-9DCDE85DD11A}"/>
                  </a:ext>
                </a:extLst>
              </p:cNvPr>
              <p:cNvSpPr/>
              <p:nvPr/>
            </p:nvSpPr>
            <p:spPr bwMode="auto">
              <a:xfrm rot="18120000">
                <a:off x="11035082" y="27416779"/>
                <a:ext cx="794562" cy="38530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/>
              <a:lstStyle/>
              <a:p>
                <a:pPr algn="ctr" defTabSz="487741" eaLnBrk="1" fontAlgn="auto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427"/>
                  </a:spcAft>
                  <a:defRPr/>
                </a:pPr>
                <a:r>
                  <a:rPr lang="en-US" sz="1800" b="1" kern="0" dirty="0">
                    <a:solidFill>
                      <a:srgbClr val="0000FF"/>
                    </a:solidFill>
                    <a:latin typeface="+mj-lt"/>
                    <a:ea typeface="Calibri"/>
                    <a:cs typeface="Times New Roman" panose="02020603050405020304" pitchFamily="18" charset="0"/>
                  </a:rPr>
                  <a:t>N</a:t>
                </a:r>
                <a:r>
                  <a:rPr lang="en-US" sz="1800" b="1" kern="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00"/>
                    </a:solidFill>
                    <a:latin typeface="+mj-lt"/>
                    <a:ea typeface="Calibri"/>
                    <a:cs typeface="Times New Roman" panose="02020603050405020304" pitchFamily="18" charset="0"/>
                  </a:rPr>
                  <a:t>=</a:t>
                </a:r>
              </a:p>
            </p:txBody>
          </p:sp>
          <p:cxnSp>
            <p:nvCxnSpPr>
              <p:cNvPr id="285" name="Straight Connector 83"/>
              <p:cNvCxnSpPr>
                <a:cxnSpLocks noChangeShapeType="1"/>
              </p:cNvCxnSpPr>
              <p:nvPr/>
            </p:nvCxnSpPr>
            <p:spPr bwMode="auto">
              <a:xfrm rot="1200000" flipV="1">
                <a:off x="11324238" y="27676926"/>
                <a:ext cx="27214" cy="155474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86" name="Group 130"/>
              <p:cNvGrpSpPr>
                <a:grpSpLocks/>
              </p:cNvGrpSpPr>
              <p:nvPr/>
            </p:nvGrpSpPr>
            <p:grpSpPr bwMode="auto">
              <a:xfrm>
                <a:off x="9982678" y="27797788"/>
                <a:ext cx="1957387" cy="1815024"/>
                <a:chOff x="8208091" y="1466275"/>
                <a:chExt cx="3310485" cy="3093351"/>
              </a:xfrm>
            </p:grpSpPr>
            <p:sp>
              <p:nvSpPr>
                <p:cNvPr id="292" name="Shape 59">
                  <a:extLst>
                    <a:ext uri="{FF2B5EF4-FFF2-40B4-BE49-F238E27FC236}">
                      <a16:creationId xmlns:a16="http://schemas.microsoft.com/office/drawing/2014/main" id="{D820AF8A-997C-41C3-87F8-643AA6BFECC4}"/>
                    </a:ext>
                  </a:extLst>
                </p:cNvPr>
                <p:cNvSpPr/>
                <p:nvPr/>
              </p:nvSpPr>
              <p:spPr bwMode="auto">
                <a:xfrm>
                  <a:off x="8284523" y="1615745"/>
                  <a:ext cx="3203097" cy="2943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000" h="1727200">
                      <a:moveTo>
                        <a:pt x="0" y="863600"/>
                      </a:moveTo>
                      <a:cubicBezTo>
                        <a:pt x="0" y="386647"/>
                        <a:pt x="398019" y="0"/>
                        <a:pt x="889000" y="0"/>
                      </a:cubicBezTo>
                      <a:cubicBezTo>
                        <a:pt x="1379981" y="0"/>
                        <a:pt x="1778000" y="386647"/>
                        <a:pt x="1778000" y="863600"/>
                      </a:cubicBezTo>
                      <a:cubicBezTo>
                        <a:pt x="1778000" y="1340553"/>
                        <a:pt x="1379981" y="1727200"/>
                        <a:pt x="889000" y="1727200"/>
                      </a:cubicBezTo>
                      <a:cubicBezTo>
                        <a:pt x="398019" y="1727200"/>
                        <a:pt x="0" y="1340553"/>
                        <a:pt x="0" y="863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custDash>
                    <a:ds d="400000" sp="300000"/>
                  </a:custDash>
                  <a:round/>
                </a:ln>
                <a:effectLst/>
              </p:spPr>
              <p:txBody>
                <a:bodyPr/>
                <a:lstStyle/>
                <a:p>
                  <a:pPr defTabSz="48774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20" b="1" kern="0">
                    <a:solidFill>
                      <a:srgbClr val="000000"/>
                    </a:solidFill>
                    <a:latin typeface="+mj-lt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93" name="Group 144"/>
                <p:cNvGrpSpPr>
                  <a:grpSpLocks/>
                </p:cNvGrpSpPr>
                <p:nvPr/>
              </p:nvGrpSpPr>
              <p:grpSpPr bwMode="auto">
                <a:xfrm>
                  <a:off x="8208091" y="1466275"/>
                  <a:ext cx="3310485" cy="2975367"/>
                  <a:chOff x="1751353" y="4273308"/>
                  <a:chExt cx="3310485" cy="2816970"/>
                </a:xfrm>
              </p:grpSpPr>
              <p:grpSp>
                <p:nvGrpSpPr>
                  <p:cNvPr id="294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2576755" y="4820709"/>
                    <a:ext cx="1527997" cy="1619985"/>
                    <a:chOff x="2576755" y="5128094"/>
                    <a:chExt cx="1527997" cy="1619985"/>
                  </a:xfrm>
                </p:grpSpPr>
                <p:grpSp>
                  <p:nvGrpSpPr>
                    <p:cNvPr id="313" name="Group 161"/>
                    <p:cNvGrpSpPr>
                      <a:grpSpLocks/>
                    </p:cNvGrpSpPr>
                    <p:nvPr/>
                  </p:nvGrpSpPr>
                  <p:grpSpPr bwMode="auto">
                    <a:xfrm rot="-1800000">
                      <a:off x="3222375" y="5128094"/>
                      <a:ext cx="495830" cy="347496"/>
                      <a:chOff x="4205546" y="4999574"/>
                      <a:chExt cx="495830" cy="347496"/>
                    </a:xfrm>
                  </p:grpSpPr>
                  <p:cxnSp>
                    <p:nvCxnSpPr>
                      <p:cNvPr id="329" name="Straight Connector 328">
                        <a:extLst>
                          <a:ext uri="{FF2B5EF4-FFF2-40B4-BE49-F238E27FC236}">
                            <a16:creationId xmlns:a16="http://schemas.microsoft.com/office/drawing/2014/main" id="{84075D4D-E9C9-40A5-AC8C-C34FE8756E5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rot="1800000" flipV="1">
                        <a:off x="4205546" y="5068485"/>
                        <a:ext cx="198858" cy="278585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330" name="Straight Connector 329">
                        <a:extLst>
                          <a:ext uri="{FF2B5EF4-FFF2-40B4-BE49-F238E27FC236}">
                            <a16:creationId xmlns:a16="http://schemas.microsoft.com/office/drawing/2014/main" id="{FB9A8815-6B4D-48A6-8EA7-5BEFEE13A42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rot="1800000" flipV="1">
                        <a:off x="4499561" y="4999574"/>
                        <a:ext cx="201815" cy="221190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314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55507" y="5595405"/>
                      <a:ext cx="1235056" cy="1019680"/>
                      <a:chOff x="1586545" y="5401921"/>
                      <a:chExt cx="1235056" cy="1019680"/>
                    </a:xfrm>
                  </p:grpSpPr>
                  <p:sp>
                    <p:nvSpPr>
                      <p:cNvPr id="327" name="Shape 60">
                        <a:extLst>
                          <a:ext uri="{FF2B5EF4-FFF2-40B4-BE49-F238E27FC236}">
                            <a16:creationId xmlns:a16="http://schemas.microsoft.com/office/drawing/2014/main" id="{AD22F6C2-979B-4B48-B935-A7325AC7AD7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597386" y="5402278"/>
                        <a:ext cx="1224318" cy="101956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98600" h="1473200">
                            <a:moveTo>
                              <a:pt x="749300" y="0"/>
                            </a:moveTo>
                            <a:cubicBezTo>
                              <a:pt x="1163127" y="0"/>
                              <a:pt x="1498600" y="329787"/>
                              <a:pt x="1498600" y="736600"/>
                            </a:cubicBezTo>
                            <a:cubicBezTo>
                              <a:pt x="1498600" y="1143413"/>
                              <a:pt x="1163127" y="1473200"/>
                              <a:pt x="749300" y="1473200"/>
                            </a:cubicBezTo>
                            <a:cubicBezTo>
                              <a:pt x="335473" y="1473200"/>
                              <a:pt x="0" y="1143413"/>
                              <a:pt x="0" y="736600"/>
                            </a:cubicBezTo>
                            <a:cubicBezTo>
                              <a:pt x="0" y="329787"/>
                              <a:pt x="335473" y="0"/>
                              <a:pt x="7493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5050"/>
                      </a:solidFill>
                      <a:ln w="0" cap="flat">
                        <a:noFill/>
                        <a:custDash>
                          <a:ds d="1" sp="1"/>
                        </a:custDash>
                        <a:round/>
                      </a:ln>
                      <a:effectLst/>
                    </p:spPr>
                    <p:txBody>
                      <a:bodyPr/>
                      <a:lstStyle/>
                      <a:p>
                        <a:pPr defTabSz="487741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920" b="1" ker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28" name="Shape 54">
                        <a:extLst>
                          <a:ext uri="{FF2B5EF4-FFF2-40B4-BE49-F238E27FC236}">
                            <a16:creationId xmlns:a16="http://schemas.microsoft.com/office/drawing/2014/main" id="{7525DACE-20EF-4D41-B0F7-66EB8C3042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6646" y="5415087"/>
                        <a:ext cx="1227004" cy="95808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2800" h="2070100">
                            <a:moveTo>
                              <a:pt x="0" y="1035050"/>
                            </a:moveTo>
                            <a:cubicBezTo>
                              <a:pt x="0" y="463408"/>
                              <a:pt x="466251" y="0"/>
                              <a:pt x="1041400" y="0"/>
                            </a:cubicBezTo>
                            <a:cubicBezTo>
                              <a:pt x="1616549" y="0"/>
                              <a:pt x="2082800" y="463408"/>
                              <a:pt x="2082800" y="1035050"/>
                            </a:cubicBezTo>
                            <a:cubicBezTo>
                              <a:pt x="2082800" y="1606692"/>
                              <a:pt x="1616549" y="2070100"/>
                              <a:pt x="1041400" y="2070100"/>
                            </a:cubicBezTo>
                            <a:cubicBezTo>
                              <a:pt x="466251" y="2070100"/>
                              <a:pt x="0" y="1606692"/>
                              <a:pt x="0" y="1035050"/>
                            </a:cubicBezTo>
                            <a:close/>
                          </a:path>
                        </a:pathLst>
                      </a:custGeom>
                      <a:noFill/>
                      <a:ln w="76200" cap="flat" cmpd="sng" algn="ctr">
                        <a:solidFill>
                          <a:srgbClr val="CFD7DC">
                            <a:shade val="95000"/>
                            <a:satMod val="105000"/>
                          </a:srgbClr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/>
                      <a:lstStyle/>
                      <a:p>
                        <a:pPr defTabSz="487741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920" b="1" ker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315" name="Group 163"/>
                    <p:cNvGrpSpPr>
                      <a:grpSpLocks/>
                    </p:cNvGrpSpPr>
                    <p:nvPr/>
                  </p:nvGrpSpPr>
                  <p:grpSpPr bwMode="auto">
                    <a:xfrm rot="2580000">
                      <a:off x="3897968" y="5602966"/>
                      <a:ext cx="206784" cy="259605"/>
                      <a:chOff x="3929001" y="5028507"/>
                      <a:chExt cx="206784" cy="259605"/>
                    </a:xfrm>
                  </p:grpSpPr>
                  <p:cxnSp>
                    <p:nvCxnSpPr>
                      <p:cNvPr id="325" name="Straight Connector 324">
                        <a:extLst>
                          <a:ext uri="{FF2B5EF4-FFF2-40B4-BE49-F238E27FC236}">
                            <a16:creationId xmlns:a16="http://schemas.microsoft.com/office/drawing/2014/main" id="{75591032-4EBD-4F50-B5FD-6BA997F0B6A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3928242" y="5062063"/>
                        <a:ext cx="206738" cy="187007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326" name="Straight Connector 325">
                        <a:extLst>
                          <a:ext uri="{FF2B5EF4-FFF2-40B4-BE49-F238E27FC236}">
                            <a16:creationId xmlns:a16="http://schemas.microsoft.com/office/drawing/2014/main" id="{E47D027F-C1D9-420F-AADB-85168E9E24E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 flipV="1">
                        <a:off x="4130896" y="5027739"/>
                        <a:ext cx="2684" cy="258735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316" name="Group 164"/>
                    <p:cNvGrpSpPr>
                      <a:grpSpLocks/>
                    </p:cNvGrpSpPr>
                    <p:nvPr/>
                  </p:nvGrpSpPr>
                  <p:grpSpPr bwMode="auto">
                    <a:xfrm rot="7980000">
                      <a:off x="3599528" y="6454380"/>
                      <a:ext cx="377928" cy="209470"/>
                      <a:chOff x="3847952" y="5118965"/>
                      <a:chExt cx="377928" cy="209470"/>
                    </a:xfrm>
                  </p:grpSpPr>
                  <p:cxnSp>
                    <p:nvCxnSpPr>
                      <p:cNvPr id="323" name="Straight Connector 322">
                        <a:extLst>
                          <a:ext uri="{FF2B5EF4-FFF2-40B4-BE49-F238E27FC236}">
                            <a16:creationId xmlns:a16="http://schemas.microsoft.com/office/drawing/2014/main" id="{0B951783-A1A8-4FBE-8D2A-77135CE1C8E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rot="13620000">
                        <a:off x="4014078" y="5012966"/>
                        <a:ext cx="10740" cy="343272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324" name="Straight Connector 323">
                        <a:extLst>
                          <a:ext uri="{FF2B5EF4-FFF2-40B4-BE49-F238E27FC236}">
                            <a16:creationId xmlns:a16="http://schemas.microsoft.com/office/drawing/2014/main" id="{A95F2350-4ABB-4C87-A140-2FF8F697EA7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rot="13620000">
                        <a:off x="4060855" y="5180176"/>
                        <a:ext cx="209423" cy="105032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317" name="Group 165"/>
                    <p:cNvGrpSpPr>
                      <a:grpSpLocks/>
                    </p:cNvGrpSpPr>
                    <p:nvPr/>
                  </p:nvGrpSpPr>
                  <p:grpSpPr bwMode="auto">
                    <a:xfrm rot="-6120000">
                      <a:off x="2593656" y="5937000"/>
                      <a:ext cx="189007" cy="222810"/>
                      <a:chOff x="4009549" y="5102258"/>
                      <a:chExt cx="189007" cy="222810"/>
                    </a:xfrm>
                  </p:grpSpPr>
                  <p:cxnSp>
                    <p:nvCxnSpPr>
                      <p:cNvPr id="321" name="Straight Connector 320">
                        <a:extLst>
                          <a:ext uri="{FF2B5EF4-FFF2-40B4-BE49-F238E27FC236}">
                            <a16:creationId xmlns:a16="http://schemas.microsoft.com/office/drawing/2014/main" id="{2474619D-49FD-4984-B78E-37552D1C375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4021103" y="5096932"/>
                        <a:ext cx="161390" cy="131562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322" name="Straight Connector 321">
                        <a:extLst>
                          <a:ext uri="{FF2B5EF4-FFF2-40B4-BE49-F238E27FC236}">
                            <a16:creationId xmlns:a16="http://schemas.microsoft.com/office/drawing/2014/main" id="{3F101AD3-6795-4C95-A6B9-56F720B229F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rot="6120000" flipH="1">
                        <a:off x="4080446" y="5187856"/>
                        <a:ext cx="217479" cy="43550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318" name="Group 166"/>
                    <p:cNvGrpSpPr>
                      <a:grpSpLocks/>
                    </p:cNvGrpSpPr>
                    <p:nvPr/>
                  </p:nvGrpSpPr>
                  <p:grpSpPr bwMode="auto">
                    <a:xfrm rot="-10560000">
                      <a:off x="2817834" y="6389367"/>
                      <a:ext cx="225584" cy="265982"/>
                      <a:chOff x="4088455" y="5168312"/>
                      <a:chExt cx="225584" cy="265982"/>
                    </a:xfrm>
                  </p:grpSpPr>
                  <p:cxnSp>
                    <p:nvCxnSpPr>
                      <p:cNvPr id="319" name="Straight Connector 318">
                        <a:extLst>
                          <a:ext uri="{FF2B5EF4-FFF2-40B4-BE49-F238E27FC236}">
                            <a16:creationId xmlns:a16="http://schemas.microsoft.com/office/drawing/2014/main" id="{5AD0D551-0862-40A1-83E3-1D183D30C1A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4099692" y="5184438"/>
                        <a:ext cx="225533" cy="158827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  <p:cxnSp>
                    <p:nvCxnSpPr>
                      <p:cNvPr id="320" name="Straight Connector 319">
                        <a:extLst>
                          <a:ext uri="{FF2B5EF4-FFF2-40B4-BE49-F238E27FC236}">
                            <a16:creationId xmlns:a16="http://schemas.microsoft.com/office/drawing/2014/main" id="{E680746A-5B42-4F01-96C7-7C483E0930B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 flipV="1">
                        <a:off x="4287619" y="5220506"/>
                        <a:ext cx="2684" cy="227994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</p:cxnSp>
                </p:grpSp>
              </p:grpSp>
              <p:grpSp>
                <p:nvGrpSpPr>
                  <p:cNvPr id="295" name="Group 146"/>
                  <p:cNvGrpSpPr>
                    <a:grpSpLocks/>
                  </p:cNvGrpSpPr>
                  <p:nvPr/>
                </p:nvGrpSpPr>
                <p:grpSpPr bwMode="auto">
                  <a:xfrm rot="-420000">
                    <a:off x="4140735" y="5144903"/>
                    <a:ext cx="921103" cy="227525"/>
                    <a:chOff x="3312793" y="4476832"/>
                    <a:chExt cx="921103" cy="227525"/>
                  </a:xfrm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7FE7185E-1114-48FB-BFD1-62A3C1F253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7156" y="4427526"/>
                      <a:ext cx="856486" cy="8709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853" b="1" kern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OH</a:t>
                      </a:r>
                    </a:p>
                  </p:txBody>
                </p:sp>
                <p:cxnSp>
                  <p:nvCxnSpPr>
                    <p:cNvPr id="312" name="Straight Connector 160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312793" y="4704356"/>
                      <a:ext cx="201864" cy="1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96" name="Group 147"/>
                  <p:cNvGrpSpPr>
                    <a:grpSpLocks/>
                  </p:cNvGrpSpPr>
                  <p:nvPr/>
                </p:nvGrpSpPr>
                <p:grpSpPr bwMode="auto">
                  <a:xfrm rot="-5160000">
                    <a:off x="3330534" y="4471308"/>
                    <a:ext cx="969951" cy="573951"/>
                    <a:chOff x="3174384" y="5062932"/>
                    <a:chExt cx="969951" cy="573951"/>
                  </a:xfrm>
                </p:grpSpPr>
                <p:sp>
                  <p:nvSpPr>
                    <p:cNvPr id="309" name="Rectangle 308">
                      <a:extLst>
                        <a:ext uri="{FF2B5EF4-FFF2-40B4-BE49-F238E27FC236}">
                          <a16:creationId xmlns:a16="http://schemas.microsoft.com/office/drawing/2014/main" id="{CFA240F2-0076-4E8A-B303-2BE865B81678}"/>
                        </a:ext>
                      </a:extLst>
                    </p:cNvPr>
                    <p:cNvSpPr/>
                    <p:nvPr/>
                  </p:nvSpPr>
                  <p:spPr>
                    <a:xfrm rot="1800000">
                      <a:off x="3562820" y="5185820"/>
                      <a:ext cx="581515" cy="45106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853" b="1" kern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OH</a:t>
                      </a:r>
                    </a:p>
                  </p:txBody>
                </p:sp>
                <p:cxnSp>
                  <p:nvCxnSpPr>
                    <p:cNvPr id="310" name="Straight Connector 158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174384" y="5062932"/>
                      <a:ext cx="244256" cy="2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97" name="Group 148"/>
                  <p:cNvGrpSpPr>
                    <a:grpSpLocks/>
                  </p:cNvGrpSpPr>
                  <p:nvPr/>
                </p:nvGrpSpPr>
                <p:grpSpPr bwMode="auto">
                  <a:xfrm rot="-10380000">
                    <a:off x="1751353" y="5334862"/>
                    <a:ext cx="829388" cy="317584"/>
                    <a:chOff x="3286549" y="4691768"/>
                    <a:chExt cx="829388" cy="317584"/>
                  </a:xfrm>
                </p:grpSpPr>
                <p:sp>
                  <p:nvSpPr>
                    <p:cNvPr id="307" name="Rectangle 306">
                      <a:extLst>
                        <a:ext uri="{FF2B5EF4-FFF2-40B4-BE49-F238E27FC236}">
                          <a16:creationId xmlns:a16="http://schemas.microsoft.com/office/drawing/2014/main" id="{9A3FBBAB-D7DE-44F8-A875-A556269252B7}"/>
                        </a:ext>
                      </a:extLst>
                    </p:cNvPr>
                    <p:cNvSpPr/>
                    <p:nvPr/>
                  </p:nvSpPr>
                  <p:spPr>
                    <a:xfrm rot="1523712">
                      <a:off x="3449665" y="4710423"/>
                      <a:ext cx="673913" cy="307408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853" b="1" kern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OH</a:t>
                      </a:r>
                    </a:p>
                  </p:txBody>
                </p:sp>
                <p:cxnSp>
                  <p:nvCxnSpPr>
                    <p:cNvPr id="308" name="Straight Connector 156"/>
                    <p:cNvCxnSpPr>
                      <a:cxnSpLocks noChangeShapeType="1"/>
                    </p:cNvCxnSpPr>
                    <p:nvPr/>
                  </p:nvCxnSpPr>
                  <p:spPr bwMode="auto">
                    <a:xfrm rot="10380000" flipH="1" flipV="1">
                      <a:off x="3286549" y="4691768"/>
                      <a:ext cx="217022" cy="76881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98" name="Group 149"/>
                  <p:cNvGrpSpPr>
                    <a:grpSpLocks/>
                  </p:cNvGrpSpPr>
                  <p:nvPr/>
                </p:nvGrpSpPr>
                <p:grpSpPr bwMode="auto">
                  <a:xfrm rot="3360000">
                    <a:off x="3687163" y="6574843"/>
                    <a:ext cx="710421" cy="320449"/>
                    <a:chOff x="3309851" y="4467227"/>
                    <a:chExt cx="710421" cy="320449"/>
                  </a:xfrm>
                </p:grpSpPr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C70E4392-B524-49C4-904F-91D262FC1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3651" y="4457686"/>
                      <a:ext cx="543086" cy="306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853" b="1" kern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OH</a:t>
                      </a:r>
                    </a:p>
                  </p:txBody>
                </p:sp>
                <p:cxnSp>
                  <p:nvCxnSpPr>
                    <p:cNvPr id="306" name="Straight Connector 15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309851" y="4620180"/>
                      <a:ext cx="244255" cy="1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99" name="Group 150"/>
                  <p:cNvGrpSpPr>
                    <a:grpSpLocks/>
                  </p:cNvGrpSpPr>
                  <p:nvPr/>
                </p:nvGrpSpPr>
                <p:grpSpPr bwMode="auto">
                  <a:xfrm rot="8820000">
                    <a:off x="2168977" y="6431052"/>
                    <a:ext cx="824276" cy="279489"/>
                    <a:chOff x="3260192" y="4740580"/>
                    <a:chExt cx="824276" cy="229384"/>
                  </a:xfrm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D66BAEC3-B33C-491F-89C9-4C13E75686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3575" y="4743234"/>
                      <a:ext cx="698076" cy="1955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87741" eaLnBrk="1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7"/>
                        </a:spcAft>
                        <a:defRPr/>
                      </a:pPr>
                      <a:r>
                        <a:rPr lang="en-US" sz="853" b="1" kern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OH</a:t>
                      </a:r>
                    </a:p>
                  </p:txBody>
                </p:sp>
                <p:cxnSp>
                  <p:nvCxnSpPr>
                    <p:cNvPr id="301" name="Straight Connector 152"/>
                    <p:cNvCxnSpPr>
                      <a:cxnSpLocks noChangeShapeType="1"/>
                    </p:cNvCxnSpPr>
                    <p:nvPr/>
                  </p:nvCxnSpPr>
                  <p:spPr bwMode="auto">
                    <a:xfrm rot="12780000" flipH="1">
                      <a:off x="3260192" y="4869386"/>
                      <a:ext cx="144579" cy="100578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57C92365-4A07-4250-800A-CF21D711C1C5}"/>
                  </a:ext>
                </a:extLst>
              </p:cNvPr>
              <p:cNvSpPr/>
              <p:nvPr/>
            </p:nvSpPr>
            <p:spPr bwMode="auto">
              <a:xfrm>
                <a:off x="1510471" y="27676077"/>
                <a:ext cx="2548194" cy="2243943"/>
              </a:xfrm>
              <a:prstGeom prst="ellipse">
                <a:avLst/>
              </a:prstGeom>
              <a:solidFill>
                <a:srgbClr val="FF505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397983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altLang="en-US" sz="1400" b="1" dirty="0">
                    <a:solidFill>
                      <a:srgbClr val="3333CC"/>
                    </a:solidFill>
                    <a:latin typeface="+mj-lt"/>
                  </a:rPr>
                  <a:t>NaYF</a:t>
                </a:r>
                <a:r>
                  <a:rPr lang="fr-FR" altLang="en-US" sz="1400" b="1" baseline="-25000" dirty="0">
                    <a:solidFill>
                      <a:srgbClr val="3333CC"/>
                    </a:solidFill>
                    <a:latin typeface="+mj-lt"/>
                  </a:rPr>
                  <a:t>4</a:t>
                </a:r>
                <a:r>
                  <a:rPr lang="fr-FR" altLang="en-US" sz="1400" b="1" dirty="0">
                    <a:solidFill>
                      <a:srgbClr val="3333CC"/>
                    </a:solidFill>
                    <a:latin typeface="+mj-lt"/>
                  </a:rPr>
                  <a:t>: Er(III)/ Yb(III)</a:t>
                </a:r>
                <a:r>
                  <a:rPr lang="en-US" sz="1400" b="1" kern="0" dirty="0">
                    <a:solidFill>
                      <a:srgbClr val="3333CC"/>
                    </a:solidFill>
                    <a:latin typeface="+mj-lt"/>
                    <a:ea typeface="MS Mincho" panose="02020609040205080304" pitchFamily="49" charset="-128"/>
                  </a:rPr>
                  <a:t>@silica=FA</a:t>
                </a:r>
              </a:p>
              <a:p>
                <a:pPr algn="ctr" defTabSz="397983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3333CC"/>
                    </a:solidFill>
                    <a:latin typeface="+mj-lt"/>
                    <a:ea typeface="MS Mincho" panose="02020609040205080304" pitchFamily="49" charset="-128"/>
                  </a:rPr>
                  <a:t>(</a:t>
                </a:r>
                <a:r>
                  <a:rPr lang="en-US" sz="1400" b="1" kern="0" dirty="0">
                    <a:solidFill>
                      <a:srgbClr val="3333CC"/>
                    </a:solidFill>
                    <a:latin typeface="+mj-lt"/>
                    <a:ea typeface="+mn-ea"/>
                  </a:rPr>
                  <a:t>Hela/Lu-1</a:t>
                </a:r>
                <a:r>
                  <a:rPr lang="en-US" sz="1400" b="1" kern="0" dirty="0">
                    <a:solidFill>
                      <a:srgbClr val="3333CC"/>
                    </a:solidFill>
                    <a:latin typeface="+mj-lt"/>
                    <a:ea typeface="Malgun Gothic" panose="020B0503020000020004" pitchFamily="34" charset="-127"/>
                  </a:rPr>
                  <a:t>)</a:t>
                </a:r>
                <a:endParaRPr lang="en-US" sz="1400" b="1" kern="0" dirty="0">
                  <a:solidFill>
                    <a:srgbClr val="3333CC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288" name="Straight Arrow Connector 287">
                <a:extLst>
                  <a:ext uri="{FF2B5EF4-FFF2-40B4-BE49-F238E27FC236}">
                    <a16:creationId xmlns:a16="http://schemas.microsoft.com/office/drawing/2014/main" id="{B732BE0C-1274-410D-BBB7-7B0E8C07689C}"/>
                  </a:ext>
                </a:extLst>
              </p:cNvPr>
              <p:cNvCxnSpPr/>
              <p:nvPr/>
            </p:nvCxnSpPr>
            <p:spPr>
              <a:xfrm flipH="1">
                <a:off x="4331902" y="28789844"/>
                <a:ext cx="1075173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45CCDEEF-6AA1-4752-848A-15E9CA3E314F}"/>
                  </a:ext>
                </a:extLst>
              </p:cNvPr>
              <p:cNvSpPr/>
              <p:nvPr/>
            </p:nvSpPr>
            <p:spPr bwMode="auto">
              <a:xfrm>
                <a:off x="6456890" y="24999210"/>
                <a:ext cx="536576" cy="34768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/>
              <a:lstStyle/>
              <a:p>
                <a:pPr algn="ctr" defTabSz="487741" eaLnBrk="1" fontAlgn="auto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427"/>
                  </a:spcAft>
                  <a:defRPr/>
                </a:pPr>
                <a:r>
                  <a:rPr lang="en-US" sz="1800" b="1" kern="0" dirty="0">
                    <a:solidFill>
                      <a:srgbClr val="0000CC"/>
                    </a:solidFill>
                    <a:latin typeface="+mj-lt"/>
                    <a:ea typeface="Calibri"/>
                    <a:cs typeface="Times New Roman" panose="02020603050405020304" pitchFamily="18" charset="0"/>
                  </a:rPr>
                  <a:t>NP</a:t>
                </a:r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1C87DDF3-5C0B-47EB-A68A-21C64A686848}"/>
                  </a:ext>
                </a:extLst>
              </p:cNvPr>
              <p:cNvSpPr/>
              <p:nvPr/>
            </p:nvSpPr>
            <p:spPr bwMode="auto">
              <a:xfrm>
                <a:off x="10627263" y="24935705"/>
                <a:ext cx="515939" cy="30958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/>
              <a:lstStyle/>
              <a:p>
                <a:pPr algn="ctr" defTabSz="487741" eaLnBrk="1" fontAlgn="auto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427"/>
                  </a:spcAft>
                  <a:defRPr/>
                </a:pPr>
                <a:r>
                  <a:rPr lang="en-US" sz="1800" b="1" kern="0" dirty="0">
                    <a:solidFill>
                      <a:srgbClr val="0000CC"/>
                    </a:solidFill>
                    <a:latin typeface="+mj-lt"/>
                    <a:ea typeface="Calibri"/>
                    <a:cs typeface="Times New Roman" panose="02020603050405020304" pitchFamily="18" charset="0"/>
                  </a:rPr>
                  <a:t>NP</a:t>
                </a:r>
                <a:r>
                  <a:rPr lang="en-US" sz="1800" b="1" kern="0" dirty="0">
                    <a:solidFill>
                      <a:srgbClr val="000000"/>
                    </a:solidFill>
                    <a:latin typeface="+mj-lt"/>
                    <a:ea typeface="Calibri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B0DD7FD7-89E2-410A-91A2-41247DEDB584}"/>
                  </a:ext>
                </a:extLst>
              </p:cNvPr>
              <p:cNvSpPr/>
              <p:nvPr/>
            </p:nvSpPr>
            <p:spPr bwMode="auto">
              <a:xfrm>
                <a:off x="10680334" y="28533239"/>
                <a:ext cx="530226" cy="4143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/>
              <a:lstStyle/>
              <a:p>
                <a:pPr algn="ctr" defTabSz="487741" eaLnBrk="1" fontAlgn="auto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427"/>
                  </a:spcAft>
                  <a:defRPr/>
                </a:pPr>
                <a:r>
                  <a:rPr lang="en-US" sz="1800" b="1" kern="0" dirty="0">
                    <a:solidFill>
                      <a:srgbClr val="0000CC"/>
                    </a:solidFill>
                    <a:latin typeface="+mj-lt"/>
                    <a:ea typeface="Calibri"/>
                    <a:cs typeface="Times New Roman" panose="02020603050405020304" pitchFamily="18" charset="0"/>
                  </a:rPr>
                  <a:t>NP</a:t>
                </a:r>
                <a:r>
                  <a:rPr lang="en-US" sz="1800" b="1" kern="0" dirty="0">
                    <a:solidFill>
                      <a:srgbClr val="000000"/>
                    </a:solidFill>
                    <a:latin typeface="+mj-lt"/>
                    <a:ea typeface="Calibri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77" name="16-Point Star 276"/>
            <p:cNvSpPr/>
            <p:nvPr/>
          </p:nvSpPr>
          <p:spPr>
            <a:xfrm>
              <a:off x="26832029" y="27348114"/>
              <a:ext cx="2102112" cy="1584864"/>
            </a:xfrm>
            <a:prstGeom prst="star16">
              <a:avLst/>
            </a:prstGeom>
            <a:solidFill>
              <a:srgbClr val="FEA0C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4" b="1" kern="0" dirty="0">
                <a:solidFill>
                  <a:srgbClr val="0000CC"/>
                </a:solidFill>
              </a:endParaRPr>
            </a:p>
            <a:p>
              <a:pPr algn="ctr"/>
              <a:r>
                <a:rPr lang="en-US" sz="1800" b="1" kern="0" dirty="0">
                  <a:solidFill>
                    <a:srgbClr val="0000CC"/>
                  </a:solidFill>
                </a:rPr>
                <a:t>Hela/</a:t>
              </a:r>
            </a:p>
            <a:p>
              <a:pPr algn="ctr"/>
              <a:r>
                <a:rPr lang="en-US" sz="1800" b="1" kern="0" dirty="0">
                  <a:solidFill>
                    <a:srgbClr val="0000CC"/>
                  </a:solidFill>
                </a:rPr>
                <a:t>Lu-1</a:t>
              </a:r>
              <a:endPara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</a:endParaRPr>
            </a:p>
            <a:p>
              <a:pPr algn="ctr"/>
              <a:endParaRPr lang="en-US" sz="1334" dirty="0"/>
            </a:p>
          </p:txBody>
        </p:sp>
      </p:grpSp>
      <p:sp>
        <p:nvSpPr>
          <p:cNvPr id="37" name="Down Arrow Callout 36"/>
          <p:cNvSpPr/>
          <p:nvPr/>
        </p:nvSpPr>
        <p:spPr>
          <a:xfrm>
            <a:off x="1707986" y="32695013"/>
            <a:ext cx="11209036" cy="939086"/>
          </a:xfrm>
          <a:prstGeom prst="downArrowCallout">
            <a:avLst/>
          </a:prstGeom>
          <a:solidFill>
            <a:srgbClr val="A4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altLang="en-US" sz="2000" b="1" dirty="0">
                <a:solidFill>
                  <a:srgbClr val="B3059A"/>
                </a:solidFill>
              </a:rPr>
              <a:t>Sơ đồ chế tạo phức hợp nano y sinh </a:t>
            </a:r>
            <a:r>
              <a:rPr lang="fr-FR" altLang="en-US" sz="2000" b="1" dirty="0">
                <a:solidFill>
                  <a:srgbClr val="B3059A"/>
                </a:solidFill>
              </a:rPr>
              <a:t>NaYF</a:t>
            </a:r>
            <a:r>
              <a:rPr lang="fr-FR" altLang="en-US" sz="2000" b="1" baseline="-25000" dirty="0">
                <a:solidFill>
                  <a:srgbClr val="B3059A"/>
                </a:solidFill>
              </a:rPr>
              <a:t>4</a:t>
            </a:r>
            <a:r>
              <a:rPr lang="fr-FR" altLang="en-US" sz="2000" b="1" dirty="0">
                <a:solidFill>
                  <a:srgbClr val="B3059A"/>
                </a:solidFill>
              </a:rPr>
              <a:t>:Er(III)/Yb(III)</a:t>
            </a:r>
            <a:r>
              <a:rPr lang="en-US" altLang="en-US" sz="2000" b="1" kern="0" dirty="0">
                <a:solidFill>
                  <a:srgbClr val="B3059A"/>
                </a:solidFill>
                <a:ea typeface="Calibri" pitchFamily="34" charset="0"/>
                <a:cs typeface="Times New Roman" panose="02020603050405020304" pitchFamily="18" charset="0"/>
              </a:rPr>
              <a:t>@silica-N=FA</a:t>
            </a:r>
          </a:p>
          <a:p>
            <a:pPr lvl="0" algn="ctr"/>
            <a:r>
              <a:rPr lang="pt-BR" altLang="en-US" sz="2000" b="1" dirty="0">
                <a:solidFill>
                  <a:srgbClr val="B3059A"/>
                </a:solidFill>
              </a:rPr>
              <a:t>sau khi ủ với tế bào ung thư</a:t>
            </a:r>
            <a:endParaRPr lang="en-US" sz="2000" dirty="0">
              <a:solidFill>
                <a:srgbClr val="B3059A"/>
              </a:solidFill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10165282" y="43947690"/>
            <a:ext cx="8504138" cy="5595712"/>
            <a:chOff x="17110369" y="41477671"/>
            <a:chExt cx="17684406" cy="7213853"/>
          </a:xfrm>
          <a:solidFill>
            <a:srgbClr val="D9FFEB"/>
          </a:solidFill>
        </p:grpSpPr>
        <p:grpSp>
          <p:nvGrpSpPr>
            <p:cNvPr id="268" name="Group 267"/>
            <p:cNvGrpSpPr/>
            <p:nvPr/>
          </p:nvGrpSpPr>
          <p:grpSpPr>
            <a:xfrm>
              <a:off x="17110369" y="41477671"/>
              <a:ext cx="17684406" cy="7213853"/>
              <a:chOff x="20059555" y="43611805"/>
              <a:chExt cx="14829042" cy="7213853"/>
            </a:xfrm>
            <a:grpFill/>
          </p:grpSpPr>
          <p:sp>
            <p:nvSpPr>
              <p:cNvPr id="271" name="Rounded Rectangle 270"/>
              <p:cNvSpPr/>
              <p:nvPr/>
            </p:nvSpPr>
            <p:spPr>
              <a:xfrm>
                <a:off x="20059555" y="43611805"/>
                <a:ext cx="14829042" cy="7213853"/>
              </a:xfrm>
              <a:prstGeom prst="roundRect">
                <a:avLst>
                  <a:gd name="adj" fmla="val 4410"/>
                </a:avLst>
              </a:prstGeom>
              <a:grpFill/>
              <a:ln w="57150">
                <a:solidFill>
                  <a:srgbClr val="0565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  <a:spcBef>
                    <a:spcPts val="320"/>
                  </a:spcBef>
                  <a:spcAft>
                    <a:spcPts val="320"/>
                  </a:spcAft>
                </a:pPr>
                <a:endParaRPr lang="en-US" sz="960" i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2" name="Text Box 560"/>
              <p:cNvSpPr txBox="1">
                <a:spLocks noChangeArrowheads="1"/>
              </p:cNvSpPr>
              <p:nvPr/>
            </p:nvSpPr>
            <p:spPr bwMode="auto">
              <a:xfrm>
                <a:off x="23765601" y="43836217"/>
                <a:ext cx="7458992" cy="72363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9063" tIns="29533" rIns="59063" bIns="29533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177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15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6226175" indent="-1243013">
                  <a:spcBef>
                    <a:spcPct val="20000"/>
                  </a:spcBef>
                  <a:buChar char="•"/>
                  <a:defRPr sz="13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8716963" indent="137160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11209338" indent="182880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11666538" indent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12123738" indent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12580938" indent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13038138" indent="18288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2774" b="1" dirty="0">
                    <a:solidFill>
                      <a:srgbClr val="FF0000"/>
                    </a:solidFill>
                    <a:ea typeface="ヒラギノ角ゴ Pro W3" pitchFamily="1" charset="-128"/>
                  </a:rPr>
                  <a:t>TÀI LIỆU THAM KHẢO</a:t>
                </a:r>
              </a:p>
            </p:txBody>
          </p:sp>
        </p:grpSp>
        <p:sp>
          <p:nvSpPr>
            <p:cNvPr id="269" name="Rectangle 2668"/>
            <p:cNvSpPr>
              <a:spLocks noChangeArrowheads="1"/>
            </p:cNvSpPr>
            <p:nvPr/>
          </p:nvSpPr>
          <p:spPr bwMode="auto">
            <a:xfrm>
              <a:off x="17423732" y="42242571"/>
              <a:ext cx="16786586" cy="61372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 defTabSz="746125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46125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46125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46125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46125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46125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46125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46125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46125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74354" indent="-274354" algn="just">
                <a:lnSpc>
                  <a:spcPct val="130000"/>
                </a:lnSpc>
                <a:spcBef>
                  <a:spcPts val="320"/>
                </a:spcBef>
                <a:spcAft>
                  <a:spcPts val="320"/>
                </a:spcAft>
                <a:buClr>
                  <a:srgbClr val="FF0000"/>
                </a:buClr>
                <a:buFont typeface="+mj-lt"/>
                <a:buAutoNum type="arabicPeriod"/>
              </a:pP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V. T. Vera, D. M.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Golzalez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, D. J. R. Ramos, A.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Igalla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, M.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Laurenti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, R. C. Caceres, E. L.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Cabarcos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, E.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Díaz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, J. R.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Retama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, S.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Melle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 and O. G.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Calderón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, “The effects of dopant concentration and excitation intensity on the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upconversion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 and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downconversion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 emission processes of β-NaYF</a:t>
              </a:r>
              <a:r>
                <a:rPr lang="en-US" altLang="en-US" sz="1400" baseline="-250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4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:Yb</a:t>
              </a:r>
              <a:r>
                <a:rPr lang="en-US" altLang="en-US" sz="1400" baseline="300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3+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, Er</a:t>
              </a:r>
              <a:r>
                <a:rPr lang="en-US" altLang="en-US" sz="1400" baseline="300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3+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 nanoparticles, ” </a:t>
              </a:r>
              <a:r>
                <a:rPr lang="en-US" altLang="en-US" sz="1400" i="1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J. Mater. Chem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  <a:cs typeface="Times New Roman" pitchFamily="18" charset="0"/>
                </a:rPr>
                <a:t>., 9, 8902-8911, 2021.                                                                                   </a:t>
              </a:r>
              <a:endParaRPr lang="en-US" altLang="en-US" sz="1400" dirty="0">
                <a:solidFill>
                  <a:srgbClr val="3333CC"/>
                </a:solidFill>
                <a:latin typeface="+mj-lt"/>
                <a:ea typeface="SimSun" pitchFamily="2" charset="-122"/>
              </a:endParaRPr>
            </a:p>
            <a:p>
              <a:pPr marL="274354" indent="-274354" algn="just">
                <a:lnSpc>
                  <a:spcPct val="130000"/>
                </a:lnSpc>
                <a:spcBef>
                  <a:spcPts val="320"/>
                </a:spcBef>
                <a:spcAft>
                  <a:spcPts val="320"/>
                </a:spcAft>
                <a:buClr>
                  <a:srgbClr val="FF0000"/>
                </a:buClr>
                <a:buFont typeface="+mj-lt"/>
                <a:buAutoNum type="arabicPeriod"/>
              </a:pPr>
              <a:r>
                <a:rPr lang="en-US" altLang="en-US" sz="14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T. Wu, Y. Hong, L. Song, Y. Zhu, J. Wang, Y. Zhu, J. Fang, G. Chen, “Synthesis of highly luminescent β-NaYF</a:t>
              </a:r>
              <a:r>
                <a:rPr lang="en-US" altLang="en-US" sz="1400" baseline="-250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4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:Yb</a:t>
              </a:r>
              <a:r>
                <a:rPr lang="en-US" altLang="en-US" sz="1400" baseline="300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3+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, Er</a:t>
              </a:r>
              <a:r>
                <a:rPr lang="en-US" altLang="en-US" sz="1400" baseline="300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3+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upconversion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 nanoparticles regulated by sodium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hexametaphosphate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: For customs supervision, ”</a:t>
              </a:r>
              <a:r>
                <a:rPr lang="en-US" altLang="en-US" sz="1400" i="1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Optical Materials, 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 124, 111970, 2022. </a:t>
              </a:r>
              <a:endParaRPr lang="en-US" altLang="en-US" sz="1400" dirty="0">
                <a:solidFill>
                  <a:srgbClr val="3333CC"/>
                </a:solidFill>
                <a:latin typeface="+mj-lt"/>
                <a:ea typeface="SimSun" pitchFamily="2" charset="-122"/>
              </a:endParaRPr>
            </a:p>
            <a:p>
              <a:pPr marL="274354" indent="-274354" algn="just">
                <a:lnSpc>
                  <a:spcPct val="130000"/>
                </a:lnSpc>
                <a:spcBef>
                  <a:spcPts val="320"/>
                </a:spcBef>
                <a:spcAft>
                  <a:spcPts val="320"/>
                </a:spcAft>
                <a:buClr>
                  <a:srgbClr val="FF0000"/>
                </a:buClr>
                <a:buFont typeface="+mj-lt"/>
                <a:buAutoNum type="arabicPeriod"/>
              </a:pPr>
              <a:r>
                <a:rPr lang="en-GB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W. Li, L. Hu, W. Chen, S. Sun, M.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Guzik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, G.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Boulon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, “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Enhanced red up-conversion of β-NaYF</a:t>
              </a:r>
              <a:r>
                <a:rPr lang="en-US" altLang="en-US" sz="1400" baseline="-250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4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: Er</a:t>
              </a:r>
              <a:r>
                <a:rPr lang="en-US" altLang="en-US" sz="1400" baseline="300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3+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, Tm</a:t>
              </a:r>
              <a:r>
                <a:rPr lang="en-US" altLang="en-US" sz="1400" baseline="300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3+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 microcrystals for bio-imaging applications, ” </a:t>
              </a:r>
              <a:r>
                <a:rPr lang="en-US" altLang="en-US" sz="1400" i="1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Journal of Alloys and Compounds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, Vol 926, 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166743, 2022.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altLang="en-US" sz="1400" dirty="0">
                <a:solidFill>
                  <a:srgbClr val="3333CC"/>
                </a:solidFill>
                <a:latin typeface="+mj-lt"/>
                <a:ea typeface="SimSun" pitchFamily="2" charset="-122"/>
              </a:endParaRPr>
            </a:p>
            <a:p>
              <a:pPr marL="274354" indent="-274354" algn="just">
                <a:lnSpc>
                  <a:spcPct val="130000"/>
                </a:lnSpc>
                <a:spcBef>
                  <a:spcPts val="320"/>
                </a:spcBef>
                <a:spcAft>
                  <a:spcPts val="320"/>
                </a:spcAft>
                <a:buClr>
                  <a:srgbClr val="FF0000"/>
                </a:buClr>
                <a:buFont typeface="+mj-lt"/>
                <a:buAutoNum type="arabicPeriod"/>
              </a:pP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Y. Li and G. Chen “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Upconversion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 Nanoparticles for Cancer Therapy” </a:t>
              </a:r>
              <a:r>
                <a:rPr lang="en-US" altLang="en-US" sz="1400" i="1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Adv. </a:t>
              </a:r>
              <a:r>
                <a:rPr lang="en-US" altLang="en-US" sz="1400" i="1" dirty="0" err="1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NanoBiomed</a:t>
              </a:r>
              <a:r>
                <a:rPr lang="en-US" altLang="en-US" sz="1400" i="1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 Res.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 2, 2200092, 2022.</a:t>
              </a:r>
            </a:p>
            <a:p>
              <a:pPr marL="274354" indent="-274354" algn="just">
                <a:lnSpc>
                  <a:spcPct val="130000"/>
                </a:lnSpc>
                <a:spcBef>
                  <a:spcPts val="320"/>
                </a:spcBef>
                <a:spcAft>
                  <a:spcPts val="320"/>
                </a:spcAft>
                <a:buClr>
                  <a:srgbClr val="FF0000"/>
                </a:buClr>
                <a:buFont typeface="+mj-lt"/>
                <a:buAutoNum type="arabicPeriod"/>
              </a:pP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T. T. Huong, H. T. Phuong, L. T.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Vinh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, H. T.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Khuyen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, D. T. Thao, L. D. 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Tuyen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, T. K. Anh and L. Q. Minh, “</a:t>
              </a:r>
              <a:r>
                <a:rPr lang="en-US" altLang="en-US" sz="1400" dirty="0" err="1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Upconversion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 NaYF</a:t>
              </a:r>
              <a:r>
                <a:rPr lang="en-US" altLang="en-US" sz="1400" baseline="-250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4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:Yb</a:t>
              </a:r>
              <a:r>
                <a:rPr lang="en-US" altLang="en-US" sz="1400" baseline="300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3+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/Er</a:t>
              </a:r>
              <a:r>
                <a:rPr lang="en-US" altLang="en-US" sz="1400" baseline="300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3+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@silica-TPGS Bio-Nano Complexes: Synthesis, Characterization, and In Vitro Tests for Labeling Cancer Cells, ”  </a:t>
              </a:r>
              <a:r>
                <a:rPr lang="en-US" altLang="en-US" sz="1400" i="1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J. Phys. Chem. B,</a:t>
              </a:r>
              <a:r>
                <a:rPr lang="en-US" altLang="en-US" sz="1400" dirty="0">
                  <a:solidFill>
                    <a:srgbClr val="3333CC"/>
                  </a:solidFill>
                  <a:latin typeface="+mj-lt"/>
                  <a:ea typeface="SimSun" pitchFamily="2" charset="-122"/>
                </a:rPr>
                <a:t> 125, 9768−9775, 2021.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88745" y="10734051"/>
            <a:ext cx="5037279" cy="6304906"/>
            <a:chOff x="582638" y="9933210"/>
            <a:chExt cx="2649905" cy="3316752"/>
          </a:xfrm>
        </p:grpSpPr>
        <p:pic>
          <p:nvPicPr>
            <p:cNvPr id="99" name="Picture 1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38" y="9933210"/>
              <a:ext cx="2649905" cy="30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87F52A4E-BA30-4975-868A-101086347EEE}"/>
                </a:ext>
              </a:extLst>
            </p:cNvPr>
            <p:cNvSpPr txBox="1"/>
            <p:nvPr/>
          </p:nvSpPr>
          <p:spPr bwMode="auto">
            <a:xfrm>
              <a:off x="1202742" y="12692052"/>
              <a:ext cx="1080071" cy="55791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Bột</a:t>
              </a:r>
              <a:r>
                <a:rPr lang="en-US" sz="18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NaYF</a:t>
              </a:r>
              <a:r>
                <a:rPr lang="en-US" sz="1800" b="1" kern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8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:Er(III)/</a:t>
              </a:r>
              <a:r>
                <a:rPr lang="en-US" sz="18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Yb</a:t>
              </a:r>
              <a:r>
                <a:rPr lang="en-US" sz="18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(III) </a:t>
              </a: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42D82E4-E92C-49ED-A701-1A660329C735}"/>
                </a:ext>
              </a:extLst>
            </p:cNvPr>
            <p:cNvSpPr/>
            <p:nvPr/>
          </p:nvSpPr>
          <p:spPr>
            <a:xfrm>
              <a:off x="1248652" y="11937860"/>
              <a:ext cx="480031" cy="1263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8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479728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45115</TotalTime>
  <Pages>0</Pages>
  <Words>1400</Words>
  <Characters>0</Characters>
  <Application>Microsoft Office PowerPoint</Application>
  <DocSecurity>0</DocSecurity>
  <PresentationFormat>Custom</PresentationFormat>
  <Lines>0</Lines>
  <Paragraphs>125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Malgun Gothic</vt:lpstr>
      <vt:lpstr>MS Mincho</vt:lpstr>
      <vt:lpstr>MS PGothic</vt:lpstr>
      <vt:lpstr>SimSun</vt:lpstr>
      <vt:lpstr>Arial</vt:lpstr>
      <vt:lpstr>Calibri</vt:lpstr>
      <vt:lpstr>Symbol</vt:lpstr>
      <vt:lpstr>Times New Roman</vt:lpstr>
      <vt:lpstr>Wingdings</vt:lpstr>
      <vt:lpstr>ヒラギノ角ゴ Pro W3</vt:lpstr>
      <vt:lpstr>Modèle par défaut</vt:lpstr>
      <vt:lpstr>Graph</vt:lpstr>
      <vt:lpstr>AutoCAD.Drawing.17</vt:lpstr>
      <vt:lpstr>PowerPoint Presentation</vt:lpstr>
    </vt:vector>
  </TitlesOfParts>
  <Company>LPQM - ENS Cachan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for LPQM</dc:title>
  <dc:creator>Ngoc Diep Lai</dc:creator>
  <cp:lastModifiedBy>Administrator</cp:lastModifiedBy>
  <cp:revision>910</cp:revision>
  <cp:lastPrinted>2018-11-06T02:46:02Z</cp:lastPrinted>
  <dcterms:created xsi:type="dcterms:W3CDTF">2010-06-24T09:59:07Z</dcterms:created>
  <dcterms:modified xsi:type="dcterms:W3CDTF">2023-11-03T04:47:36Z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