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sldIdLst>
    <p:sldId id="256" r:id="rId2"/>
  </p:sldIdLst>
  <p:sldSz cx="30267275" cy="427942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a:srgbClr val="CDF2FF"/>
    <a:srgbClr val="81DEFF"/>
    <a:srgbClr val="A80432"/>
    <a:srgbClr val="EA817E"/>
    <a:srgbClr val="311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26" autoAdjust="0"/>
    <p:restoredTop sz="94681"/>
  </p:normalViewPr>
  <p:slideViewPr>
    <p:cSldViewPr snapToGrid="0" snapToObjects="1">
      <p:cViewPr>
        <p:scale>
          <a:sx n="40" d="100"/>
          <a:sy n="40" d="100"/>
        </p:scale>
        <p:origin x="-1432" y="-68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046" y="7003597"/>
            <a:ext cx="25727184" cy="14898735"/>
          </a:xfrm>
        </p:spPr>
        <p:txBody>
          <a:bodyPr anchor="b"/>
          <a:lstStyle>
            <a:lvl1pPr algn="ctr">
              <a:defRPr sz="19861"/>
            </a:lvl1pPr>
          </a:lstStyle>
          <a:p>
            <a:r>
              <a:rPr lang="en-US"/>
              <a:t>Click to edit Master title style</a:t>
            </a:r>
            <a:endParaRPr lang="en-US" dirty="0"/>
          </a:p>
        </p:txBody>
      </p:sp>
      <p:sp>
        <p:nvSpPr>
          <p:cNvPr id="3" name="Subtitle 2"/>
          <p:cNvSpPr>
            <a:spLocks noGrp="1"/>
          </p:cNvSpPr>
          <p:nvPr>
            <p:ph type="subTitle" idx="1"/>
          </p:nvPr>
        </p:nvSpPr>
        <p:spPr>
          <a:xfrm>
            <a:off x="3783410" y="22476884"/>
            <a:ext cx="22700456" cy="10332032"/>
          </a:xfrm>
        </p:spPr>
        <p:txBody>
          <a:bodyPr/>
          <a:lstStyle>
            <a:lvl1pPr marL="0" indent="0" algn="ctr">
              <a:buNone/>
              <a:defRPr sz="7944"/>
            </a:lvl1pPr>
            <a:lvl2pPr marL="1513378" indent="0" algn="ctr">
              <a:buNone/>
              <a:defRPr sz="6620"/>
            </a:lvl2pPr>
            <a:lvl3pPr marL="3026755" indent="0" algn="ctr">
              <a:buNone/>
              <a:defRPr sz="5958"/>
            </a:lvl3pPr>
            <a:lvl4pPr marL="4540133" indent="0" algn="ctr">
              <a:buNone/>
              <a:defRPr sz="5296"/>
            </a:lvl4pPr>
            <a:lvl5pPr marL="6053511" indent="0" algn="ctr">
              <a:buNone/>
              <a:defRPr sz="5296"/>
            </a:lvl5pPr>
            <a:lvl6pPr marL="7566889" indent="0" algn="ctr">
              <a:buNone/>
              <a:defRPr sz="5296"/>
            </a:lvl6pPr>
            <a:lvl7pPr marL="9080266" indent="0" algn="ctr">
              <a:buNone/>
              <a:defRPr sz="5296"/>
            </a:lvl7pPr>
            <a:lvl8pPr marL="10593644" indent="0" algn="ctr">
              <a:buNone/>
              <a:defRPr sz="5296"/>
            </a:lvl8pPr>
            <a:lvl9pPr marL="12107022" indent="0" algn="ctr">
              <a:buNone/>
              <a:defRPr sz="529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028A2A-2F34-554D-8ACD-8B8BD002515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1872256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28A2A-2F34-554D-8ACD-8B8BD002515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323791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0020" y="2278397"/>
            <a:ext cx="6526381" cy="362661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0877" y="2278397"/>
            <a:ext cx="19200803" cy="362661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28A2A-2F34-554D-8ACD-8B8BD002515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393118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028A2A-2F34-554D-8ACD-8B8BD002515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2464500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112" y="10668854"/>
            <a:ext cx="26105525" cy="17801211"/>
          </a:xfrm>
        </p:spPr>
        <p:txBody>
          <a:bodyPr anchor="b"/>
          <a:lstStyle>
            <a:lvl1pPr>
              <a:defRPr sz="19861"/>
            </a:lvl1pPr>
          </a:lstStyle>
          <a:p>
            <a:r>
              <a:rPr lang="en-US"/>
              <a:t>Click to edit Master title style</a:t>
            </a:r>
            <a:endParaRPr lang="en-US" dirty="0"/>
          </a:p>
        </p:txBody>
      </p:sp>
      <p:sp>
        <p:nvSpPr>
          <p:cNvPr id="3" name="Text Placeholder 2"/>
          <p:cNvSpPr>
            <a:spLocks noGrp="1"/>
          </p:cNvSpPr>
          <p:nvPr>
            <p:ph type="body" idx="1"/>
          </p:nvPr>
        </p:nvSpPr>
        <p:spPr>
          <a:xfrm>
            <a:off x="2065112" y="28638472"/>
            <a:ext cx="26105525" cy="9361236"/>
          </a:xfrm>
        </p:spPr>
        <p:txBody>
          <a:bodyPr/>
          <a:lstStyle>
            <a:lvl1pPr marL="0" indent="0">
              <a:buNone/>
              <a:defRPr sz="7944">
                <a:solidFill>
                  <a:schemeClr val="tx1"/>
                </a:solidFill>
              </a:defRPr>
            </a:lvl1pPr>
            <a:lvl2pPr marL="1513378" indent="0">
              <a:buNone/>
              <a:defRPr sz="6620">
                <a:solidFill>
                  <a:schemeClr val="tx1">
                    <a:tint val="75000"/>
                  </a:schemeClr>
                </a:solidFill>
              </a:defRPr>
            </a:lvl2pPr>
            <a:lvl3pPr marL="3026755" indent="0">
              <a:buNone/>
              <a:defRPr sz="5958">
                <a:solidFill>
                  <a:schemeClr val="tx1">
                    <a:tint val="75000"/>
                  </a:schemeClr>
                </a:solidFill>
              </a:defRPr>
            </a:lvl3pPr>
            <a:lvl4pPr marL="4540133" indent="0">
              <a:buNone/>
              <a:defRPr sz="5296">
                <a:solidFill>
                  <a:schemeClr val="tx1">
                    <a:tint val="75000"/>
                  </a:schemeClr>
                </a:solidFill>
              </a:defRPr>
            </a:lvl4pPr>
            <a:lvl5pPr marL="6053511" indent="0">
              <a:buNone/>
              <a:defRPr sz="5296">
                <a:solidFill>
                  <a:schemeClr val="tx1">
                    <a:tint val="75000"/>
                  </a:schemeClr>
                </a:solidFill>
              </a:defRPr>
            </a:lvl5pPr>
            <a:lvl6pPr marL="7566889" indent="0">
              <a:buNone/>
              <a:defRPr sz="5296">
                <a:solidFill>
                  <a:schemeClr val="tx1">
                    <a:tint val="75000"/>
                  </a:schemeClr>
                </a:solidFill>
              </a:defRPr>
            </a:lvl6pPr>
            <a:lvl7pPr marL="9080266" indent="0">
              <a:buNone/>
              <a:defRPr sz="5296">
                <a:solidFill>
                  <a:schemeClr val="tx1">
                    <a:tint val="75000"/>
                  </a:schemeClr>
                </a:solidFill>
              </a:defRPr>
            </a:lvl7pPr>
            <a:lvl8pPr marL="10593644" indent="0">
              <a:buNone/>
              <a:defRPr sz="5296">
                <a:solidFill>
                  <a:schemeClr val="tx1">
                    <a:tint val="75000"/>
                  </a:schemeClr>
                </a:solidFill>
              </a:defRPr>
            </a:lvl8pPr>
            <a:lvl9pPr marL="12107022" indent="0">
              <a:buNone/>
              <a:defRPr sz="52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28A2A-2F34-554D-8ACD-8B8BD002515C}"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501362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0875"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2808" y="11391985"/>
            <a:ext cx="12863592" cy="271525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028A2A-2F34-554D-8ACD-8B8BD002515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244788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278406"/>
            <a:ext cx="26105525" cy="827157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4821" y="10490535"/>
            <a:ext cx="1280447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4" name="Content Placeholder 3"/>
          <p:cNvSpPr>
            <a:spLocks noGrp="1"/>
          </p:cNvSpPr>
          <p:nvPr>
            <p:ph sz="half" idx="2"/>
          </p:nvPr>
        </p:nvSpPr>
        <p:spPr>
          <a:xfrm>
            <a:off x="2084821" y="15631784"/>
            <a:ext cx="1280447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2810" y="10490535"/>
            <a:ext cx="12867534" cy="5141249"/>
          </a:xfrm>
        </p:spPr>
        <p:txBody>
          <a:bodyPr anchor="b"/>
          <a:lstStyle>
            <a:lvl1pPr marL="0" indent="0">
              <a:buNone/>
              <a:defRPr sz="7944" b="1"/>
            </a:lvl1pPr>
            <a:lvl2pPr marL="1513378" indent="0">
              <a:buNone/>
              <a:defRPr sz="6620" b="1"/>
            </a:lvl2pPr>
            <a:lvl3pPr marL="3026755" indent="0">
              <a:buNone/>
              <a:defRPr sz="5958" b="1"/>
            </a:lvl3pPr>
            <a:lvl4pPr marL="4540133" indent="0">
              <a:buNone/>
              <a:defRPr sz="5296" b="1"/>
            </a:lvl4pPr>
            <a:lvl5pPr marL="6053511" indent="0">
              <a:buNone/>
              <a:defRPr sz="5296" b="1"/>
            </a:lvl5pPr>
            <a:lvl6pPr marL="7566889" indent="0">
              <a:buNone/>
              <a:defRPr sz="5296" b="1"/>
            </a:lvl6pPr>
            <a:lvl7pPr marL="9080266" indent="0">
              <a:buNone/>
              <a:defRPr sz="5296" b="1"/>
            </a:lvl7pPr>
            <a:lvl8pPr marL="10593644" indent="0">
              <a:buNone/>
              <a:defRPr sz="5296" b="1"/>
            </a:lvl8pPr>
            <a:lvl9pPr marL="12107022" indent="0">
              <a:buNone/>
              <a:defRPr sz="5296" b="1"/>
            </a:lvl9pPr>
          </a:lstStyle>
          <a:p>
            <a:pPr lvl="0"/>
            <a:r>
              <a:rPr lang="en-US"/>
              <a:t>Click to edit Master text styles</a:t>
            </a:r>
          </a:p>
        </p:txBody>
      </p:sp>
      <p:sp>
        <p:nvSpPr>
          <p:cNvPr id="6" name="Content Placeholder 5"/>
          <p:cNvSpPr>
            <a:spLocks noGrp="1"/>
          </p:cNvSpPr>
          <p:nvPr>
            <p:ph sz="quarter" idx="4"/>
          </p:nvPr>
        </p:nvSpPr>
        <p:spPr>
          <a:xfrm>
            <a:off x="15322810" y="15631784"/>
            <a:ext cx="12867534" cy="2299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028A2A-2F34-554D-8ACD-8B8BD002515C}"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384179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028A2A-2F34-554D-8ACD-8B8BD002515C}"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1937801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28A2A-2F34-554D-8ACD-8B8BD002515C}"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197996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Content Placeholder 2"/>
          <p:cNvSpPr>
            <a:spLocks noGrp="1"/>
          </p:cNvSpPr>
          <p:nvPr>
            <p:ph idx="1"/>
          </p:nvPr>
        </p:nvSpPr>
        <p:spPr>
          <a:xfrm>
            <a:off x="12867534" y="6161587"/>
            <a:ext cx="15322808" cy="30411646"/>
          </a:xfrm>
        </p:spPr>
        <p:txBody>
          <a:bodyPr/>
          <a:lstStyle>
            <a:lvl1pPr>
              <a:defRPr sz="10592"/>
            </a:lvl1pPr>
            <a:lvl2pPr>
              <a:defRPr sz="9268"/>
            </a:lvl2pPr>
            <a:lvl3pPr>
              <a:defRPr sz="7944"/>
            </a:lvl3pPr>
            <a:lvl4pPr>
              <a:defRPr sz="6620"/>
            </a:lvl4pPr>
            <a:lvl5pPr>
              <a:defRPr sz="6620"/>
            </a:lvl5pPr>
            <a:lvl6pPr>
              <a:defRPr sz="6620"/>
            </a:lvl6pPr>
            <a:lvl7pPr>
              <a:defRPr sz="6620"/>
            </a:lvl7pPr>
            <a:lvl8pPr>
              <a:defRPr sz="6620"/>
            </a:lvl8pPr>
            <a:lvl9pPr>
              <a:defRPr sz="6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70028A2A-2F34-554D-8ACD-8B8BD002515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1754402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4817" y="2852949"/>
            <a:ext cx="9761984" cy="9985322"/>
          </a:xfrm>
        </p:spPr>
        <p:txBody>
          <a:bodyPr anchor="b"/>
          <a:lstStyle>
            <a:lvl1pPr>
              <a:defRPr sz="10592"/>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67534" y="6161587"/>
            <a:ext cx="15322808" cy="30411646"/>
          </a:xfrm>
        </p:spPr>
        <p:txBody>
          <a:bodyPr anchor="t"/>
          <a:lstStyle>
            <a:lvl1pPr marL="0" indent="0">
              <a:buNone/>
              <a:defRPr sz="10592"/>
            </a:lvl1pPr>
            <a:lvl2pPr marL="1513378" indent="0">
              <a:buNone/>
              <a:defRPr sz="9268"/>
            </a:lvl2pPr>
            <a:lvl3pPr marL="3026755" indent="0">
              <a:buNone/>
              <a:defRPr sz="7944"/>
            </a:lvl3pPr>
            <a:lvl4pPr marL="4540133" indent="0">
              <a:buNone/>
              <a:defRPr sz="6620"/>
            </a:lvl4pPr>
            <a:lvl5pPr marL="6053511" indent="0">
              <a:buNone/>
              <a:defRPr sz="6620"/>
            </a:lvl5pPr>
            <a:lvl6pPr marL="7566889" indent="0">
              <a:buNone/>
              <a:defRPr sz="6620"/>
            </a:lvl6pPr>
            <a:lvl7pPr marL="9080266" indent="0">
              <a:buNone/>
              <a:defRPr sz="6620"/>
            </a:lvl7pPr>
            <a:lvl8pPr marL="10593644" indent="0">
              <a:buNone/>
              <a:defRPr sz="6620"/>
            </a:lvl8pPr>
            <a:lvl9pPr marL="12107022" indent="0">
              <a:buNone/>
              <a:defRPr sz="6620"/>
            </a:lvl9pPr>
          </a:lstStyle>
          <a:p>
            <a:r>
              <a:rPr lang="en-US"/>
              <a:t>Click icon to add picture</a:t>
            </a:r>
            <a:endParaRPr lang="en-US" dirty="0"/>
          </a:p>
        </p:txBody>
      </p:sp>
      <p:sp>
        <p:nvSpPr>
          <p:cNvPr id="4" name="Text Placeholder 3"/>
          <p:cNvSpPr>
            <a:spLocks noGrp="1"/>
          </p:cNvSpPr>
          <p:nvPr>
            <p:ph type="body" sz="half" idx="2"/>
          </p:nvPr>
        </p:nvSpPr>
        <p:spPr>
          <a:xfrm>
            <a:off x="2084817" y="12838271"/>
            <a:ext cx="9761984" cy="23784486"/>
          </a:xfrm>
        </p:spPr>
        <p:txBody>
          <a:bodyPr/>
          <a:lstStyle>
            <a:lvl1pPr marL="0" indent="0">
              <a:buNone/>
              <a:defRPr sz="5296"/>
            </a:lvl1pPr>
            <a:lvl2pPr marL="1513378" indent="0">
              <a:buNone/>
              <a:defRPr sz="4634"/>
            </a:lvl2pPr>
            <a:lvl3pPr marL="3026755" indent="0">
              <a:buNone/>
              <a:defRPr sz="3972"/>
            </a:lvl3pPr>
            <a:lvl4pPr marL="4540133" indent="0">
              <a:buNone/>
              <a:defRPr sz="3310"/>
            </a:lvl4pPr>
            <a:lvl5pPr marL="6053511" indent="0">
              <a:buNone/>
              <a:defRPr sz="3310"/>
            </a:lvl5pPr>
            <a:lvl6pPr marL="7566889" indent="0">
              <a:buNone/>
              <a:defRPr sz="3310"/>
            </a:lvl6pPr>
            <a:lvl7pPr marL="9080266" indent="0">
              <a:buNone/>
              <a:defRPr sz="3310"/>
            </a:lvl7pPr>
            <a:lvl8pPr marL="10593644" indent="0">
              <a:buNone/>
              <a:defRPr sz="3310"/>
            </a:lvl8pPr>
            <a:lvl9pPr marL="12107022" indent="0">
              <a:buNone/>
              <a:defRPr sz="3310"/>
            </a:lvl9pPr>
          </a:lstStyle>
          <a:p>
            <a:pPr lvl="0"/>
            <a:r>
              <a:rPr lang="en-US"/>
              <a:t>Click to edit Master text styles</a:t>
            </a:r>
          </a:p>
        </p:txBody>
      </p:sp>
      <p:sp>
        <p:nvSpPr>
          <p:cNvPr id="5" name="Date Placeholder 4"/>
          <p:cNvSpPr>
            <a:spLocks noGrp="1"/>
          </p:cNvSpPr>
          <p:nvPr>
            <p:ph type="dt" sz="half" idx="10"/>
          </p:nvPr>
        </p:nvSpPr>
        <p:spPr/>
        <p:txBody>
          <a:bodyPr/>
          <a:lstStyle/>
          <a:p>
            <a:fld id="{70028A2A-2F34-554D-8ACD-8B8BD002515C}"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188B1-949E-D04B-8282-666B5E6C82FD}" type="slidenum">
              <a:rPr lang="en-US" smtClean="0"/>
              <a:t>‹#›</a:t>
            </a:fld>
            <a:endParaRPr lang="en-US"/>
          </a:p>
        </p:txBody>
      </p:sp>
    </p:spTree>
    <p:extLst>
      <p:ext uri="{BB962C8B-B14F-4D97-AF65-F5344CB8AC3E}">
        <p14:creationId xmlns:p14="http://schemas.microsoft.com/office/powerpoint/2010/main" val="372330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0875" y="2278406"/>
            <a:ext cx="26105525" cy="82715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0875" y="11391985"/>
            <a:ext cx="26105525" cy="27152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0875" y="39663928"/>
            <a:ext cx="6810137" cy="2278397"/>
          </a:xfrm>
          <a:prstGeom prst="rect">
            <a:avLst/>
          </a:prstGeom>
        </p:spPr>
        <p:txBody>
          <a:bodyPr vert="horz" lIns="91440" tIns="45720" rIns="91440" bIns="45720" rtlCol="0" anchor="ctr"/>
          <a:lstStyle>
            <a:lvl1pPr algn="l">
              <a:defRPr sz="3972">
                <a:solidFill>
                  <a:schemeClr val="tx1">
                    <a:tint val="75000"/>
                  </a:schemeClr>
                </a:solidFill>
              </a:defRPr>
            </a:lvl1pPr>
          </a:lstStyle>
          <a:p>
            <a:fld id="{70028A2A-2F34-554D-8ACD-8B8BD002515C}" type="datetimeFigureOut">
              <a:rPr lang="en-US" smtClean="0"/>
              <a:t>5/7/2024</a:t>
            </a:fld>
            <a:endParaRPr lang="en-US"/>
          </a:p>
        </p:txBody>
      </p:sp>
      <p:sp>
        <p:nvSpPr>
          <p:cNvPr id="5" name="Footer Placeholder 4"/>
          <p:cNvSpPr>
            <a:spLocks noGrp="1"/>
          </p:cNvSpPr>
          <p:nvPr>
            <p:ph type="ftr" sz="quarter" idx="3"/>
          </p:nvPr>
        </p:nvSpPr>
        <p:spPr>
          <a:xfrm>
            <a:off x="10026035" y="39663928"/>
            <a:ext cx="10215205" cy="2278397"/>
          </a:xfrm>
          <a:prstGeom prst="rect">
            <a:avLst/>
          </a:prstGeom>
        </p:spPr>
        <p:txBody>
          <a:bodyPr vert="horz" lIns="91440" tIns="45720" rIns="91440" bIns="45720" rtlCol="0" anchor="ctr"/>
          <a:lstStyle>
            <a:lvl1pPr algn="ctr">
              <a:defRPr sz="397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76263" y="39663928"/>
            <a:ext cx="6810137" cy="2278397"/>
          </a:xfrm>
          <a:prstGeom prst="rect">
            <a:avLst/>
          </a:prstGeom>
        </p:spPr>
        <p:txBody>
          <a:bodyPr vert="horz" lIns="91440" tIns="45720" rIns="91440" bIns="45720" rtlCol="0" anchor="ctr"/>
          <a:lstStyle>
            <a:lvl1pPr algn="r">
              <a:defRPr sz="3972">
                <a:solidFill>
                  <a:schemeClr val="tx1">
                    <a:tint val="75000"/>
                  </a:schemeClr>
                </a:solidFill>
              </a:defRPr>
            </a:lvl1pPr>
          </a:lstStyle>
          <a:p>
            <a:fld id="{BD4188B1-949E-D04B-8282-666B5E6C82FD}" type="slidenum">
              <a:rPr lang="en-US" smtClean="0"/>
              <a:t>‹#›</a:t>
            </a:fld>
            <a:endParaRPr lang="en-US"/>
          </a:p>
        </p:txBody>
      </p:sp>
    </p:spTree>
    <p:extLst>
      <p:ext uri="{BB962C8B-B14F-4D97-AF65-F5344CB8AC3E}">
        <p14:creationId xmlns:p14="http://schemas.microsoft.com/office/powerpoint/2010/main" val="100833722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3026755" rtl="0" eaLnBrk="1" latinLnBrk="0" hangingPunct="1">
        <a:lnSpc>
          <a:spcPct val="90000"/>
        </a:lnSpc>
        <a:spcBef>
          <a:spcPct val="0"/>
        </a:spcBef>
        <a:buNone/>
        <a:defRPr sz="14564" kern="1200">
          <a:solidFill>
            <a:schemeClr val="tx1"/>
          </a:solidFill>
          <a:latin typeface="+mj-lt"/>
          <a:ea typeface="+mj-ea"/>
          <a:cs typeface="+mj-cs"/>
        </a:defRPr>
      </a:lvl1pPr>
    </p:titleStyle>
    <p:bodyStyle>
      <a:lvl1pPr marL="756689" indent="-756689" algn="l" defTabSz="3026755" rtl="0" eaLnBrk="1" latinLnBrk="0" hangingPunct="1">
        <a:lnSpc>
          <a:spcPct val="90000"/>
        </a:lnSpc>
        <a:spcBef>
          <a:spcPts val="3310"/>
        </a:spcBef>
        <a:buFont typeface="Arial" panose="020B0604020202020204" pitchFamily="34" charset="0"/>
        <a:buChar char="•"/>
        <a:defRPr sz="9268" kern="1200">
          <a:solidFill>
            <a:schemeClr val="tx1"/>
          </a:solidFill>
          <a:latin typeface="+mn-lt"/>
          <a:ea typeface="+mn-ea"/>
          <a:cs typeface="+mn-cs"/>
        </a:defRPr>
      </a:lvl1pPr>
      <a:lvl2pPr marL="2270067" indent="-756689" algn="l" defTabSz="3026755" rtl="0" eaLnBrk="1" latinLnBrk="0" hangingPunct="1">
        <a:lnSpc>
          <a:spcPct val="90000"/>
        </a:lnSpc>
        <a:spcBef>
          <a:spcPts val="1655"/>
        </a:spcBef>
        <a:buFont typeface="Arial" panose="020B0604020202020204" pitchFamily="34" charset="0"/>
        <a:buChar char="•"/>
        <a:defRPr sz="7944" kern="1200">
          <a:solidFill>
            <a:schemeClr val="tx1"/>
          </a:solidFill>
          <a:latin typeface="+mn-lt"/>
          <a:ea typeface="+mn-ea"/>
          <a:cs typeface="+mn-cs"/>
        </a:defRPr>
      </a:lvl2pPr>
      <a:lvl3pPr marL="3783444" indent="-756689" algn="l" defTabSz="3026755" rtl="0" eaLnBrk="1" latinLnBrk="0" hangingPunct="1">
        <a:lnSpc>
          <a:spcPct val="90000"/>
        </a:lnSpc>
        <a:spcBef>
          <a:spcPts val="1655"/>
        </a:spcBef>
        <a:buFont typeface="Arial" panose="020B0604020202020204" pitchFamily="34" charset="0"/>
        <a:buChar char="•"/>
        <a:defRPr sz="6620" kern="1200">
          <a:solidFill>
            <a:schemeClr val="tx1"/>
          </a:solidFill>
          <a:latin typeface="+mn-lt"/>
          <a:ea typeface="+mn-ea"/>
          <a:cs typeface="+mn-cs"/>
        </a:defRPr>
      </a:lvl3pPr>
      <a:lvl4pPr marL="5296822"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4pPr>
      <a:lvl5pPr marL="6810200"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5pPr>
      <a:lvl6pPr marL="8323577"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6pPr>
      <a:lvl7pPr marL="9836955"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7pPr>
      <a:lvl8pPr marL="11350333"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8pPr>
      <a:lvl9pPr marL="12863711" indent="-756689" algn="l" defTabSz="3026755" rtl="0" eaLnBrk="1" latinLnBrk="0" hangingPunct="1">
        <a:lnSpc>
          <a:spcPct val="90000"/>
        </a:lnSpc>
        <a:spcBef>
          <a:spcPts val="1655"/>
        </a:spcBef>
        <a:buFont typeface="Arial" panose="020B0604020202020204" pitchFamily="34" charset="0"/>
        <a:buChar char="•"/>
        <a:defRPr sz="5958" kern="1200">
          <a:solidFill>
            <a:schemeClr val="tx1"/>
          </a:solidFill>
          <a:latin typeface="+mn-lt"/>
          <a:ea typeface="+mn-ea"/>
          <a:cs typeface="+mn-cs"/>
        </a:defRPr>
      </a:lvl9pPr>
    </p:bodyStyle>
    <p:otherStyle>
      <a:defPPr>
        <a:defRPr lang="en-US"/>
      </a:defPPr>
      <a:lvl1pPr marL="0" algn="l" defTabSz="3026755" rtl="0" eaLnBrk="1" latinLnBrk="0" hangingPunct="1">
        <a:defRPr sz="5958" kern="1200">
          <a:solidFill>
            <a:schemeClr val="tx1"/>
          </a:solidFill>
          <a:latin typeface="+mn-lt"/>
          <a:ea typeface="+mn-ea"/>
          <a:cs typeface="+mn-cs"/>
        </a:defRPr>
      </a:lvl1pPr>
      <a:lvl2pPr marL="1513378" algn="l" defTabSz="3026755" rtl="0" eaLnBrk="1" latinLnBrk="0" hangingPunct="1">
        <a:defRPr sz="5958" kern="1200">
          <a:solidFill>
            <a:schemeClr val="tx1"/>
          </a:solidFill>
          <a:latin typeface="+mn-lt"/>
          <a:ea typeface="+mn-ea"/>
          <a:cs typeface="+mn-cs"/>
        </a:defRPr>
      </a:lvl2pPr>
      <a:lvl3pPr marL="3026755" algn="l" defTabSz="3026755" rtl="0" eaLnBrk="1" latinLnBrk="0" hangingPunct="1">
        <a:defRPr sz="5958" kern="1200">
          <a:solidFill>
            <a:schemeClr val="tx1"/>
          </a:solidFill>
          <a:latin typeface="+mn-lt"/>
          <a:ea typeface="+mn-ea"/>
          <a:cs typeface="+mn-cs"/>
        </a:defRPr>
      </a:lvl3pPr>
      <a:lvl4pPr marL="4540133" algn="l" defTabSz="3026755" rtl="0" eaLnBrk="1" latinLnBrk="0" hangingPunct="1">
        <a:defRPr sz="5958" kern="1200">
          <a:solidFill>
            <a:schemeClr val="tx1"/>
          </a:solidFill>
          <a:latin typeface="+mn-lt"/>
          <a:ea typeface="+mn-ea"/>
          <a:cs typeface="+mn-cs"/>
        </a:defRPr>
      </a:lvl4pPr>
      <a:lvl5pPr marL="6053511" algn="l" defTabSz="3026755" rtl="0" eaLnBrk="1" latinLnBrk="0" hangingPunct="1">
        <a:defRPr sz="5958" kern="1200">
          <a:solidFill>
            <a:schemeClr val="tx1"/>
          </a:solidFill>
          <a:latin typeface="+mn-lt"/>
          <a:ea typeface="+mn-ea"/>
          <a:cs typeface="+mn-cs"/>
        </a:defRPr>
      </a:lvl5pPr>
      <a:lvl6pPr marL="7566889" algn="l" defTabSz="3026755" rtl="0" eaLnBrk="1" latinLnBrk="0" hangingPunct="1">
        <a:defRPr sz="5958" kern="1200">
          <a:solidFill>
            <a:schemeClr val="tx1"/>
          </a:solidFill>
          <a:latin typeface="+mn-lt"/>
          <a:ea typeface="+mn-ea"/>
          <a:cs typeface="+mn-cs"/>
        </a:defRPr>
      </a:lvl6pPr>
      <a:lvl7pPr marL="9080266" algn="l" defTabSz="3026755" rtl="0" eaLnBrk="1" latinLnBrk="0" hangingPunct="1">
        <a:defRPr sz="5958" kern="1200">
          <a:solidFill>
            <a:schemeClr val="tx1"/>
          </a:solidFill>
          <a:latin typeface="+mn-lt"/>
          <a:ea typeface="+mn-ea"/>
          <a:cs typeface="+mn-cs"/>
        </a:defRPr>
      </a:lvl7pPr>
      <a:lvl8pPr marL="10593644" algn="l" defTabSz="3026755" rtl="0" eaLnBrk="1" latinLnBrk="0" hangingPunct="1">
        <a:defRPr sz="5958" kern="1200">
          <a:solidFill>
            <a:schemeClr val="tx1"/>
          </a:solidFill>
          <a:latin typeface="+mn-lt"/>
          <a:ea typeface="+mn-ea"/>
          <a:cs typeface="+mn-cs"/>
        </a:defRPr>
      </a:lvl8pPr>
      <a:lvl9pPr marL="12107022" algn="l" defTabSz="3026755" rtl="0" eaLnBrk="1" latinLnBrk="0" hangingPunct="1">
        <a:defRPr sz="59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emf"/><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emf"/><Relationship Id="rId11" Type="http://schemas.openxmlformats.org/officeDocument/2006/relationships/image" Target="../media/image10.emf"/><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png"/><Relationship Id="rId23" Type="http://schemas.openxmlformats.org/officeDocument/2006/relationships/image" Target="../media/image22.emf"/><Relationship Id="rId10" Type="http://schemas.openxmlformats.org/officeDocument/2006/relationships/image" Target="../media/image9.emf"/><Relationship Id="rId19" Type="http://schemas.openxmlformats.org/officeDocument/2006/relationships/image" Target="../media/image18.emf"/><Relationship Id="rId4" Type="http://schemas.openxmlformats.org/officeDocument/2006/relationships/image" Target="../media/image3.png"/><Relationship Id="rId9" Type="http://schemas.openxmlformats.org/officeDocument/2006/relationships/image" Target="../media/image8.emf"/><Relationship Id="rId14" Type="http://schemas.openxmlformats.org/officeDocument/2006/relationships/image" Target="../media/image13.jpeg"/><Relationship Id="rId22" Type="http://schemas.openxmlformats.org/officeDocument/2006/relationships/image" Target="../media/image21.emf"/><Relationship Id="rId27"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5">
            <a:extLst>
              <a:ext uri="{FF2B5EF4-FFF2-40B4-BE49-F238E27FC236}">
                <a16:creationId xmlns:a16="http://schemas.microsoft.com/office/drawing/2014/main" id="{8A2DBC48-0F52-474B-AA4B-FA5174125ED0}"/>
              </a:ext>
            </a:extLst>
          </p:cNvPr>
          <p:cNvSpPr txBox="1"/>
          <p:nvPr/>
        </p:nvSpPr>
        <p:spPr>
          <a:xfrm>
            <a:off x="482617" y="19284138"/>
            <a:ext cx="9349751" cy="12590626"/>
          </a:xfrm>
          <a:prstGeom prst="rect">
            <a:avLst/>
          </a:prstGeom>
          <a:solidFill>
            <a:schemeClr val="accent2">
              <a:lumMod val="20000"/>
              <a:lumOff val="80000"/>
            </a:schemeClr>
          </a:solidFill>
        </p:spPr>
        <p:txBody>
          <a:bodyPr vert="horz" wrap="square" lIns="0" tIns="0" rIns="0" bIns="0" rtlCol="0">
            <a:spAutoFit/>
          </a:bodyPr>
          <a:lstStyle/>
          <a:p>
            <a:pPr marR="110882">
              <a:lnSpc>
                <a:spcPts val="3678"/>
              </a:lnSpc>
              <a:tabLst>
                <a:tab pos="2364833" algn="l"/>
              </a:tabLst>
            </a:pPr>
            <a:r>
              <a:rPr lang="en-US" sz="3000" b="1" cap="all" spc="23" dirty="0">
                <a:solidFill>
                  <a:srgbClr val="A90433"/>
                </a:solidFill>
                <a:latin typeface="Segoe UI Black" panose="020B0A02040204020203" pitchFamily="34" charset="0"/>
                <a:ea typeface="Segoe UI Black" panose="020B0A02040204020203" pitchFamily="34" charset="0"/>
                <a:cs typeface="Arial"/>
              </a:rPr>
              <a:t>EXPERIMENTAL and methodology</a:t>
            </a:r>
            <a:endParaRPr lang="en-US" sz="3000" b="1" cap="all" spc="7" dirty="0">
              <a:solidFill>
                <a:srgbClr val="A80432"/>
              </a:solidFill>
              <a:latin typeface="Segoe UI Black" panose="020B0A02040204020203" pitchFamily="34" charset="0"/>
              <a:ea typeface="Segoe UI Black" panose="020B0A02040204020203" pitchFamily="34" charset="0"/>
              <a:cs typeface="Arial"/>
            </a:endParaRPr>
          </a:p>
          <a:p>
            <a:pPr marR="110882">
              <a:lnSpc>
                <a:spcPts val="3678"/>
              </a:lnSpc>
              <a:spcBef>
                <a:spcPts val="1200"/>
              </a:spcBef>
            </a:pPr>
            <a:r>
              <a:rPr lang="en-US" sz="2800" b="1" i="1" spc="7" dirty="0">
                <a:solidFill>
                  <a:srgbClr val="311BD3"/>
                </a:solidFill>
                <a:latin typeface="Franklin Gothic Medium Cond" panose="020B0606030402020204" pitchFamily="34" charset="0"/>
                <a:cs typeface="Arial" panose="020B0604020202020204" pitchFamily="34" charset="0"/>
              </a:rPr>
              <a:t>Synthesis of </a:t>
            </a:r>
            <a:r>
              <a:rPr lang="en-US" sz="2800" b="1" i="1" spc="7" dirty="0" err="1">
                <a:solidFill>
                  <a:srgbClr val="311BD3"/>
                </a:solidFill>
                <a:latin typeface="Franklin Gothic Medium Cond" panose="020B0606030402020204" pitchFamily="34" charset="0"/>
                <a:cs typeface="Arial" panose="020B0604020202020204" pitchFamily="34" charset="0"/>
              </a:rPr>
              <a:t>HAp</a:t>
            </a:r>
            <a:r>
              <a:rPr lang="en-US" sz="2800" b="1" i="1" spc="7" dirty="0">
                <a:solidFill>
                  <a:srgbClr val="311BD3"/>
                </a:solidFill>
                <a:latin typeface="Franklin Gothic Medium Cond" panose="020B0606030402020204" pitchFamily="34" charset="0"/>
                <a:cs typeface="Arial" panose="020B0604020202020204" pitchFamily="34" charset="0"/>
              </a:rPr>
              <a:t> powder</a:t>
            </a:r>
          </a:p>
          <a:p>
            <a:pPr marR="110882">
              <a:lnSpc>
                <a:spcPts val="3678"/>
              </a:lnSpc>
            </a:pPr>
            <a:endParaRPr lang="en-US" sz="2800" b="1" i="1" spc="7" dirty="0">
              <a:solidFill>
                <a:srgbClr val="311BD3"/>
              </a:solidFill>
              <a:latin typeface="Franklin Gothic Medium Cond" panose="020B0606030402020204" pitchFamily="34" charset="0"/>
              <a:cs typeface="Arial" panose="020B0604020202020204" pitchFamily="34" charset="0"/>
            </a:endParaRPr>
          </a:p>
          <a:p>
            <a:pPr marR="110882">
              <a:lnSpc>
                <a:spcPts val="3678"/>
              </a:lnSpc>
            </a:pPr>
            <a:endParaRPr lang="en-US" sz="2800" b="1" i="1" spc="7" dirty="0">
              <a:solidFill>
                <a:srgbClr val="311BD3"/>
              </a:solidFill>
              <a:latin typeface="Franklin Gothic Medium Cond" panose="020B0606030402020204" pitchFamily="34" charset="0"/>
              <a:cs typeface="Arial" panose="020B0604020202020204" pitchFamily="34" charset="0"/>
            </a:endParaRPr>
          </a:p>
          <a:p>
            <a:pPr marR="110882">
              <a:lnSpc>
                <a:spcPts val="3678"/>
              </a:lnSpc>
            </a:pPr>
            <a:endParaRPr lang="en-US" sz="2800" b="1" i="1" spc="7" dirty="0">
              <a:solidFill>
                <a:srgbClr val="311BD3"/>
              </a:solidFill>
              <a:latin typeface="Franklin Gothic Medium Cond" panose="020B0606030402020204" pitchFamily="34" charset="0"/>
              <a:cs typeface="Arial" panose="020B0604020202020204" pitchFamily="34" charset="0"/>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endParaRPr lang="en-US" sz="2800" b="1" i="1" dirty="0">
              <a:solidFill>
                <a:srgbClr val="311BD3"/>
              </a:solidFill>
              <a:latin typeface="Franklin Gothic Medium Cond" panose="020B0606030402020204"/>
            </a:endParaRPr>
          </a:p>
          <a:p>
            <a:pPr algn="just"/>
            <a:r>
              <a:rPr lang="en-US" sz="2800" b="1" i="1" dirty="0">
                <a:solidFill>
                  <a:srgbClr val="311BD3"/>
                </a:solidFill>
                <a:latin typeface="Franklin Gothic Medium Cond" panose="020B0606030402020204"/>
              </a:rPr>
              <a:t>Characteristics of materials powder </a:t>
            </a:r>
            <a:r>
              <a:rPr lang="en-US" sz="2800" dirty="0">
                <a:latin typeface="Franklin Gothic Medium Cond" panose="020B0606030402020204"/>
              </a:rPr>
              <a:t>by methods such as: SEM, TEM, XRD, EDX, FT-IR, BET.</a:t>
            </a:r>
          </a:p>
          <a:p>
            <a:pPr algn="just">
              <a:spcBef>
                <a:spcPts val="600"/>
              </a:spcBef>
              <a:spcAft>
                <a:spcPts val="600"/>
              </a:spcAft>
            </a:pPr>
            <a:r>
              <a:rPr lang="en-GB" sz="2800" b="1" i="1" dirty="0">
                <a:solidFill>
                  <a:srgbClr val="311BD3"/>
                </a:solidFill>
                <a:latin typeface="Franklin Gothic Medium Cond" panose="020B0606030402020204"/>
              </a:rPr>
              <a:t>Cd</a:t>
            </a:r>
            <a:r>
              <a:rPr lang="en-GB" sz="2800" b="1" i="1" baseline="30000" dirty="0">
                <a:solidFill>
                  <a:srgbClr val="311BD3"/>
                </a:solidFill>
                <a:latin typeface="Franklin Gothic Medium Cond" panose="020B0606030402020204"/>
              </a:rPr>
              <a:t>2+</a:t>
            </a:r>
            <a:r>
              <a:rPr lang="en-GB" sz="2800" b="1" i="1" dirty="0">
                <a:solidFill>
                  <a:srgbClr val="311BD3"/>
                </a:solidFill>
                <a:latin typeface="Franklin Gothic Medium Cond" panose="020B0606030402020204"/>
              </a:rPr>
              <a:t> ions concentration </a:t>
            </a:r>
            <a:r>
              <a:rPr lang="en-GB" sz="2800" dirty="0">
                <a:latin typeface="Franklin Gothic Medium Cond" panose="020B0606030402020204"/>
              </a:rPr>
              <a:t>were quantified using the ICP-MS method.</a:t>
            </a:r>
            <a:endParaRPr lang="en-US" sz="2800" dirty="0">
              <a:latin typeface="Franklin Gothic Medium Cond" panose="020B0606030402020204"/>
            </a:endParaRPr>
          </a:p>
          <a:p>
            <a:pPr algn="just"/>
            <a:r>
              <a:rPr lang="en-US" sz="2800" b="1" i="1" dirty="0">
                <a:solidFill>
                  <a:srgbClr val="311BD3"/>
                </a:solidFill>
                <a:latin typeface="Franklin Gothic Medium Cond" panose="020B0606030402020204"/>
              </a:rPr>
              <a:t>Adsorption of Cd</a:t>
            </a:r>
            <a:r>
              <a:rPr lang="en-US" sz="2800" b="1" i="1" baseline="30000" dirty="0">
                <a:solidFill>
                  <a:srgbClr val="311BD3"/>
                </a:solidFill>
                <a:latin typeface="Franklin Gothic Medium Cond" panose="020B0606030402020204"/>
              </a:rPr>
              <a:t>2+</a:t>
            </a:r>
            <a:r>
              <a:rPr lang="en-US" sz="2800" b="1" i="1" dirty="0">
                <a:solidFill>
                  <a:srgbClr val="311BD3"/>
                </a:solidFill>
                <a:latin typeface="Franklin Gothic Medium Cond" panose="020B0606030402020204"/>
              </a:rPr>
              <a:t> using </a:t>
            </a:r>
            <a:r>
              <a:rPr lang="en-US" sz="2800" b="1" i="1" dirty="0" err="1">
                <a:solidFill>
                  <a:srgbClr val="311BD3"/>
                </a:solidFill>
                <a:latin typeface="Franklin Gothic Medium Cond" panose="020B0606030402020204"/>
              </a:rPr>
              <a:t>HAp</a:t>
            </a:r>
            <a:r>
              <a:rPr lang="en-US" sz="2800" b="1" i="1" dirty="0">
                <a:solidFill>
                  <a:srgbClr val="311BD3"/>
                </a:solidFill>
                <a:latin typeface="Franklin Gothic Medium Cond" panose="020B0606030402020204"/>
              </a:rPr>
              <a:t> powder</a:t>
            </a:r>
            <a:endParaRPr lang="en-US" sz="2800" dirty="0">
              <a:solidFill>
                <a:srgbClr val="311BD3"/>
              </a:solidFill>
              <a:latin typeface="Franklin Gothic Medium Cond" panose="020B0606030402020204"/>
            </a:endParaRPr>
          </a:p>
          <a:p>
            <a:pPr algn="just"/>
            <a:r>
              <a:rPr lang="en-US" sz="2800" dirty="0">
                <a:latin typeface="Franklin Gothic Medium Cond" panose="020B0606030402020204"/>
              </a:rPr>
              <a:t>The effect impacts on adsorption process was investigated including: </a:t>
            </a:r>
          </a:p>
          <a:p>
            <a:pPr algn="just"/>
            <a:r>
              <a:rPr lang="en-US" sz="2800" dirty="0">
                <a:latin typeface="Franklin Gothic Medium Cond" panose="020B0606030402020204"/>
              </a:rPr>
              <a:t>- the contact time changed between 10 and 100 </a:t>
            </a:r>
            <a:r>
              <a:rPr lang="en-US" sz="2800" dirty="0" err="1">
                <a:latin typeface="Franklin Gothic Medium Cond" panose="020B0606030402020204"/>
              </a:rPr>
              <a:t>mins</a:t>
            </a:r>
            <a:r>
              <a:rPr lang="en-US" sz="2800" dirty="0">
                <a:latin typeface="Franklin Gothic Medium Cond" panose="020B0606030402020204"/>
              </a:rPr>
              <a:t>;</a:t>
            </a:r>
          </a:p>
          <a:p>
            <a:pPr algn="just"/>
            <a:r>
              <a:rPr lang="en-US" sz="2800" dirty="0">
                <a:latin typeface="Franklin Gothic Medium Cond" panose="020B0606030402020204"/>
              </a:rPr>
              <a:t>- the initial pH of the solution was studied between 2.7 and 7.5;</a:t>
            </a:r>
          </a:p>
          <a:p>
            <a:pPr algn="just"/>
            <a:r>
              <a:rPr lang="en-US" sz="2800" dirty="0">
                <a:latin typeface="Franklin Gothic Medium Cond" panose="020B0606030402020204"/>
              </a:rPr>
              <a:t>- the mass of HAL in the range of </a:t>
            </a:r>
            <a:r>
              <a:rPr lang="en-GB" sz="2800" dirty="0">
                <a:latin typeface="Franklin Gothic Medium Cond" panose="020B0606030402020204"/>
              </a:rPr>
              <a:t>0.01 - 0.08 </a:t>
            </a:r>
            <a:r>
              <a:rPr lang="en-US" sz="2800" dirty="0">
                <a:latin typeface="Franklin Gothic Medium Cond" panose="020B0606030402020204"/>
              </a:rPr>
              <a:t>g/50 mL </a:t>
            </a:r>
            <a:r>
              <a:rPr lang="en-GB" sz="2800" dirty="0">
                <a:latin typeface="Franklin Gothic Medium Cond" panose="020B0606030402020204"/>
              </a:rPr>
              <a:t>Cd</a:t>
            </a:r>
            <a:r>
              <a:rPr lang="en-GB" sz="2800" baseline="30000" dirty="0">
                <a:latin typeface="Franklin Gothic Medium Cond" panose="020B0606030402020204"/>
              </a:rPr>
              <a:t>2+ </a:t>
            </a:r>
            <a:r>
              <a:rPr lang="en-US" sz="2800" dirty="0">
                <a:latin typeface="Franklin Gothic Medium Cond" panose="020B0606030402020204"/>
              </a:rPr>
              <a:t>solution;</a:t>
            </a:r>
          </a:p>
          <a:p>
            <a:pPr algn="just"/>
            <a:r>
              <a:rPr lang="en-US" sz="2800" dirty="0">
                <a:latin typeface="Franklin Gothic Medium Cond" panose="020B0606030402020204"/>
              </a:rPr>
              <a:t>- </a:t>
            </a:r>
            <a:r>
              <a:rPr lang="en-GB" sz="2800" dirty="0">
                <a:latin typeface="Franklin Gothic Medium Cond" panose="020B0606030402020204"/>
              </a:rPr>
              <a:t>initial concentration of Cd</a:t>
            </a:r>
            <a:r>
              <a:rPr lang="en-GB" sz="2800" baseline="30000" dirty="0">
                <a:latin typeface="Franklin Gothic Medium Cond" panose="020B0606030402020204"/>
              </a:rPr>
              <a:t>2+</a:t>
            </a:r>
            <a:r>
              <a:rPr lang="en-GB" sz="2800" dirty="0">
                <a:latin typeface="Franklin Gothic Medium Cond" panose="020B0606030402020204"/>
              </a:rPr>
              <a:t> in the range of 10 - 100 mg/L.</a:t>
            </a:r>
            <a:r>
              <a:rPr lang="en-US" sz="2800" dirty="0">
                <a:latin typeface="Franklin Gothic Medium Cond" panose="020B0606030402020204"/>
              </a:rPr>
              <a:t> </a:t>
            </a:r>
          </a:p>
          <a:p>
            <a:pPr algn="just"/>
            <a:r>
              <a:rPr lang="en-US" sz="2800" dirty="0">
                <a:latin typeface="Franklin Gothic Medium Cond" panose="020B0606030402020204"/>
              </a:rPr>
              <a:t>The experiments were carried out at room temperature and kept stirring at a speed of 400 rpm. </a:t>
            </a:r>
          </a:p>
          <a:p>
            <a:pPr algn="just"/>
            <a:r>
              <a:rPr lang="en-US" sz="2800" dirty="0">
                <a:latin typeface="Franklin Gothic Medium Cond" panose="020B0606030402020204"/>
              </a:rPr>
              <a:t>Adsorption capacity and efficiency are calculated as follow:</a:t>
            </a:r>
            <a:endParaRPr lang="en-GB" sz="2800" dirty="0">
              <a:latin typeface="Franklin Gothic Medium Cond" panose="020B0606030402020204"/>
            </a:endParaRPr>
          </a:p>
          <a:p>
            <a:pPr algn="ctr"/>
            <a:r>
              <a:rPr lang="en-GB" sz="2800" b="1" dirty="0">
                <a:solidFill>
                  <a:srgbClr val="A80432"/>
                </a:solidFill>
                <a:latin typeface="Franklin Gothic Medium Cond" panose="020B0606030402020204"/>
              </a:rPr>
              <a:t>Q = (C</a:t>
            </a:r>
            <a:r>
              <a:rPr lang="en-GB" sz="2800" b="1" baseline="-25000" dirty="0">
                <a:solidFill>
                  <a:srgbClr val="A80432"/>
                </a:solidFill>
                <a:latin typeface="Franklin Gothic Medium Cond" panose="020B0606030402020204"/>
              </a:rPr>
              <a:t>o</a:t>
            </a:r>
            <a:r>
              <a:rPr lang="en-GB" sz="2800" b="1" dirty="0">
                <a:solidFill>
                  <a:srgbClr val="A80432"/>
                </a:solidFill>
                <a:latin typeface="Franklin Gothic Medium Cond" panose="020B0606030402020204"/>
              </a:rPr>
              <a:t> - C) x V/m;          H = ((C</a:t>
            </a:r>
            <a:r>
              <a:rPr lang="en-GB" sz="2800" b="1" baseline="-25000" dirty="0">
                <a:solidFill>
                  <a:srgbClr val="A80432"/>
                </a:solidFill>
                <a:latin typeface="Franklin Gothic Medium Cond" panose="020B0606030402020204"/>
              </a:rPr>
              <a:t>o</a:t>
            </a:r>
            <a:r>
              <a:rPr lang="en-GB" sz="2800" b="1" dirty="0">
                <a:solidFill>
                  <a:srgbClr val="A80432"/>
                </a:solidFill>
                <a:latin typeface="Franklin Gothic Medium Cond" panose="020B0606030402020204"/>
              </a:rPr>
              <a:t> - C)/C</a:t>
            </a:r>
            <a:r>
              <a:rPr lang="en-GB" sz="2800" b="1" baseline="-25000" dirty="0">
                <a:solidFill>
                  <a:srgbClr val="A80432"/>
                </a:solidFill>
                <a:latin typeface="Franklin Gothic Medium Cond" panose="020B0606030402020204"/>
              </a:rPr>
              <a:t>o</a:t>
            </a:r>
            <a:r>
              <a:rPr lang="en-GB" sz="2800" b="1" dirty="0">
                <a:solidFill>
                  <a:srgbClr val="A80432"/>
                </a:solidFill>
                <a:latin typeface="Franklin Gothic Medium Cond" panose="020B0606030402020204"/>
              </a:rPr>
              <a:t>) x 100</a:t>
            </a:r>
          </a:p>
        </p:txBody>
      </p:sp>
      <p:sp>
        <p:nvSpPr>
          <p:cNvPr id="12" name="Rectangle 11">
            <a:extLst>
              <a:ext uri="{FF2B5EF4-FFF2-40B4-BE49-F238E27FC236}">
                <a16:creationId xmlns:a16="http://schemas.microsoft.com/office/drawing/2014/main" id="{FC2A6A4F-F390-2E45-B7FA-4B7F1EAC0899}"/>
              </a:ext>
            </a:extLst>
          </p:cNvPr>
          <p:cNvSpPr/>
          <p:nvPr/>
        </p:nvSpPr>
        <p:spPr>
          <a:xfrm>
            <a:off x="10876" y="7132"/>
            <a:ext cx="30267275" cy="7115029"/>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4" dirty="0"/>
          </a:p>
        </p:txBody>
      </p:sp>
      <p:sp>
        <p:nvSpPr>
          <p:cNvPr id="8" name="object 2">
            <a:extLst>
              <a:ext uri="{FF2B5EF4-FFF2-40B4-BE49-F238E27FC236}">
                <a16:creationId xmlns:a16="http://schemas.microsoft.com/office/drawing/2014/main" id="{64CC74D2-CE55-234A-BAA9-B7A4F53B41DC}"/>
              </a:ext>
            </a:extLst>
          </p:cNvPr>
          <p:cNvSpPr txBox="1">
            <a:spLocks/>
          </p:cNvSpPr>
          <p:nvPr/>
        </p:nvSpPr>
        <p:spPr>
          <a:xfrm>
            <a:off x="764289" y="-12797"/>
            <a:ext cx="23471432" cy="2725930"/>
          </a:xfrm>
          <a:prstGeom prst="rect">
            <a:avLst/>
          </a:prstGeom>
        </p:spPr>
        <p:txBody>
          <a:bodyPr vert="horz" wrap="square" lIns="0" tIns="184967" rIns="0" bIns="0" rtlCol="0" anchor="b">
            <a:spAutoFit/>
          </a:bodyPr>
          <a:lstStyle>
            <a:lvl1pPr algn="ctr" defTabSz="3291840" rtl="0" eaLnBrk="1" latinLnBrk="0" hangingPunct="1">
              <a:lnSpc>
                <a:spcPct val="90000"/>
              </a:lnSpc>
              <a:spcBef>
                <a:spcPct val="0"/>
              </a:spcBef>
              <a:buNone/>
              <a:defRPr sz="21600" kern="1200">
                <a:solidFill>
                  <a:schemeClr val="tx1"/>
                </a:solidFill>
                <a:latin typeface="+mj-lt"/>
                <a:ea typeface="+mj-ea"/>
                <a:cs typeface="+mj-cs"/>
              </a:defRPr>
            </a:lvl1pPr>
          </a:lstStyle>
          <a:p>
            <a:pPr marR="7648" algn="l">
              <a:lnSpc>
                <a:spcPts val="6620"/>
              </a:lnSpc>
            </a:pPr>
            <a:r>
              <a:rPr lang="en-US" sz="6000" b="1" cap="all" spc="-7"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Removal of C</a:t>
            </a:r>
            <a:r>
              <a:rPr lang="en-US" sz="6000" b="1" spc="-7"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d</a:t>
            </a:r>
            <a:r>
              <a:rPr lang="en-US" sz="6000" b="1" cap="all" spc="-7" baseline="30000"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2+</a:t>
            </a:r>
            <a:r>
              <a:rPr lang="en-US" sz="6000" b="1" cap="all" spc="-7" dirty="0">
                <a:solidFill>
                  <a:schemeClr val="bg1"/>
                </a:solidFill>
                <a:latin typeface="Segoe UI Black" panose="020B0A02040204020203" pitchFamily="34" charset="0"/>
                <a:ea typeface="Segoe UI Black" panose="020B0A02040204020203" pitchFamily="34" charset="0"/>
                <a:cs typeface="Arial" panose="020B0604020202020204" pitchFamily="34" charset="0"/>
              </a:rPr>
              <a:t> from aqueous solution using hydroxyapatite: study on adsorption-desorption and recovery of cadmium</a:t>
            </a:r>
            <a:endParaRPr lang="en-US" sz="6000" b="1" cap="all" spc="-15" dirty="0">
              <a:solidFill>
                <a:schemeClr val="bg1"/>
              </a:solidFill>
              <a:latin typeface="Segoe UI Black" panose="020B0A02040204020203" pitchFamily="34" charset="0"/>
              <a:ea typeface="Segoe UI Black" panose="020B0A02040204020203" pitchFamily="34" charset="0"/>
              <a:cs typeface="Arial" panose="020B0604020202020204" pitchFamily="34" charset="0"/>
            </a:endParaRPr>
          </a:p>
        </p:txBody>
      </p:sp>
      <p:sp>
        <p:nvSpPr>
          <p:cNvPr id="9" name="object 3">
            <a:extLst>
              <a:ext uri="{FF2B5EF4-FFF2-40B4-BE49-F238E27FC236}">
                <a16:creationId xmlns:a16="http://schemas.microsoft.com/office/drawing/2014/main" id="{04804415-FBEB-D348-B8F2-71E120F40F05}"/>
              </a:ext>
            </a:extLst>
          </p:cNvPr>
          <p:cNvSpPr/>
          <p:nvPr/>
        </p:nvSpPr>
        <p:spPr>
          <a:xfrm>
            <a:off x="843944" y="2804639"/>
            <a:ext cx="1261933" cy="0"/>
          </a:xfrm>
          <a:custGeom>
            <a:avLst/>
            <a:gdLst/>
            <a:ahLst/>
            <a:cxnLst/>
            <a:rect l="l" t="t" r="r" b="b"/>
            <a:pathLst>
              <a:path w="838200">
                <a:moveTo>
                  <a:pt x="0" y="0"/>
                </a:moveTo>
                <a:lnTo>
                  <a:pt x="837670" y="0"/>
                </a:lnTo>
              </a:path>
            </a:pathLst>
          </a:custGeom>
          <a:ln w="69805">
            <a:solidFill>
              <a:srgbClr val="FFFFFF"/>
            </a:solidFill>
          </a:ln>
        </p:spPr>
        <p:txBody>
          <a:bodyPr wrap="square" lIns="0" tIns="0" rIns="0" bIns="0" rtlCol="0"/>
          <a:lstStyle/>
          <a:p>
            <a:endParaRPr sz="4438"/>
          </a:p>
        </p:txBody>
      </p:sp>
      <p:sp>
        <p:nvSpPr>
          <p:cNvPr id="10" name="object 4">
            <a:extLst>
              <a:ext uri="{FF2B5EF4-FFF2-40B4-BE49-F238E27FC236}">
                <a16:creationId xmlns:a16="http://schemas.microsoft.com/office/drawing/2014/main" id="{3B4D39FC-2406-6D42-8754-D95A0503C5C0}"/>
              </a:ext>
            </a:extLst>
          </p:cNvPr>
          <p:cNvSpPr txBox="1"/>
          <p:nvPr/>
        </p:nvSpPr>
        <p:spPr>
          <a:xfrm>
            <a:off x="797918" y="2923784"/>
            <a:ext cx="24359028" cy="1107996"/>
          </a:xfrm>
          <a:prstGeom prst="rect">
            <a:avLst/>
          </a:prstGeom>
        </p:spPr>
        <p:txBody>
          <a:bodyPr vert="horz" wrap="square" lIns="0" tIns="0" rIns="0" bIns="0" rtlCol="0">
            <a:spAutoFit/>
          </a:bodyPr>
          <a:lstStyle/>
          <a:p>
            <a:pPr marL="19121">
              <a:spcBef>
                <a:spcPts val="196"/>
              </a:spcBef>
            </a:pPr>
            <a:r>
              <a:rPr lang="en-US" sz="3600" b="1" spc="15" dirty="0">
                <a:solidFill>
                  <a:schemeClr val="bg1"/>
                </a:solidFill>
                <a:latin typeface="Franklin Gothic Medium Cond" panose="020B0606030402020204" pitchFamily="34" charset="0"/>
                <a:cs typeface="Arial"/>
              </a:rPr>
              <a:t>Le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Duyen</a:t>
            </a:r>
            <a:r>
              <a:rPr lang="en-US" sz="3600" b="1" spc="15" baseline="30000" dirty="0">
                <a:solidFill>
                  <a:schemeClr val="bg1"/>
                </a:solidFill>
                <a:latin typeface="Franklin Gothic Medium Cond" panose="020B0606030402020204" pitchFamily="34" charset="0"/>
                <a:cs typeface="Arial"/>
              </a:rPr>
              <a:t>1,2,3*</a:t>
            </a:r>
            <a:r>
              <a:rPr lang="en-US" sz="3600" b="1" spc="15" dirty="0">
                <a:solidFill>
                  <a:schemeClr val="bg1"/>
                </a:solidFill>
                <a:latin typeface="Franklin Gothic Medium Cond" panose="020B0606030402020204" pitchFamily="34" charset="0"/>
                <a:cs typeface="Arial"/>
              </a:rPr>
              <a:t>, Le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Phuong Thao</a:t>
            </a:r>
            <a:r>
              <a:rPr lang="en-US" sz="3600" b="1" spc="15" baseline="30000" dirty="0">
                <a:solidFill>
                  <a:schemeClr val="bg1"/>
                </a:solidFill>
                <a:latin typeface="Franklin Gothic Medium Cond" panose="020B0606030402020204" pitchFamily="34" charset="0"/>
                <a:cs typeface="Arial"/>
              </a:rPr>
              <a:t>1,2,3</a:t>
            </a:r>
            <a:r>
              <a:rPr lang="en-US" sz="3600" b="1" spc="15" dirty="0">
                <a:solidFill>
                  <a:schemeClr val="bg1"/>
                </a:solidFill>
                <a:latin typeface="Franklin Gothic Medium Cond" panose="020B0606030402020204" pitchFamily="34" charset="0"/>
                <a:cs typeface="Arial"/>
              </a:rPr>
              <a:t>, Nguyen Viet Hung</a:t>
            </a:r>
            <a:r>
              <a:rPr lang="en-US" sz="3600" b="1" spc="15" baseline="30000" dirty="0">
                <a:solidFill>
                  <a:schemeClr val="bg1"/>
                </a:solidFill>
                <a:latin typeface="Franklin Gothic Medium Cond" panose="020B0606030402020204" pitchFamily="34" charset="0"/>
                <a:cs typeface="Arial"/>
              </a:rPr>
              <a:t>1,2,3</a:t>
            </a:r>
            <a:r>
              <a:rPr lang="en-US" sz="3600" b="1" spc="15" dirty="0">
                <a:solidFill>
                  <a:schemeClr val="bg1"/>
                </a:solidFill>
                <a:latin typeface="Franklin Gothic Medium Cond" panose="020B0606030402020204" pitchFamily="34" charset="0"/>
                <a:cs typeface="Arial"/>
              </a:rPr>
              <a:t>, Ha </a:t>
            </a:r>
            <a:r>
              <a:rPr lang="en-US" sz="3600" b="1" spc="15" dirty="0" err="1">
                <a:solidFill>
                  <a:schemeClr val="bg1"/>
                </a:solidFill>
                <a:latin typeface="Franklin Gothic Medium Cond" panose="020B0606030402020204" pitchFamily="34" charset="0"/>
                <a:cs typeface="Arial"/>
              </a:rPr>
              <a:t>Manh</a:t>
            </a:r>
            <a:r>
              <a:rPr lang="en-US" sz="3600" b="1" spc="15" dirty="0">
                <a:solidFill>
                  <a:schemeClr val="bg1"/>
                </a:solidFill>
                <a:latin typeface="Franklin Gothic Medium Cond" panose="020B0606030402020204" pitchFamily="34" charset="0"/>
                <a:cs typeface="Arial"/>
              </a:rPr>
              <a:t> Hung</a:t>
            </a:r>
            <a:r>
              <a:rPr lang="en-US" sz="3600" b="1" spc="15" baseline="30000" dirty="0">
                <a:solidFill>
                  <a:schemeClr val="bg1"/>
                </a:solidFill>
                <a:latin typeface="Franklin Gothic Medium Cond" panose="020B0606030402020204" pitchFamily="34" charset="0"/>
                <a:cs typeface="Arial"/>
              </a:rPr>
              <a:t>1,2</a:t>
            </a:r>
            <a:r>
              <a:rPr lang="en-US" sz="3600" b="1" spc="15" dirty="0">
                <a:solidFill>
                  <a:schemeClr val="bg1"/>
                </a:solidFill>
                <a:latin typeface="Franklin Gothic Medium Cond" panose="020B0606030402020204" pitchFamily="34" charset="0"/>
                <a:cs typeface="Arial"/>
              </a:rPr>
              <a:t>, Vo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Hanh</a:t>
            </a:r>
            <a:r>
              <a:rPr lang="en-US" sz="3600" b="1" spc="15" baseline="30000" dirty="0">
                <a:solidFill>
                  <a:schemeClr val="bg1"/>
                </a:solidFill>
                <a:latin typeface="Franklin Gothic Medium Cond" panose="020B0606030402020204" pitchFamily="34" charset="0"/>
                <a:cs typeface="Arial"/>
              </a:rPr>
              <a:t>1,2,3</a:t>
            </a:r>
            <a:r>
              <a:rPr lang="en-US" sz="3600" b="1" spc="15" dirty="0">
                <a:solidFill>
                  <a:schemeClr val="bg1"/>
                </a:solidFill>
                <a:latin typeface="Franklin Gothic Medium Cond" panose="020B0606030402020204" pitchFamily="34" charset="0"/>
                <a:cs typeface="Arial"/>
              </a:rPr>
              <a:t>, Nguyen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Thu Hien</a:t>
            </a:r>
            <a:r>
              <a:rPr lang="en-US" sz="3600" b="1" spc="15" baseline="30000" dirty="0">
                <a:solidFill>
                  <a:schemeClr val="bg1"/>
                </a:solidFill>
                <a:latin typeface="Franklin Gothic Medium Cond" panose="020B0606030402020204" pitchFamily="34" charset="0"/>
                <a:cs typeface="Arial"/>
              </a:rPr>
              <a:t>1,2,3</a:t>
            </a:r>
            <a:r>
              <a:rPr lang="en-US" sz="3600" b="1" spc="15" dirty="0">
                <a:solidFill>
                  <a:schemeClr val="bg1"/>
                </a:solidFill>
                <a:latin typeface="Franklin Gothic Medium Cond" panose="020B0606030402020204" pitchFamily="34" charset="0"/>
                <a:cs typeface="Arial"/>
              </a:rPr>
              <a:t>, Vu Kim Thu</a:t>
            </a:r>
            <a:r>
              <a:rPr lang="en-US" sz="3600" b="1" spc="15" baseline="30000" dirty="0">
                <a:solidFill>
                  <a:schemeClr val="bg1"/>
                </a:solidFill>
                <a:latin typeface="Franklin Gothic Medium Cond" panose="020B0606030402020204" pitchFamily="34" charset="0"/>
                <a:cs typeface="Arial"/>
              </a:rPr>
              <a:t>1,3</a:t>
            </a:r>
            <a:r>
              <a:rPr lang="en-US" sz="3600" b="1" spc="15" dirty="0">
                <a:solidFill>
                  <a:schemeClr val="bg1"/>
                </a:solidFill>
                <a:latin typeface="Franklin Gothic Medium Cond" panose="020B0606030402020204" pitchFamily="34" charset="0"/>
                <a:cs typeface="Arial"/>
              </a:rPr>
              <a:t>, Nguyen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Kim Thoa</a:t>
            </a:r>
            <a:r>
              <a:rPr lang="en-US" sz="3600" b="1" spc="15" baseline="30000" dirty="0">
                <a:solidFill>
                  <a:schemeClr val="bg1"/>
                </a:solidFill>
                <a:latin typeface="Franklin Gothic Medium Cond" panose="020B0606030402020204" pitchFamily="34" charset="0"/>
                <a:cs typeface="Arial"/>
              </a:rPr>
              <a:t>1,2</a:t>
            </a:r>
            <a:r>
              <a:rPr lang="en-US" sz="3600" b="1" spc="15" dirty="0">
                <a:solidFill>
                  <a:schemeClr val="bg1"/>
                </a:solidFill>
                <a:latin typeface="Franklin Gothic Medium Cond" panose="020B0606030402020204" pitchFamily="34" charset="0"/>
                <a:cs typeface="Arial"/>
              </a:rPr>
              <a:t>, Vu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Minh Hong</a:t>
            </a:r>
            <a:r>
              <a:rPr lang="en-US" sz="3600" b="1" spc="15" baseline="30000" dirty="0">
                <a:solidFill>
                  <a:schemeClr val="bg1"/>
                </a:solidFill>
                <a:latin typeface="Franklin Gothic Medium Cond" panose="020B0606030402020204" pitchFamily="34" charset="0"/>
                <a:cs typeface="Arial"/>
              </a:rPr>
              <a:t>1</a:t>
            </a:r>
            <a:r>
              <a:rPr lang="en-US" sz="3600" b="1" spc="15" dirty="0">
                <a:solidFill>
                  <a:schemeClr val="bg1"/>
                </a:solidFill>
                <a:latin typeface="Franklin Gothic Medium Cond" panose="020B0606030402020204" pitchFamily="34" charset="0"/>
                <a:cs typeface="Arial"/>
              </a:rPr>
              <a:t>, Le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Vinh</a:t>
            </a:r>
            <a:r>
              <a:rPr lang="en-US" sz="3600" b="1" spc="15" baseline="30000" dirty="0">
                <a:solidFill>
                  <a:schemeClr val="bg1"/>
                </a:solidFill>
                <a:latin typeface="Franklin Gothic Medium Cond" panose="020B0606030402020204" pitchFamily="34" charset="0"/>
                <a:cs typeface="Arial"/>
              </a:rPr>
              <a:t>1,2</a:t>
            </a:r>
            <a:r>
              <a:rPr lang="en-US" sz="3600" b="1" spc="15" dirty="0">
                <a:solidFill>
                  <a:schemeClr val="bg1"/>
                </a:solidFill>
                <a:latin typeface="Franklin Gothic Medium Cond" panose="020B0606030402020204" pitchFamily="34" charset="0"/>
                <a:cs typeface="Arial"/>
              </a:rPr>
              <a:t>, Nguyen Thu Ha</a:t>
            </a:r>
            <a:r>
              <a:rPr lang="en-US" sz="3600" b="1" spc="15" baseline="30000" dirty="0">
                <a:solidFill>
                  <a:schemeClr val="bg1"/>
                </a:solidFill>
                <a:latin typeface="Franklin Gothic Medium Cond" panose="020B0606030402020204" pitchFamily="34" charset="0"/>
                <a:cs typeface="Arial"/>
              </a:rPr>
              <a:t>1</a:t>
            </a:r>
            <a:r>
              <a:rPr lang="en-US" sz="3600" b="1" spc="15" dirty="0">
                <a:solidFill>
                  <a:schemeClr val="bg1"/>
                </a:solidFill>
                <a:latin typeface="Franklin Gothic Medium Cond" panose="020B0606030402020204" pitchFamily="34" charset="0"/>
                <a:cs typeface="Arial"/>
              </a:rPr>
              <a:t>, </a:t>
            </a:r>
            <a:r>
              <a:rPr lang="en-US" sz="3600" b="1" spc="15" dirty="0" err="1">
                <a:solidFill>
                  <a:schemeClr val="bg1"/>
                </a:solidFill>
                <a:latin typeface="Franklin Gothic Medium Cond" panose="020B0606030402020204" pitchFamily="34" charset="0"/>
                <a:cs typeface="Arial"/>
              </a:rPr>
              <a:t>Đinh</a:t>
            </a:r>
            <a:r>
              <a:rPr lang="en-US" sz="3600" b="1" spc="15" dirty="0">
                <a:solidFill>
                  <a:schemeClr val="bg1"/>
                </a:solidFill>
                <a:latin typeface="Franklin Gothic Medium Cond" panose="020B0606030402020204" pitchFamily="34" charset="0"/>
                <a:cs typeface="Arial"/>
              </a:rPr>
              <a:t>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Mai Thanh</a:t>
            </a:r>
            <a:r>
              <a:rPr lang="en-US" sz="3600" b="1" spc="15" baseline="30000" dirty="0">
                <a:solidFill>
                  <a:schemeClr val="bg1"/>
                </a:solidFill>
                <a:latin typeface="Franklin Gothic Medium Cond" panose="020B0606030402020204" pitchFamily="34" charset="0"/>
                <a:cs typeface="Arial"/>
              </a:rPr>
              <a:t>4</a:t>
            </a:r>
            <a:r>
              <a:rPr lang="en-US" sz="3600" b="1" spc="15" dirty="0">
                <a:solidFill>
                  <a:schemeClr val="bg1"/>
                </a:solidFill>
                <a:latin typeface="Franklin Gothic Medium Cond" panose="020B0606030402020204" pitchFamily="34" charset="0"/>
                <a:cs typeface="Arial"/>
              </a:rPr>
              <a:t>, Nguyen </a:t>
            </a:r>
            <a:r>
              <a:rPr lang="en-US" sz="3600" b="1" spc="15" dirty="0" err="1">
                <a:solidFill>
                  <a:schemeClr val="bg1"/>
                </a:solidFill>
                <a:latin typeface="Franklin Gothic Medium Cond" panose="020B0606030402020204" pitchFamily="34" charset="0"/>
                <a:cs typeface="Arial"/>
              </a:rPr>
              <a:t>Thi</a:t>
            </a:r>
            <a:r>
              <a:rPr lang="en-US" sz="3600" b="1" spc="15" dirty="0">
                <a:solidFill>
                  <a:schemeClr val="bg1"/>
                </a:solidFill>
                <a:latin typeface="Franklin Gothic Medium Cond" panose="020B0606030402020204" pitchFamily="34" charset="0"/>
                <a:cs typeface="Arial"/>
              </a:rPr>
              <a:t> Lan Anh</a:t>
            </a:r>
            <a:r>
              <a:rPr lang="en-US" sz="3600" b="1" spc="15" baseline="30000" dirty="0">
                <a:solidFill>
                  <a:schemeClr val="bg1"/>
                </a:solidFill>
                <a:latin typeface="Franklin Gothic Medium Cond" panose="020B0606030402020204" pitchFamily="34" charset="0"/>
                <a:cs typeface="Arial"/>
              </a:rPr>
              <a:t>5</a:t>
            </a:r>
            <a:endParaRPr sz="3600" b="1" baseline="30000" dirty="0">
              <a:solidFill>
                <a:schemeClr val="bg1"/>
              </a:solidFill>
              <a:latin typeface="Franklin Gothic Medium Cond" panose="020B0606030402020204" pitchFamily="34" charset="0"/>
              <a:cs typeface="Arial"/>
            </a:endParaRPr>
          </a:p>
        </p:txBody>
      </p:sp>
      <p:sp>
        <p:nvSpPr>
          <p:cNvPr id="15" name="object 8">
            <a:extLst>
              <a:ext uri="{FF2B5EF4-FFF2-40B4-BE49-F238E27FC236}">
                <a16:creationId xmlns:a16="http://schemas.microsoft.com/office/drawing/2014/main" id="{261D34A8-9A00-B94B-93FA-49C7255F43E3}"/>
              </a:ext>
            </a:extLst>
          </p:cNvPr>
          <p:cNvSpPr txBox="1"/>
          <p:nvPr/>
        </p:nvSpPr>
        <p:spPr>
          <a:xfrm>
            <a:off x="518781" y="7389698"/>
            <a:ext cx="9638175" cy="4962897"/>
          </a:xfrm>
          <a:prstGeom prst="rect">
            <a:avLst/>
          </a:prstGeom>
        </p:spPr>
        <p:txBody>
          <a:bodyPr vert="horz" wrap="square" lIns="0" tIns="0" rIns="0" bIns="0" rtlCol="0">
            <a:spAutoFit/>
          </a:bodyPr>
          <a:lstStyle/>
          <a:p>
            <a:pPr marR="110882">
              <a:lnSpc>
                <a:spcPts val="3678"/>
              </a:lnSpc>
            </a:pPr>
            <a:r>
              <a:rPr lang="en-US" sz="3000" b="1" cap="all" spc="23" dirty="0">
                <a:solidFill>
                  <a:srgbClr val="A90433"/>
                </a:solidFill>
                <a:latin typeface="Segoe UI Black" panose="020B0A02040204020203" pitchFamily="34" charset="0"/>
                <a:ea typeface="Segoe UI Black" panose="020B0A02040204020203" pitchFamily="34" charset="0"/>
                <a:cs typeface="Arial"/>
              </a:rPr>
              <a:t>INTRODUCTION</a:t>
            </a:r>
            <a:endParaRPr lang="en-US" sz="3000" cap="all" spc="23" dirty="0">
              <a:solidFill>
                <a:srgbClr val="A90433"/>
              </a:solidFill>
              <a:latin typeface="Segoe UI Black" panose="020B0A02040204020203" pitchFamily="34" charset="0"/>
              <a:ea typeface="Segoe UI Black" panose="020B0A02040204020203" pitchFamily="34" charset="0"/>
              <a:cs typeface="Arial"/>
            </a:endParaRPr>
          </a:p>
          <a:p>
            <a:pPr marR="454040" algn="just">
              <a:lnSpc>
                <a:spcPts val="3678"/>
              </a:lnSpc>
              <a:spcBef>
                <a:spcPts val="1655"/>
              </a:spcBef>
            </a:pPr>
            <a:r>
              <a:rPr lang="en-US" sz="2800" spc="7" dirty="0">
                <a:solidFill>
                  <a:srgbClr val="231F20"/>
                </a:solidFill>
                <a:latin typeface="Franklin Gothic Medium Cond" panose="020B0606030402020204"/>
                <a:cs typeface="Arial" panose="020B0604020202020204" pitchFamily="34" charset="0"/>
              </a:rPr>
              <a:t>Growth in the economy, industry, and technology releases more toxins into the environment, which contaminates water supplies. Because of its toxicity to aquatic creatures and the environment at low concentrations, as well as its persistence and bioaccumulation, heavy metal pollution is particularly concerning. Adsorption is a practical way to eliminate heavy metals that is simple to use, affordable to operate, and offers a wide variety of adsorbents to select from based on the adsorbent's requirements and the specific needs of treated water quality.</a:t>
            </a:r>
          </a:p>
        </p:txBody>
      </p:sp>
      <p:sp>
        <p:nvSpPr>
          <p:cNvPr id="28" name="object 10">
            <a:extLst>
              <a:ext uri="{FF2B5EF4-FFF2-40B4-BE49-F238E27FC236}">
                <a16:creationId xmlns:a16="http://schemas.microsoft.com/office/drawing/2014/main" id="{0C4855FB-FD4B-8243-98D8-441AD3125E53}"/>
              </a:ext>
            </a:extLst>
          </p:cNvPr>
          <p:cNvSpPr txBox="1"/>
          <p:nvPr/>
        </p:nvSpPr>
        <p:spPr>
          <a:xfrm>
            <a:off x="10780937" y="30615586"/>
            <a:ext cx="9084843" cy="718145"/>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4. Langmuir (a) and </a:t>
            </a:r>
            <a:r>
              <a:rPr lang="en-US" sz="2600" spc="7" dirty="0" err="1">
                <a:solidFill>
                  <a:srgbClr val="A90433"/>
                </a:solidFill>
                <a:latin typeface="Franklin Gothic Medium Cond" panose="020B0606030402020204"/>
                <a:cs typeface="Arial"/>
              </a:rPr>
              <a:t>Freundlich</a:t>
            </a:r>
            <a:r>
              <a:rPr lang="en-US" sz="2600" spc="7" dirty="0">
                <a:solidFill>
                  <a:srgbClr val="A90433"/>
                </a:solidFill>
                <a:latin typeface="Franklin Gothic Medium Cond" panose="020B0606030402020204"/>
                <a:cs typeface="Arial"/>
              </a:rPr>
              <a:t> (b) isotherm plots for the adsorption of Cd</a:t>
            </a:r>
            <a:r>
              <a:rPr lang="en-US" sz="2600" spc="7" baseline="30000" dirty="0">
                <a:solidFill>
                  <a:srgbClr val="A90433"/>
                </a:solidFill>
                <a:latin typeface="Franklin Gothic Medium Cond" panose="020B0606030402020204"/>
                <a:cs typeface="Arial"/>
              </a:rPr>
              <a:t>2+</a:t>
            </a:r>
            <a:r>
              <a:rPr lang="en-US" sz="2600" spc="7" dirty="0">
                <a:solidFill>
                  <a:srgbClr val="A90433"/>
                </a:solidFill>
                <a:latin typeface="Franklin Gothic Medium Cond" panose="020B0606030402020204"/>
                <a:cs typeface="Arial"/>
              </a:rPr>
              <a:t> onto </a:t>
            </a:r>
            <a:r>
              <a:rPr lang="en-US" sz="2600" spc="7" dirty="0" err="1">
                <a:solidFill>
                  <a:srgbClr val="A90433"/>
                </a:solidFill>
                <a:latin typeface="Franklin Gothic Medium Cond" panose="020B0606030402020204"/>
                <a:cs typeface="Arial"/>
              </a:rPr>
              <a:t>HAp</a:t>
            </a:r>
            <a:endParaRPr lang="en-US" sz="2600" dirty="0">
              <a:latin typeface="Franklin Gothic Medium Cond" panose="020B0606030402020204"/>
              <a:cs typeface="Arial"/>
            </a:endParaRPr>
          </a:p>
        </p:txBody>
      </p:sp>
      <p:sp>
        <p:nvSpPr>
          <p:cNvPr id="6" name="Rectangle 5">
            <a:extLst>
              <a:ext uri="{FF2B5EF4-FFF2-40B4-BE49-F238E27FC236}">
                <a16:creationId xmlns:a16="http://schemas.microsoft.com/office/drawing/2014/main" id="{A69CA420-5B3C-FA41-D1DB-6B41BE36BAA5}"/>
              </a:ext>
            </a:extLst>
          </p:cNvPr>
          <p:cNvSpPr/>
          <p:nvPr/>
        </p:nvSpPr>
        <p:spPr>
          <a:xfrm>
            <a:off x="-1" y="40473000"/>
            <a:ext cx="30267275" cy="2286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600"/>
              </a:spcBef>
              <a:buNone/>
            </a:pPr>
            <a:r>
              <a:rPr lang="en-US" sz="3600" b="1" dirty="0">
                <a:solidFill>
                  <a:schemeClr val="bg1"/>
                </a:solidFill>
                <a:latin typeface="Segoe UI Black" panose="020B0A02040204020203" pitchFamily="34" charset="0"/>
                <a:ea typeface="Segoe UI Black" panose="020B0A02040204020203" pitchFamily="34" charset="0"/>
              </a:rPr>
              <a:t>THE 12</a:t>
            </a:r>
            <a:r>
              <a:rPr lang="en-US" sz="3600" b="1" baseline="30000" dirty="0">
                <a:solidFill>
                  <a:schemeClr val="bg1"/>
                </a:solidFill>
                <a:latin typeface="Segoe UI Black" panose="020B0A02040204020203" pitchFamily="34" charset="0"/>
                <a:ea typeface="Segoe UI Black" panose="020B0A02040204020203" pitchFamily="34" charset="0"/>
              </a:rPr>
              <a:t>nd</a:t>
            </a:r>
            <a:r>
              <a:rPr lang="en-US" sz="3600" b="1" dirty="0">
                <a:solidFill>
                  <a:schemeClr val="bg1"/>
                </a:solidFill>
                <a:latin typeface="Segoe UI Black" panose="020B0A02040204020203" pitchFamily="34" charset="0"/>
                <a:ea typeface="Segoe UI Black" panose="020B0A02040204020203" pitchFamily="34" charset="0"/>
              </a:rPr>
              <a:t> VIETNAM NATIONAL CONFERENCE ON CATALYSIS AND ADSORPTION</a:t>
            </a:r>
          </a:p>
          <a:p>
            <a:pPr marL="0" indent="0" algn="ctr">
              <a:spcBef>
                <a:spcPts val="0"/>
              </a:spcBef>
              <a:buNone/>
            </a:pPr>
            <a:r>
              <a:rPr lang="en-US" sz="3600" b="1" dirty="0">
                <a:solidFill>
                  <a:schemeClr val="bg1"/>
                </a:solidFill>
                <a:latin typeface="Segoe UI Black" panose="020B0A02040204020203" pitchFamily="34" charset="0"/>
                <a:ea typeface="Segoe UI Black" panose="020B0A02040204020203" pitchFamily="34" charset="0"/>
              </a:rPr>
              <a:t>The 3</a:t>
            </a:r>
            <a:r>
              <a:rPr lang="en-US" sz="3600" b="1" baseline="30000" dirty="0">
                <a:solidFill>
                  <a:schemeClr val="bg1"/>
                </a:solidFill>
                <a:latin typeface="Segoe UI Black" panose="020B0A02040204020203" pitchFamily="34" charset="0"/>
                <a:ea typeface="Segoe UI Black" panose="020B0A02040204020203" pitchFamily="34" charset="0"/>
              </a:rPr>
              <a:t>rd</a:t>
            </a:r>
            <a:r>
              <a:rPr lang="en-US" sz="3600" b="1" dirty="0">
                <a:solidFill>
                  <a:schemeClr val="bg1"/>
                </a:solidFill>
                <a:latin typeface="Segoe UI Black" panose="020B0A02040204020203" pitchFamily="34" charset="0"/>
                <a:ea typeface="Segoe UI Black" panose="020B0A02040204020203" pitchFamily="34" charset="0"/>
              </a:rPr>
              <a:t> Vietnam - Taiwan Joint Symposium on Catalysis</a:t>
            </a:r>
          </a:p>
          <a:p>
            <a:pPr marL="0" indent="0" algn="ctr">
              <a:spcBef>
                <a:spcPts val="0"/>
              </a:spcBef>
              <a:buNone/>
            </a:pPr>
            <a:r>
              <a:rPr lang="en-US" sz="3600" b="1" dirty="0">
                <a:solidFill>
                  <a:schemeClr val="bg1"/>
                </a:solidFill>
                <a:latin typeface="Segoe UI Black" panose="020B0A02040204020203" pitchFamily="34" charset="0"/>
                <a:ea typeface="Segoe UI Black" panose="020B0A02040204020203" pitchFamily="34" charset="0"/>
              </a:rPr>
              <a:t>Ba Ria- </a:t>
            </a:r>
            <a:r>
              <a:rPr lang="en-US" sz="3600" b="1" err="1">
                <a:solidFill>
                  <a:schemeClr val="bg1"/>
                </a:solidFill>
                <a:latin typeface="Segoe UI Black" panose="020B0A02040204020203" pitchFamily="34" charset="0"/>
                <a:ea typeface="Segoe UI Black" panose="020B0A02040204020203" pitchFamily="34" charset="0"/>
              </a:rPr>
              <a:t>Vung</a:t>
            </a:r>
            <a:r>
              <a:rPr lang="en-US" sz="3600" b="1">
                <a:solidFill>
                  <a:schemeClr val="bg1"/>
                </a:solidFill>
                <a:latin typeface="Segoe UI Black" panose="020B0A02040204020203" pitchFamily="34" charset="0"/>
                <a:ea typeface="Segoe UI Black" panose="020B0A02040204020203" pitchFamily="34" charset="0"/>
              </a:rPr>
              <a:t> Tau, May 23-25, </a:t>
            </a:r>
            <a:r>
              <a:rPr lang="en-US" sz="3600" b="1" dirty="0">
                <a:solidFill>
                  <a:schemeClr val="bg1"/>
                </a:solidFill>
                <a:latin typeface="Segoe UI Black" panose="020B0A02040204020203" pitchFamily="34" charset="0"/>
                <a:ea typeface="Segoe UI Black" panose="020B0A02040204020203" pitchFamily="34" charset="0"/>
              </a:rPr>
              <a:t>2024</a:t>
            </a:r>
            <a:endParaRPr lang="en-US" sz="3600" dirty="0">
              <a:solidFill>
                <a:schemeClr val="bg1"/>
              </a:solidFill>
              <a:latin typeface="Segoe UI Black" panose="020B0A02040204020203" pitchFamily="34" charset="0"/>
              <a:ea typeface="Segoe UI Black" panose="020B0A02040204020203" pitchFamily="34" charset="0"/>
            </a:endParaRPr>
          </a:p>
        </p:txBody>
      </p:sp>
      <p:pic>
        <p:nvPicPr>
          <p:cNvPr id="2" name="Picture 1" descr="A logo with text on it&#10;&#10;Description automatically generated">
            <a:extLst>
              <a:ext uri="{FF2B5EF4-FFF2-40B4-BE49-F238E27FC236}">
                <a16:creationId xmlns:a16="http://schemas.microsoft.com/office/drawing/2014/main" id="{E796FAC7-7345-1135-382B-60F027E3574B}"/>
              </a:ext>
            </a:extLst>
          </p:cNvPr>
          <p:cNvPicPr>
            <a:picLocks noChangeAspect="1"/>
          </p:cNvPicPr>
          <p:nvPr/>
        </p:nvPicPr>
        <p:blipFill>
          <a:blip r:embed="rId2"/>
          <a:stretch>
            <a:fillRect/>
          </a:stretch>
        </p:blipFill>
        <p:spPr>
          <a:xfrm>
            <a:off x="26580159" y="40859221"/>
            <a:ext cx="1463040" cy="1463040"/>
          </a:xfrm>
          <a:prstGeom prst="rect">
            <a:avLst/>
          </a:prstGeom>
        </p:spPr>
      </p:pic>
      <p:sp>
        <p:nvSpPr>
          <p:cNvPr id="3" name="object 4">
            <a:extLst>
              <a:ext uri="{FF2B5EF4-FFF2-40B4-BE49-F238E27FC236}">
                <a16:creationId xmlns:a16="http://schemas.microsoft.com/office/drawing/2014/main" id="{A456796E-50D4-6652-0C33-4698D15707E3}"/>
              </a:ext>
            </a:extLst>
          </p:cNvPr>
          <p:cNvSpPr txBox="1"/>
          <p:nvPr/>
        </p:nvSpPr>
        <p:spPr>
          <a:xfrm>
            <a:off x="731632" y="4205347"/>
            <a:ext cx="29031557" cy="2872581"/>
          </a:xfrm>
          <a:prstGeom prst="rect">
            <a:avLst/>
          </a:prstGeom>
        </p:spPr>
        <p:txBody>
          <a:bodyPr vert="horz" wrap="square" lIns="0" tIns="0" rIns="0" bIns="0" rtlCol="0">
            <a:spAutoFit/>
          </a:bodyPr>
          <a:lstStyle/>
          <a:p>
            <a:pPr marL="19121">
              <a:spcBef>
                <a:spcPts val="196"/>
              </a:spcBef>
            </a:pPr>
            <a:r>
              <a:rPr lang="en-US" sz="3600" i="1" spc="15" baseline="30000" dirty="0">
                <a:solidFill>
                  <a:schemeClr val="bg1"/>
                </a:solidFill>
                <a:latin typeface="Franklin Gothic Medium Cond" panose="020B0606030402020204" pitchFamily="34" charset="0"/>
                <a:cs typeface="Arial"/>
              </a:rPr>
              <a:t>1</a:t>
            </a:r>
            <a:r>
              <a:rPr lang="en-US" sz="3600" i="1" spc="15" dirty="0">
                <a:solidFill>
                  <a:schemeClr val="bg1"/>
                </a:solidFill>
                <a:latin typeface="Franklin Gothic Medium Cond" panose="020B0606030402020204" pitchFamily="34" charset="0"/>
                <a:cs typeface="Arial"/>
              </a:rPr>
              <a:t>Department of Chemistry, Faculty of Basic Science, Hanoi University of Mining and Geology, No.18 </a:t>
            </a:r>
            <a:r>
              <a:rPr lang="en-US" sz="3600" i="1" spc="15" dirty="0" err="1">
                <a:solidFill>
                  <a:schemeClr val="bg1"/>
                </a:solidFill>
                <a:latin typeface="Franklin Gothic Medium Cond" panose="020B0606030402020204" pitchFamily="34" charset="0"/>
                <a:cs typeface="Arial"/>
              </a:rPr>
              <a:t>Vien</a:t>
            </a:r>
            <a:r>
              <a:rPr lang="en-US" sz="3600" i="1" spc="15" dirty="0">
                <a:solidFill>
                  <a:schemeClr val="bg1"/>
                </a:solidFill>
                <a:latin typeface="Franklin Gothic Medium Cond" panose="020B0606030402020204" pitchFamily="34" charset="0"/>
                <a:cs typeface="Arial"/>
              </a:rPr>
              <a:t> Street - </a:t>
            </a:r>
            <a:r>
              <a:rPr lang="en-US" sz="3600" i="1" spc="15" dirty="0" err="1">
                <a:solidFill>
                  <a:schemeClr val="bg1"/>
                </a:solidFill>
                <a:latin typeface="Franklin Gothic Medium Cond" panose="020B0606030402020204" pitchFamily="34" charset="0"/>
                <a:cs typeface="Arial"/>
              </a:rPr>
              <a:t>Duc</a:t>
            </a:r>
            <a:r>
              <a:rPr lang="en-US" sz="3600" i="1" spc="15" dirty="0">
                <a:solidFill>
                  <a:schemeClr val="bg1"/>
                </a:solidFill>
                <a:latin typeface="Franklin Gothic Medium Cond" panose="020B0606030402020204" pitchFamily="34" charset="0"/>
                <a:cs typeface="Arial"/>
              </a:rPr>
              <a:t> Thang Ward - Bac </a:t>
            </a:r>
            <a:r>
              <a:rPr lang="en-US" sz="3600" i="1" spc="15" dirty="0" err="1">
                <a:solidFill>
                  <a:schemeClr val="bg1"/>
                </a:solidFill>
                <a:latin typeface="Franklin Gothic Medium Cond" panose="020B0606030402020204" pitchFamily="34" charset="0"/>
                <a:cs typeface="Arial"/>
              </a:rPr>
              <a:t>Tu</a:t>
            </a:r>
            <a:r>
              <a:rPr lang="en-US" sz="3600" i="1" spc="15" dirty="0">
                <a:solidFill>
                  <a:schemeClr val="bg1"/>
                </a:solidFill>
                <a:latin typeface="Franklin Gothic Medium Cond" panose="020B0606030402020204" pitchFamily="34" charset="0"/>
                <a:cs typeface="Arial"/>
              </a:rPr>
              <a:t> </a:t>
            </a:r>
            <a:r>
              <a:rPr lang="en-US" sz="3600" i="1" spc="15" dirty="0" err="1">
                <a:solidFill>
                  <a:schemeClr val="bg1"/>
                </a:solidFill>
                <a:latin typeface="Franklin Gothic Medium Cond" panose="020B0606030402020204" pitchFamily="34" charset="0"/>
                <a:cs typeface="Arial"/>
              </a:rPr>
              <a:t>Liem</a:t>
            </a:r>
            <a:r>
              <a:rPr lang="en-US" sz="3600" i="1" spc="15" dirty="0">
                <a:solidFill>
                  <a:schemeClr val="bg1"/>
                </a:solidFill>
                <a:latin typeface="Franklin Gothic Medium Cond" panose="020B0606030402020204" pitchFamily="34" charset="0"/>
                <a:cs typeface="Arial"/>
              </a:rPr>
              <a:t> District - Hanoi, Vietnam</a:t>
            </a:r>
          </a:p>
          <a:p>
            <a:pPr marL="19121">
              <a:spcBef>
                <a:spcPts val="196"/>
              </a:spcBef>
            </a:pPr>
            <a:r>
              <a:rPr lang="en-US" sz="3600" i="1" spc="15" baseline="30000" dirty="0">
                <a:solidFill>
                  <a:schemeClr val="bg1"/>
                </a:solidFill>
                <a:latin typeface="Franklin Gothic Medium Cond" panose="020B0606030402020204" pitchFamily="34" charset="0"/>
                <a:cs typeface="Arial"/>
              </a:rPr>
              <a:t>2</a:t>
            </a:r>
            <a:r>
              <a:rPr lang="en-US" sz="3600" i="1" spc="15" dirty="0">
                <a:solidFill>
                  <a:schemeClr val="bg1"/>
                </a:solidFill>
                <a:latin typeface="Franklin Gothic Medium Cond" panose="020B0606030402020204" pitchFamily="34" charset="0"/>
                <a:cs typeface="Arial"/>
              </a:rPr>
              <a:t>BSASD Research Group, Faculty of Basic sciences, Hanoi University of Mining and Geology, Vietnam</a:t>
            </a:r>
          </a:p>
          <a:p>
            <a:pPr marL="19121">
              <a:spcBef>
                <a:spcPts val="196"/>
              </a:spcBef>
            </a:pPr>
            <a:r>
              <a:rPr lang="en-US" sz="3600" i="1" spc="15" baseline="30000" dirty="0">
                <a:solidFill>
                  <a:schemeClr val="bg1"/>
                </a:solidFill>
                <a:latin typeface="Franklin Gothic Medium Cond" panose="020B0606030402020204" pitchFamily="34" charset="0"/>
                <a:cs typeface="Arial"/>
              </a:rPr>
              <a:t>3</a:t>
            </a:r>
            <a:r>
              <a:rPr lang="en-US" sz="3600" i="1" spc="15" dirty="0">
                <a:solidFill>
                  <a:schemeClr val="bg1"/>
                </a:solidFill>
                <a:latin typeface="Franklin Gothic Medium Cond" panose="020B0606030402020204" pitchFamily="34" charset="0"/>
                <a:cs typeface="Arial"/>
              </a:rPr>
              <a:t>HiTech-CEAE Research Team, Hanoi University of Mining and Geology, Vietnam</a:t>
            </a:r>
          </a:p>
          <a:p>
            <a:pPr marL="19121">
              <a:spcBef>
                <a:spcPts val="196"/>
              </a:spcBef>
            </a:pPr>
            <a:r>
              <a:rPr lang="en-US" sz="3600" i="1" spc="15" baseline="30000" dirty="0">
                <a:solidFill>
                  <a:schemeClr val="bg1"/>
                </a:solidFill>
                <a:latin typeface="Franklin Gothic Medium Cond" panose="020B0606030402020204" pitchFamily="34" charset="0"/>
                <a:cs typeface="Arial"/>
              </a:rPr>
              <a:t>4</a:t>
            </a:r>
            <a:r>
              <a:rPr lang="en-US" sz="3600" i="1" spc="15" dirty="0">
                <a:solidFill>
                  <a:schemeClr val="bg1"/>
                </a:solidFill>
                <a:latin typeface="Franklin Gothic Medium Cond" panose="020B0606030402020204" pitchFamily="34" charset="0"/>
                <a:cs typeface="Arial"/>
              </a:rPr>
              <a:t>University of Science and Technology of Hanoi, Vietnam Academy of Science and Technology, 18 Hoang </a:t>
            </a:r>
            <a:r>
              <a:rPr lang="en-US" sz="3600" i="1" spc="15" dirty="0" err="1">
                <a:solidFill>
                  <a:schemeClr val="bg1"/>
                </a:solidFill>
                <a:latin typeface="Franklin Gothic Medium Cond" panose="020B0606030402020204" pitchFamily="34" charset="0"/>
                <a:cs typeface="Arial"/>
              </a:rPr>
              <a:t>Quoc</a:t>
            </a:r>
            <a:r>
              <a:rPr lang="en-US" sz="3600" i="1" spc="15" dirty="0">
                <a:solidFill>
                  <a:schemeClr val="bg1"/>
                </a:solidFill>
                <a:latin typeface="Franklin Gothic Medium Cond" panose="020B0606030402020204" pitchFamily="34" charset="0"/>
                <a:cs typeface="Arial"/>
              </a:rPr>
              <a:t> Viet Road, </a:t>
            </a:r>
            <a:r>
              <a:rPr lang="en-US" sz="3600" i="1" spc="15" dirty="0" err="1">
                <a:solidFill>
                  <a:schemeClr val="bg1"/>
                </a:solidFill>
                <a:latin typeface="Franklin Gothic Medium Cond" panose="020B0606030402020204" pitchFamily="34" charset="0"/>
                <a:cs typeface="Arial"/>
              </a:rPr>
              <a:t>Cau</a:t>
            </a:r>
            <a:r>
              <a:rPr lang="en-US" sz="3600" i="1" spc="15" dirty="0">
                <a:solidFill>
                  <a:schemeClr val="bg1"/>
                </a:solidFill>
                <a:latin typeface="Franklin Gothic Medium Cond" panose="020B0606030402020204" pitchFamily="34" charset="0"/>
                <a:cs typeface="Arial"/>
              </a:rPr>
              <a:t> </a:t>
            </a:r>
            <a:r>
              <a:rPr lang="en-US" sz="3600" i="1" spc="15" dirty="0" err="1">
                <a:solidFill>
                  <a:schemeClr val="bg1"/>
                </a:solidFill>
                <a:latin typeface="Franklin Gothic Medium Cond" panose="020B0606030402020204" pitchFamily="34" charset="0"/>
                <a:cs typeface="Arial"/>
              </a:rPr>
              <a:t>Giay</a:t>
            </a:r>
            <a:r>
              <a:rPr lang="en-US" sz="3600" i="1" spc="15" dirty="0">
                <a:solidFill>
                  <a:schemeClr val="bg1"/>
                </a:solidFill>
                <a:latin typeface="Franklin Gothic Medium Cond" panose="020B0606030402020204" pitchFamily="34" charset="0"/>
                <a:cs typeface="Arial"/>
              </a:rPr>
              <a:t> District, Hanoi, Vietnam </a:t>
            </a:r>
          </a:p>
          <a:p>
            <a:pPr marL="19121">
              <a:spcBef>
                <a:spcPts val="196"/>
              </a:spcBef>
            </a:pPr>
            <a:r>
              <a:rPr lang="en-US" sz="3600" i="1" spc="15" baseline="30000" dirty="0">
                <a:solidFill>
                  <a:schemeClr val="bg1"/>
                </a:solidFill>
                <a:latin typeface="Franklin Gothic Medium Cond" panose="020B0606030402020204" pitchFamily="34" charset="0"/>
                <a:cs typeface="Arial"/>
              </a:rPr>
              <a:t>5</a:t>
            </a:r>
            <a:r>
              <a:rPr lang="en-US" sz="3600" i="1" spc="15" dirty="0">
                <a:solidFill>
                  <a:schemeClr val="bg1"/>
                </a:solidFill>
                <a:latin typeface="Franklin Gothic Medium Cond" panose="020B0606030402020204" pitchFamily="34" charset="0"/>
                <a:cs typeface="Arial"/>
              </a:rPr>
              <a:t>Facculty of analytical engineering,  Viet Tri University of Industry, No. 9 Tien Son Road – Tien Cat Ward - Viet  Tri – </a:t>
            </a:r>
            <a:r>
              <a:rPr lang="en-US" sz="3600" i="1" spc="15" dirty="0" err="1">
                <a:solidFill>
                  <a:schemeClr val="bg1"/>
                </a:solidFill>
                <a:latin typeface="Franklin Gothic Medium Cond" panose="020B0606030402020204" pitchFamily="34" charset="0"/>
                <a:cs typeface="Arial"/>
              </a:rPr>
              <a:t>Phu</a:t>
            </a:r>
            <a:r>
              <a:rPr lang="en-US" sz="3600" i="1" spc="15" dirty="0">
                <a:solidFill>
                  <a:schemeClr val="bg1"/>
                </a:solidFill>
                <a:latin typeface="Franklin Gothic Medium Cond" panose="020B0606030402020204" pitchFamily="34" charset="0"/>
                <a:cs typeface="Arial"/>
              </a:rPr>
              <a:t> </a:t>
            </a:r>
            <a:r>
              <a:rPr lang="en-US" sz="3600" i="1" spc="15" dirty="0" err="1">
                <a:solidFill>
                  <a:schemeClr val="bg1"/>
                </a:solidFill>
                <a:latin typeface="Franklin Gothic Medium Cond" panose="020B0606030402020204" pitchFamily="34" charset="0"/>
                <a:cs typeface="Arial"/>
              </a:rPr>
              <a:t>Tho</a:t>
            </a:r>
            <a:r>
              <a:rPr lang="en-US" sz="3600" i="1" spc="15" dirty="0">
                <a:solidFill>
                  <a:schemeClr val="bg1"/>
                </a:solidFill>
                <a:latin typeface="Franklin Gothic Medium Cond" panose="020B0606030402020204" pitchFamily="34" charset="0"/>
                <a:cs typeface="Arial"/>
              </a:rPr>
              <a:t>, Vietnam</a:t>
            </a:r>
          </a:p>
        </p:txBody>
      </p:sp>
      <p:sp>
        <p:nvSpPr>
          <p:cNvPr id="38" name="Rectangle 37">
            <a:extLst>
              <a:ext uri="{FF2B5EF4-FFF2-40B4-BE49-F238E27FC236}">
                <a16:creationId xmlns:a16="http://schemas.microsoft.com/office/drawing/2014/main" id="{EAA59B3E-49A8-8612-9B17-655CD3689241}"/>
              </a:ext>
            </a:extLst>
          </p:cNvPr>
          <p:cNvSpPr/>
          <p:nvPr/>
        </p:nvSpPr>
        <p:spPr>
          <a:xfrm>
            <a:off x="26580159" y="1504335"/>
            <a:ext cx="1972718" cy="236157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t>Logo</a:t>
            </a:r>
          </a:p>
        </p:txBody>
      </p:sp>
      <p:sp>
        <p:nvSpPr>
          <p:cNvPr id="40" name="object 2">
            <a:extLst>
              <a:ext uri="{FF2B5EF4-FFF2-40B4-BE49-F238E27FC236}">
                <a16:creationId xmlns:a16="http://schemas.microsoft.com/office/drawing/2014/main" id="{634BBC12-94CF-0291-5797-14F231445CF3}"/>
              </a:ext>
            </a:extLst>
          </p:cNvPr>
          <p:cNvSpPr txBox="1"/>
          <p:nvPr/>
        </p:nvSpPr>
        <p:spPr>
          <a:xfrm>
            <a:off x="-2" y="37369427"/>
            <a:ext cx="10156959" cy="3113673"/>
          </a:xfrm>
          <a:prstGeom prst="rect">
            <a:avLst/>
          </a:prstGeom>
          <a:solidFill>
            <a:srgbClr val="68737A"/>
          </a:solidFill>
        </p:spPr>
        <p:txBody>
          <a:bodyPr vert="horz" wrap="square" lIns="457200" tIns="182880" rIns="228600" bIns="182880" rtlCol="0">
            <a:spAutoFit/>
          </a:bodyPr>
          <a:lstStyle/>
          <a:p>
            <a:pPr marR="665317">
              <a:lnSpc>
                <a:spcPts val="4000"/>
              </a:lnSpc>
              <a:tabLst>
                <a:tab pos="1502162" algn="l"/>
                <a:tab pos="4552227" algn="l"/>
              </a:tabLst>
            </a:pPr>
            <a:r>
              <a:rPr lang="en-US" sz="3000" cap="all" spc="278" dirty="0">
                <a:solidFill>
                  <a:schemeClr val="bg1"/>
                </a:solidFill>
                <a:latin typeface="Segoe UI Black" panose="020B0A02040204020203" pitchFamily="34" charset="0"/>
                <a:ea typeface="Segoe UI Black" panose="020B0A02040204020203" pitchFamily="34" charset="0"/>
                <a:cs typeface="Arial"/>
              </a:rPr>
              <a:t>CONTACT</a:t>
            </a:r>
            <a:endParaRPr sz="3000" cap="all" dirty="0">
              <a:solidFill>
                <a:schemeClr val="bg1"/>
              </a:solidFill>
              <a:latin typeface="Segoe UI Black" panose="020B0A02040204020203" pitchFamily="34" charset="0"/>
              <a:ea typeface="Segoe UI Black" panose="020B0A02040204020203" pitchFamily="34" charset="0"/>
              <a:cs typeface="Arial"/>
            </a:endParaRPr>
          </a:p>
          <a:p>
            <a:pPr marL="342900" marR="1456421" indent="-342900" algn="just">
              <a:lnSpc>
                <a:spcPts val="3000"/>
              </a:lnSpc>
              <a:spcBef>
                <a:spcPts val="1800"/>
              </a:spcBef>
              <a:buFont typeface="Arial" panose="020B0604020202020204" pitchFamily="34" charset="0"/>
              <a:buChar char="•"/>
              <a:tabLst>
                <a:tab pos="686109" algn="l"/>
              </a:tabLst>
            </a:pPr>
            <a:r>
              <a:rPr lang="en-US" sz="3000" dirty="0">
                <a:solidFill>
                  <a:schemeClr val="bg1"/>
                </a:solidFill>
                <a:latin typeface="Segoe UI Black" panose="020B0A02040204020203" pitchFamily="34" charset="0"/>
                <a:ea typeface="Segoe UI Black" panose="020B0A02040204020203" pitchFamily="34" charset="0"/>
                <a:cs typeface="Arial"/>
              </a:rPr>
              <a:t>Address: Hanoi University of Mining and Geology, Hanoi, Vietnam</a:t>
            </a:r>
          </a:p>
          <a:p>
            <a:pPr marL="342900" marR="1456421" indent="-342900">
              <a:lnSpc>
                <a:spcPts val="3000"/>
              </a:lnSpc>
              <a:spcBef>
                <a:spcPts val="1800"/>
              </a:spcBef>
              <a:buFont typeface="Arial" panose="020B0604020202020204" pitchFamily="34" charset="0"/>
              <a:buChar char="•"/>
              <a:tabLst>
                <a:tab pos="686109" algn="l"/>
              </a:tabLst>
            </a:pPr>
            <a:r>
              <a:rPr lang="en-US" sz="3000" dirty="0">
                <a:solidFill>
                  <a:schemeClr val="bg1"/>
                </a:solidFill>
                <a:latin typeface="Segoe UI Black" panose="020B0A02040204020203" pitchFamily="34" charset="0"/>
                <a:ea typeface="Segoe UI Black" panose="020B0A02040204020203" pitchFamily="34" charset="0"/>
                <a:cs typeface="Arial"/>
              </a:rPr>
              <a:t>Email: lethiduyen@humg.edu.vn</a:t>
            </a:r>
            <a:endParaRPr sz="3000" dirty="0">
              <a:solidFill>
                <a:schemeClr val="bg1"/>
              </a:solidFill>
              <a:latin typeface="Segoe UI Black" panose="020B0A02040204020203" pitchFamily="34" charset="0"/>
              <a:ea typeface="Segoe UI Black" panose="020B0A02040204020203" pitchFamily="34" charset="0"/>
              <a:cs typeface="Arial"/>
            </a:endParaRPr>
          </a:p>
          <a:p>
            <a:pPr marL="342900" indent="-342900">
              <a:lnSpc>
                <a:spcPts val="3000"/>
              </a:lnSpc>
              <a:spcBef>
                <a:spcPts val="1800"/>
              </a:spcBef>
              <a:buFont typeface="Arial" panose="020B0604020202020204" pitchFamily="34" charset="0"/>
              <a:buChar char="•"/>
              <a:tabLst>
                <a:tab pos="686109" algn="l"/>
              </a:tabLst>
            </a:pPr>
            <a:r>
              <a:rPr lang="en-US" sz="3000" dirty="0" err="1">
                <a:solidFill>
                  <a:schemeClr val="bg1"/>
                </a:solidFill>
                <a:latin typeface="Segoe UI Black" panose="020B0A02040204020203" pitchFamily="34" charset="0"/>
                <a:ea typeface="Segoe UI Black" panose="020B0A02040204020203" pitchFamily="34" charset="0"/>
                <a:cs typeface="Arial"/>
              </a:rPr>
              <a:t>Mobilephone</a:t>
            </a:r>
            <a:r>
              <a:rPr lang="en-US" sz="3000" dirty="0">
                <a:solidFill>
                  <a:schemeClr val="bg1"/>
                </a:solidFill>
                <a:latin typeface="Segoe UI Black" panose="020B0A02040204020203" pitchFamily="34" charset="0"/>
                <a:ea typeface="Segoe UI Black" panose="020B0A02040204020203" pitchFamily="34" charset="0"/>
                <a:cs typeface="Arial"/>
              </a:rPr>
              <a:t>: 0978 406 866</a:t>
            </a:r>
            <a:endParaRPr sz="3000" dirty="0">
              <a:solidFill>
                <a:schemeClr val="bg1"/>
              </a:solidFill>
              <a:latin typeface="Segoe UI Black" panose="020B0A02040204020203" pitchFamily="34" charset="0"/>
              <a:ea typeface="Segoe UI Black" panose="020B0A02040204020203" pitchFamily="34" charset="0"/>
              <a:cs typeface="Arial"/>
            </a:endParaRPr>
          </a:p>
        </p:txBody>
      </p:sp>
      <p:cxnSp>
        <p:nvCxnSpPr>
          <p:cNvPr id="42" name="Straight Connector 41">
            <a:extLst>
              <a:ext uri="{FF2B5EF4-FFF2-40B4-BE49-F238E27FC236}">
                <a16:creationId xmlns:a16="http://schemas.microsoft.com/office/drawing/2014/main" id="{FB0B6071-C997-185A-0AF2-4A3BC7742176}"/>
              </a:ext>
            </a:extLst>
          </p:cNvPr>
          <p:cNvCxnSpPr>
            <a:cxnSpLocks/>
          </p:cNvCxnSpPr>
          <p:nvPr/>
        </p:nvCxnSpPr>
        <p:spPr>
          <a:xfrm flipH="1">
            <a:off x="10169437" y="5688754"/>
            <a:ext cx="20444" cy="3478424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59A76AB-06FE-AA3B-386E-D6AC3C9FA869}"/>
              </a:ext>
            </a:extLst>
          </p:cNvPr>
          <p:cNvCxnSpPr>
            <a:cxnSpLocks/>
          </p:cNvCxnSpPr>
          <p:nvPr/>
        </p:nvCxnSpPr>
        <p:spPr>
          <a:xfrm>
            <a:off x="20105715" y="5634675"/>
            <a:ext cx="0" cy="3483832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7" name="object 10">
            <a:extLst>
              <a:ext uri="{FF2B5EF4-FFF2-40B4-BE49-F238E27FC236}">
                <a16:creationId xmlns:a16="http://schemas.microsoft.com/office/drawing/2014/main" id="{12126726-FB30-7C63-4C42-D77FF3834416}"/>
              </a:ext>
            </a:extLst>
          </p:cNvPr>
          <p:cNvSpPr txBox="1"/>
          <p:nvPr/>
        </p:nvSpPr>
        <p:spPr>
          <a:xfrm>
            <a:off x="10687683" y="25685336"/>
            <a:ext cx="9084843" cy="718145"/>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3. The effect of contact time (a), pH (b), mass of </a:t>
            </a:r>
            <a:r>
              <a:rPr lang="en-US" sz="2600" spc="7" dirty="0" err="1">
                <a:solidFill>
                  <a:srgbClr val="A90433"/>
                </a:solidFill>
                <a:latin typeface="Franklin Gothic Medium Cond" panose="020B0606030402020204"/>
                <a:cs typeface="Arial"/>
              </a:rPr>
              <a:t>HAp</a:t>
            </a:r>
            <a:r>
              <a:rPr lang="en-US" sz="2600" spc="7" dirty="0">
                <a:solidFill>
                  <a:srgbClr val="A90433"/>
                </a:solidFill>
                <a:latin typeface="Franklin Gothic Medium Cond" panose="020B0606030402020204"/>
                <a:cs typeface="Arial"/>
              </a:rPr>
              <a:t> (c) and Cd</a:t>
            </a:r>
            <a:r>
              <a:rPr lang="en-US" sz="2600" spc="7" baseline="30000" dirty="0">
                <a:solidFill>
                  <a:srgbClr val="A90433"/>
                </a:solidFill>
                <a:latin typeface="Franklin Gothic Medium Cond" panose="020B0606030402020204"/>
                <a:cs typeface="Arial"/>
              </a:rPr>
              <a:t>2+</a:t>
            </a:r>
            <a:r>
              <a:rPr lang="en-US" sz="2600" spc="7" dirty="0">
                <a:solidFill>
                  <a:srgbClr val="A90433"/>
                </a:solidFill>
                <a:latin typeface="Franklin Gothic Medium Cond" panose="020B0606030402020204"/>
                <a:cs typeface="Arial"/>
              </a:rPr>
              <a:t> initial concentration on the </a:t>
            </a:r>
            <a:r>
              <a:rPr lang="en-US" sz="2600" spc="7" dirty="0" err="1">
                <a:solidFill>
                  <a:srgbClr val="A90433"/>
                </a:solidFill>
                <a:latin typeface="Franklin Gothic Medium Cond" panose="020B0606030402020204"/>
                <a:cs typeface="Arial"/>
              </a:rPr>
              <a:t>HAp’s</a:t>
            </a:r>
            <a:r>
              <a:rPr lang="en-US" sz="2600" spc="7" dirty="0">
                <a:solidFill>
                  <a:srgbClr val="A90433"/>
                </a:solidFill>
                <a:latin typeface="Franklin Gothic Medium Cond" panose="020B0606030402020204"/>
                <a:cs typeface="Arial"/>
              </a:rPr>
              <a:t> adsorption of Cd</a:t>
            </a:r>
            <a:r>
              <a:rPr lang="en-US" sz="2600" spc="7" baseline="30000" dirty="0">
                <a:solidFill>
                  <a:srgbClr val="A90433"/>
                </a:solidFill>
                <a:latin typeface="Franklin Gothic Medium Cond" panose="020B0606030402020204"/>
                <a:cs typeface="Arial"/>
              </a:rPr>
              <a:t>2+</a:t>
            </a:r>
            <a:endParaRPr lang="en-US" sz="2600" baseline="30000" dirty="0">
              <a:latin typeface="Franklin Gothic Medium Cond" panose="020B0606030402020204"/>
              <a:cs typeface="Arial"/>
            </a:endParaRPr>
          </a:p>
        </p:txBody>
      </p:sp>
      <p:sp>
        <p:nvSpPr>
          <p:cNvPr id="51" name="object 3">
            <a:extLst>
              <a:ext uri="{FF2B5EF4-FFF2-40B4-BE49-F238E27FC236}">
                <a16:creationId xmlns:a16="http://schemas.microsoft.com/office/drawing/2014/main" id="{E756B0E6-A608-9D53-6E34-48CD2A9212AC}"/>
              </a:ext>
            </a:extLst>
          </p:cNvPr>
          <p:cNvSpPr/>
          <p:nvPr/>
        </p:nvSpPr>
        <p:spPr>
          <a:xfrm>
            <a:off x="460131" y="19752899"/>
            <a:ext cx="2938766" cy="45719"/>
          </a:xfrm>
          <a:custGeom>
            <a:avLst/>
            <a:gdLst/>
            <a:ahLst/>
            <a:cxnLst/>
            <a:rect l="l" t="t" r="r" b="b"/>
            <a:pathLst>
              <a:path w="838200">
                <a:moveTo>
                  <a:pt x="0" y="0"/>
                </a:moveTo>
                <a:lnTo>
                  <a:pt x="837670" y="0"/>
                </a:lnTo>
              </a:path>
            </a:pathLst>
          </a:custGeom>
          <a:ln w="69805">
            <a:solidFill>
              <a:srgbClr val="C00000"/>
            </a:solidFill>
          </a:ln>
        </p:spPr>
        <p:txBody>
          <a:bodyPr wrap="square" lIns="0" tIns="0" rIns="0" bIns="0" rtlCol="0"/>
          <a:lstStyle/>
          <a:p>
            <a:endParaRPr sz="4438"/>
          </a:p>
        </p:txBody>
      </p:sp>
      <p:sp>
        <p:nvSpPr>
          <p:cNvPr id="52" name="object 3">
            <a:extLst>
              <a:ext uri="{FF2B5EF4-FFF2-40B4-BE49-F238E27FC236}">
                <a16:creationId xmlns:a16="http://schemas.microsoft.com/office/drawing/2014/main" id="{AA0823C7-403E-8F32-6C70-B203AD25358F}"/>
              </a:ext>
            </a:extLst>
          </p:cNvPr>
          <p:cNvSpPr/>
          <p:nvPr/>
        </p:nvSpPr>
        <p:spPr>
          <a:xfrm flipV="1">
            <a:off x="518782" y="7852205"/>
            <a:ext cx="3086985" cy="66499"/>
          </a:xfrm>
          <a:custGeom>
            <a:avLst/>
            <a:gdLst/>
            <a:ahLst/>
            <a:cxnLst/>
            <a:rect l="l" t="t" r="r" b="b"/>
            <a:pathLst>
              <a:path w="838200">
                <a:moveTo>
                  <a:pt x="0" y="0"/>
                </a:moveTo>
                <a:lnTo>
                  <a:pt x="837670" y="0"/>
                </a:lnTo>
              </a:path>
            </a:pathLst>
          </a:custGeom>
          <a:ln w="69805">
            <a:solidFill>
              <a:srgbClr val="C00000"/>
            </a:solidFill>
          </a:ln>
        </p:spPr>
        <p:txBody>
          <a:bodyPr wrap="square" lIns="0" tIns="0" rIns="0" bIns="0" rtlCol="0"/>
          <a:lstStyle/>
          <a:p>
            <a:endParaRPr sz="4438"/>
          </a:p>
        </p:txBody>
      </p:sp>
      <p:grpSp>
        <p:nvGrpSpPr>
          <p:cNvPr id="114" name="Group 113"/>
          <p:cNvGrpSpPr/>
          <p:nvPr/>
        </p:nvGrpSpPr>
        <p:grpSpPr>
          <a:xfrm>
            <a:off x="10369546" y="7384542"/>
            <a:ext cx="8962476" cy="566632"/>
            <a:chOff x="10533037" y="7189319"/>
            <a:chExt cx="8962476" cy="566632"/>
          </a:xfrm>
        </p:grpSpPr>
        <p:sp>
          <p:nvSpPr>
            <p:cNvPr id="23" name="object 15">
              <a:extLst>
                <a:ext uri="{FF2B5EF4-FFF2-40B4-BE49-F238E27FC236}">
                  <a16:creationId xmlns:a16="http://schemas.microsoft.com/office/drawing/2014/main" id="{48BEAF8B-D115-9148-BB18-8C055FE1B267}"/>
                </a:ext>
              </a:extLst>
            </p:cNvPr>
            <p:cNvSpPr txBox="1"/>
            <p:nvPr/>
          </p:nvSpPr>
          <p:spPr>
            <a:xfrm>
              <a:off x="10533037" y="7189319"/>
              <a:ext cx="8962476" cy="442622"/>
            </a:xfrm>
            <a:prstGeom prst="rect">
              <a:avLst/>
            </a:prstGeom>
          </p:spPr>
          <p:txBody>
            <a:bodyPr vert="horz" wrap="square" lIns="0" tIns="0" rIns="0" bIns="0" rtlCol="0">
              <a:spAutoFit/>
            </a:bodyPr>
            <a:lstStyle/>
            <a:p>
              <a:pPr marR="110882">
                <a:lnSpc>
                  <a:spcPts val="3678"/>
                </a:lnSpc>
                <a:tabLst>
                  <a:tab pos="2364833" algn="l"/>
                </a:tabLst>
              </a:pPr>
              <a:r>
                <a:rPr lang="en-US" sz="3000" b="1" cap="all" spc="23" dirty="0">
                  <a:solidFill>
                    <a:srgbClr val="A90433"/>
                  </a:solidFill>
                  <a:latin typeface="Segoe UI Black" panose="020B0A02040204020203" pitchFamily="34" charset="0"/>
                  <a:ea typeface="Segoe UI Black" panose="020B0A02040204020203" pitchFamily="34" charset="0"/>
                  <a:cs typeface="Arial"/>
                </a:rPr>
                <a:t>RESULTS AND DISCUSSION </a:t>
              </a:r>
              <a:endParaRPr lang="en-US" sz="3000" b="1" cap="all" spc="23" dirty="0">
                <a:solidFill>
                  <a:srgbClr val="A90433"/>
                </a:solidFill>
                <a:latin typeface="Franklin Gothic Medium Cond" panose="020B0606030402020204" pitchFamily="34" charset="0"/>
                <a:cs typeface="Arial"/>
              </a:endParaRPr>
            </a:p>
          </p:txBody>
        </p:sp>
        <p:sp>
          <p:nvSpPr>
            <p:cNvPr id="54" name="object 3">
              <a:extLst>
                <a:ext uri="{FF2B5EF4-FFF2-40B4-BE49-F238E27FC236}">
                  <a16:creationId xmlns:a16="http://schemas.microsoft.com/office/drawing/2014/main" id="{C0D9F246-6815-34E8-9BEC-9C1BD4220436}"/>
                </a:ext>
              </a:extLst>
            </p:cNvPr>
            <p:cNvSpPr/>
            <p:nvPr/>
          </p:nvSpPr>
          <p:spPr>
            <a:xfrm>
              <a:off x="10534532" y="7710232"/>
              <a:ext cx="5219599" cy="45719"/>
            </a:xfrm>
            <a:custGeom>
              <a:avLst/>
              <a:gdLst/>
              <a:ahLst/>
              <a:cxnLst/>
              <a:rect l="l" t="t" r="r" b="b"/>
              <a:pathLst>
                <a:path w="838200">
                  <a:moveTo>
                    <a:pt x="0" y="0"/>
                  </a:moveTo>
                  <a:lnTo>
                    <a:pt x="837670" y="0"/>
                  </a:lnTo>
                </a:path>
              </a:pathLst>
            </a:custGeom>
            <a:ln w="69805">
              <a:solidFill>
                <a:srgbClr val="C00000"/>
              </a:solidFill>
            </a:ln>
          </p:spPr>
          <p:txBody>
            <a:bodyPr wrap="square" lIns="0" tIns="0" rIns="0" bIns="0" rtlCol="0"/>
            <a:lstStyle/>
            <a:p>
              <a:endParaRPr sz="4438"/>
            </a:p>
          </p:txBody>
        </p:sp>
      </p:grpSp>
      <p:grpSp>
        <p:nvGrpSpPr>
          <p:cNvPr id="1025" name="Group 1024"/>
          <p:cNvGrpSpPr/>
          <p:nvPr/>
        </p:nvGrpSpPr>
        <p:grpSpPr>
          <a:xfrm>
            <a:off x="20200425" y="28534051"/>
            <a:ext cx="9869026" cy="9169177"/>
            <a:chOff x="20200425" y="28534051"/>
            <a:chExt cx="9869026" cy="9169177"/>
          </a:xfrm>
        </p:grpSpPr>
        <p:sp>
          <p:nvSpPr>
            <p:cNvPr id="132" name="object 15">
              <a:extLst>
                <a:ext uri="{FF2B5EF4-FFF2-40B4-BE49-F238E27FC236}">
                  <a16:creationId xmlns:a16="http://schemas.microsoft.com/office/drawing/2014/main" id="{091761A3-78EE-AA41-8C31-A1220CDB743D}"/>
                </a:ext>
              </a:extLst>
            </p:cNvPr>
            <p:cNvSpPr txBox="1"/>
            <p:nvPr/>
          </p:nvSpPr>
          <p:spPr>
            <a:xfrm>
              <a:off x="20232109" y="28534051"/>
              <a:ext cx="9837342" cy="9169177"/>
            </a:xfrm>
            <a:prstGeom prst="rect">
              <a:avLst/>
            </a:prstGeom>
            <a:solidFill>
              <a:schemeClr val="accent2">
                <a:lumMod val="20000"/>
                <a:lumOff val="80000"/>
              </a:schemeClr>
            </a:solidFill>
          </p:spPr>
          <p:txBody>
            <a:bodyPr vert="horz" wrap="square" lIns="0" tIns="0" rIns="0" bIns="0" rtlCol="0">
              <a:spAutoFit/>
            </a:bodyPr>
            <a:lstStyle/>
            <a:p>
              <a:pPr marR="110882">
                <a:lnSpc>
                  <a:spcPts val="3678"/>
                </a:lnSpc>
                <a:tabLst>
                  <a:tab pos="2364833" algn="l"/>
                </a:tabLst>
              </a:pPr>
              <a:r>
                <a:rPr lang="en-US" sz="3000" b="1" cap="all" spc="23" dirty="0">
                  <a:solidFill>
                    <a:srgbClr val="A90433"/>
                  </a:solidFill>
                  <a:latin typeface="Segoe UI Black" panose="020B0A02040204020203" pitchFamily="34" charset="0"/>
                  <a:ea typeface="Segoe UI Black" panose="020B0A02040204020203" pitchFamily="34" charset="0"/>
                  <a:cs typeface="Arial"/>
                </a:rPr>
                <a:t>CONCLUSIONS </a:t>
              </a:r>
              <a:endParaRPr lang="en-US" sz="2800" spc="7" dirty="0">
                <a:solidFill>
                  <a:srgbClr val="231F20"/>
                </a:solidFill>
                <a:latin typeface="Arial" panose="020B0604020202020204" pitchFamily="34" charset="0"/>
                <a:cs typeface="Arial" panose="020B0604020202020204" pitchFamily="34" charset="0"/>
              </a:endParaRPr>
            </a:p>
            <a:p>
              <a:pPr marR="110882" algn="just">
                <a:lnSpc>
                  <a:spcPts val="3678"/>
                </a:lnSpc>
                <a:spcBef>
                  <a:spcPts val="1200"/>
                </a:spcBef>
              </a:pPr>
              <a:r>
                <a:rPr lang="en-GB" sz="2800" dirty="0">
                  <a:latin typeface="Franklin Gothic Medium Cond" panose="020B0606030402020204"/>
                </a:rPr>
                <a:t>Hydroxyapatite obtained from chemical synthesis method, was used to remove Cd</a:t>
              </a:r>
              <a:r>
                <a:rPr lang="en-GB" sz="2800" baseline="30000" dirty="0">
                  <a:latin typeface="Franklin Gothic Medium Cond" panose="020B0606030402020204"/>
                </a:rPr>
                <a:t>2+</a:t>
              </a:r>
              <a:r>
                <a:rPr lang="en-GB" sz="2800" dirty="0">
                  <a:latin typeface="Franklin Gothic Medium Cond" panose="020B0606030402020204"/>
                </a:rPr>
                <a:t> ions from aqueous solution and investigate the effects of different factors on the adsorption capacity and efficiency of </a:t>
              </a:r>
              <a:r>
                <a:rPr lang="en-GB" sz="2800" dirty="0" err="1">
                  <a:latin typeface="Franklin Gothic Medium Cond" panose="020B0606030402020204"/>
                </a:rPr>
                <a:t>HAp</a:t>
              </a:r>
              <a:r>
                <a:rPr lang="en-GB" sz="2800" dirty="0">
                  <a:latin typeface="Franklin Gothic Medium Cond" panose="020B0606030402020204"/>
                </a:rPr>
                <a:t> for Cd</a:t>
              </a:r>
              <a:r>
                <a:rPr lang="en-GB" sz="2800" baseline="30000" dirty="0">
                  <a:latin typeface="Franklin Gothic Medium Cond" panose="020B0606030402020204"/>
                </a:rPr>
                <a:t>2+</a:t>
              </a:r>
              <a:r>
                <a:rPr lang="en-GB" sz="2800" dirty="0">
                  <a:latin typeface="Franklin Gothic Medium Cond" panose="020B0606030402020204"/>
                </a:rPr>
                <a:t> ions. The optimal conditions were determined such as 0.05 g mass of </a:t>
              </a:r>
              <a:r>
                <a:rPr lang="en-GB" sz="2800" dirty="0" err="1">
                  <a:latin typeface="Franklin Gothic Medium Cond" panose="020B0606030402020204"/>
                </a:rPr>
                <a:t>HAp</a:t>
              </a:r>
              <a:r>
                <a:rPr lang="en-GB" sz="2800" dirty="0">
                  <a:latin typeface="Franklin Gothic Medium Cond" panose="020B0606030402020204"/>
                </a:rPr>
                <a:t> per 50 mL of solution, initial Cd</a:t>
              </a:r>
              <a:r>
                <a:rPr lang="en-GB" sz="2800" baseline="30000" dirty="0">
                  <a:latin typeface="Franklin Gothic Medium Cond" panose="020B0606030402020204"/>
                </a:rPr>
                <a:t>2+</a:t>
              </a:r>
              <a:r>
                <a:rPr lang="en-GB" sz="2800" dirty="0">
                  <a:latin typeface="Franklin Gothic Medium Cond" panose="020B0606030402020204"/>
                </a:rPr>
                <a:t> concentration of 50 mg/L, contact time of 60 min, pH 6.5, and room temperature (25°C). Under these conditions, the adsorption efficiency and capacity obtained 94.994% and 47.497 mg/g, respectively. </a:t>
              </a:r>
              <a:r>
                <a:rPr lang="en-US" sz="2800" dirty="0">
                  <a:latin typeface="Franklin Gothic Medium Cond" panose="020B0606030402020204"/>
                </a:rPr>
                <a:t>The results of adsorption isotherms showed that adsorption of </a:t>
              </a:r>
              <a:r>
                <a:rPr lang="en-GB" sz="2800" dirty="0">
                  <a:latin typeface="Franklin Gothic Medium Cond" panose="020B0606030402020204"/>
                </a:rPr>
                <a:t>Cd</a:t>
              </a:r>
              <a:r>
                <a:rPr lang="en-GB" sz="2800" baseline="30000" dirty="0">
                  <a:latin typeface="Franklin Gothic Medium Cond" panose="020B0606030402020204"/>
                </a:rPr>
                <a:t>2+</a:t>
              </a:r>
              <a:r>
                <a:rPr lang="en-US" sz="2800" dirty="0">
                  <a:latin typeface="Franklin Gothic Medium Cond" panose="020B0606030402020204"/>
                </a:rPr>
                <a:t> ions using </a:t>
              </a:r>
              <a:r>
                <a:rPr lang="en-US" sz="2800" dirty="0" err="1">
                  <a:latin typeface="Franklin Gothic Medium Cond" panose="020B0606030402020204"/>
                </a:rPr>
                <a:t>HAp</a:t>
              </a:r>
              <a:r>
                <a:rPr lang="en-US" sz="2800" dirty="0">
                  <a:latin typeface="Franklin Gothic Medium Cond" panose="020B0606030402020204"/>
                </a:rPr>
                <a:t> powder followed Langmuir isothermal model with the maximum mono layer adsorption capacity of 84.034 mg/g. The experiment data of adsorption kinetics confirmed that </a:t>
              </a:r>
              <a:r>
                <a:rPr lang="en-GB" sz="2800" dirty="0">
                  <a:latin typeface="Franklin Gothic Medium Cond" panose="020B0606030402020204"/>
                </a:rPr>
                <a:t>Cd</a:t>
              </a:r>
              <a:r>
                <a:rPr lang="en-GB" sz="2800" baseline="30000" dirty="0">
                  <a:latin typeface="Franklin Gothic Medium Cond" panose="020B0606030402020204"/>
                </a:rPr>
                <a:t>2+</a:t>
              </a:r>
              <a:r>
                <a:rPr lang="en-US" sz="2800" dirty="0">
                  <a:latin typeface="Franklin Gothic Medium Cond" panose="020B0606030402020204"/>
                </a:rPr>
                <a:t> adsorption process followed the pseudo-second-order law with the correlation coefficient (R</a:t>
              </a:r>
              <a:r>
                <a:rPr lang="en-US" sz="2800" baseline="30000" dirty="0">
                  <a:latin typeface="Franklin Gothic Medium Cond" panose="020B0606030402020204"/>
                </a:rPr>
                <a:t>2</a:t>
              </a:r>
              <a:r>
                <a:rPr lang="en-US" sz="2800" dirty="0">
                  <a:latin typeface="Franklin Gothic Medium Cond" panose="020B0606030402020204"/>
                </a:rPr>
                <a:t>) of 0.9998.</a:t>
              </a:r>
              <a:r>
                <a:rPr lang="en-GB" sz="2800" dirty="0">
                  <a:latin typeface="Franklin Gothic Medium Cond" panose="020B0606030402020204"/>
                </a:rPr>
                <a:t> Desorption experiments were conducted with a deep eutectic solvent based on choline chloride and urea (reline) by electrochemical method. The results showed that 96.40% of Cd metal could be recovered from </a:t>
              </a:r>
              <a:r>
                <a:rPr lang="en-US" sz="2800" dirty="0">
                  <a:latin typeface="Franklin Gothic Medium Cond" panose="020B0606030402020204"/>
                </a:rPr>
                <a:t>0.1 g Cd-</a:t>
              </a:r>
              <a:r>
                <a:rPr lang="en-US" sz="2800" dirty="0" err="1">
                  <a:latin typeface="Franklin Gothic Medium Cond" panose="020B0606030402020204"/>
                </a:rPr>
                <a:t>HAp</a:t>
              </a:r>
              <a:r>
                <a:rPr lang="en-US" sz="2800" dirty="0">
                  <a:latin typeface="Franklin Gothic Medium Cond" panose="020B0606030402020204"/>
                </a:rPr>
                <a:t> </a:t>
              </a:r>
              <a:r>
                <a:rPr lang="en-GB" sz="2800" dirty="0">
                  <a:latin typeface="Franklin Gothic Medium Cond" panose="020B0606030402020204"/>
                </a:rPr>
                <a:t>by electrodeposition after 10 h, using a cathode current density of 5 mA/cm</a:t>
              </a:r>
              <a:r>
                <a:rPr lang="en-GB" sz="2800" baseline="30000" dirty="0">
                  <a:latin typeface="Franklin Gothic Medium Cond" panose="020B0606030402020204"/>
                </a:rPr>
                <a:t>2</a:t>
              </a:r>
              <a:r>
                <a:rPr lang="en-GB" sz="2800" dirty="0">
                  <a:latin typeface="Franklin Gothic Medium Cond" panose="020B0606030402020204"/>
                </a:rPr>
                <a:t> at 60°C. The </a:t>
              </a:r>
              <a:r>
                <a:rPr lang="en-GB" sz="2800" dirty="0" err="1">
                  <a:latin typeface="Franklin Gothic Medium Cond" panose="020B0606030402020204"/>
                </a:rPr>
                <a:t>HAp</a:t>
              </a:r>
              <a:r>
                <a:rPr lang="en-GB" sz="2800" dirty="0">
                  <a:latin typeface="Franklin Gothic Medium Cond" panose="020B0606030402020204"/>
                </a:rPr>
                <a:t> material was successfully regenerated after the desorption process.</a:t>
              </a:r>
              <a:endParaRPr lang="en-US" sz="2800" spc="7" dirty="0">
                <a:solidFill>
                  <a:srgbClr val="231F20"/>
                </a:solidFill>
                <a:latin typeface="Franklin Gothic Medium Cond" panose="020B0606030402020204"/>
                <a:cs typeface="Arial" panose="020B0604020202020204" pitchFamily="34" charset="0"/>
              </a:endParaRPr>
            </a:p>
          </p:txBody>
        </p:sp>
        <p:sp>
          <p:nvSpPr>
            <p:cNvPr id="133" name="object 3">
              <a:extLst>
                <a:ext uri="{FF2B5EF4-FFF2-40B4-BE49-F238E27FC236}">
                  <a16:creationId xmlns:a16="http://schemas.microsoft.com/office/drawing/2014/main" id="{540C497D-6FE3-866A-7529-A3E964495C20}"/>
                </a:ext>
              </a:extLst>
            </p:cNvPr>
            <p:cNvSpPr/>
            <p:nvPr/>
          </p:nvSpPr>
          <p:spPr>
            <a:xfrm>
              <a:off x="20200425" y="29003487"/>
              <a:ext cx="2825146" cy="45719"/>
            </a:xfrm>
            <a:custGeom>
              <a:avLst/>
              <a:gdLst/>
              <a:ahLst/>
              <a:cxnLst/>
              <a:rect l="l" t="t" r="r" b="b"/>
              <a:pathLst>
                <a:path w="838200">
                  <a:moveTo>
                    <a:pt x="0" y="0"/>
                  </a:moveTo>
                  <a:lnTo>
                    <a:pt x="837670" y="0"/>
                  </a:lnTo>
                </a:path>
              </a:pathLst>
            </a:custGeom>
            <a:ln w="69805">
              <a:solidFill>
                <a:srgbClr val="C00000"/>
              </a:solidFill>
            </a:ln>
          </p:spPr>
          <p:txBody>
            <a:bodyPr wrap="square" lIns="0" tIns="0" rIns="0" bIns="0" rtlCol="0"/>
            <a:lstStyle/>
            <a:p>
              <a:endParaRPr sz="4438"/>
            </a:p>
          </p:txBody>
        </p:sp>
      </p:grpSp>
      <p:grpSp>
        <p:nvGrpSpPr>
          <p:cNvPr id="1024" name="Group 1023"/>
          <p:cNvGrpSpPr/>
          <p:nvPr/>
        </p:nvGrpSpPr>
        <p:grpSpPr>
          <a:xfrm>
            <a:off x="20250482" y="38106585"/>
            <a:ext cx="9652631" cy="2151871"/>
            <a:chOff x="20340042" y="37590027"/>
            <a:chExt cx="9652631" cy="2151871"/>
          </a:xfrm>
        </p:grpSpPr>
        <p:sp>
          <p:nvSpPr>
            <p:cNvPr id="49" name="object 15">
              <a:extLst>
                <a:ext uri="{FF2B5EF4-FFF2-40B4-BE49-F238E27FC236}">
                  <a16:creationId xmlns:a16="http://schemas.microsoft.com/office/drawing/2014/main" id="{18130018-D235-1D2A-351F-1362A8F51CC3}"/>
                </a:ext>
              </a:extLst>
            </p:cNvPr>
            <p:cNvSpPr txBox="1"/>
            <p:nvPr/>
          </p:nvSpPr>
          <p:spPr>
            <a:xfrm>
              <a:off x="20340042" y="37590027"/>
              <a:ext cx="9652631" cy="2151871"/>
            </a:xfrm>
            <a:prstGeom prst="rect">
              <a:avLst/>
            </a:prstGeom>
            <a:solidFill>
              <a:schemeClr val="accent5">
                <a:lumMod val="20000"/>
                <a:lumOff val="80000"/>
              </a:schemeClr>
            </a:solidFill>
          </p:spPr>
          <p:txBody>
            <a:bodyPr vert="horz" wrap="square" lIns="0" tIns="0" rIns="0" bIns="0" rtlCol="0">
              <a:spAutoFit/>
            </a:bodyPr>
            <a:lstStyle/>
            <a:p>
              <a:pPr marR="110882">
                <a:lnSpc>
                  <a:spcPts val="3678"/>
                </a:lnSpc>
                <a:tabLst>
                  <a:tab pos="2364833" algn="l"/>
                </a:tabLst>
              </a:pPr>
              <a:r>
                <a:rPr lang="en-US" sz="3000" b="1" cap="all" spc="23" dirty="0">
                  <a:solidFill>
                    <a:srgbClr val="A90433"/>
                  </a:solidFill>
                  <a:latin typeface="Segoe UI Black" panose="020B0A02040204020203" pitchFamily="34" charset="0"/>
                  <a:ea typeface="Segoe UI Black" panose="020B0A02040204020203" pitchFamily="34" charset="0"/>
                  <a:cs typeface="Arial"/>
                </a:rPr>
                <a:t>REFERENCES</a:t>
              </a:r>
            </a:p>
            <a:p>
              <a:pPr marR="110882" algn="just">
                <a:spcBef>
                  <a:spcPts val="600"/>
                </a:spcBef>
              </a:pPr>
              <a:r>
                <a:rPr lang="en-US" sz="2400" spc="7" dirty="0">
                  <a:solidFill>
                    <a:srgbClr val="231F20"/>
                  </a:solidFill>
                  <a:latin typeface="Franklin Gothic Medium Cond" panose="020B0606030402020204" pitchFamily="34" charset="0"/>
                  <a:cs typeface="Arial" panose="020B0604020202020204" pitchFamily="34" charset="0"/>
                </a:rPr>
                <a:t>1. Ali, H., et al., </a:t>
              </a:r>
              <a:r>
                <a:rPr lang="en-US" sz="2000" spc="7" dirty="0">
                  <a:solidFill>
                    <a:srgbClr val="231F20"/>
                  </a:solidFill>
                  <a:latin typeface="Franklin Gothic Medium Cond" panose="020B0606030402020204" pitchFamily="34" charset="0"/>
                  <a:cs typeface="Arial" panose="020B0604020202020204" pitchFamily="34" charset="0"/>
                </a:rPr>
                <a:t>Journal of Chemistry 2019 (2019) 1. 10.1155/2019/6730305</a:t>
              </a:r>
            </a:p>
            <a:p>
              <a:pPr marR="110882" algn="just"/>
              <a:r>
                <a:rPr lang="en-US" sz="2000" spc="7" dirty="0">
                  <a:solidFill>
                    <a:srgbClr val="231F20"/>
                  </a:solidFill>
                  <a:latin typeface="Franklin Gothic Medium Cond" panose="020B0606030402020204" pitchFamily="34" charset="0"/>
                  <a:cs typeface="Arial" panose="020B0604020202020204" pitchFamily="34" charset="0"/>
                </a:rPr>
                <a:t>2. Wang, Z., et al., Environ </a:t>
              </a:r>
              <a:r>
                <a:rPr lang="en-US" sz="2000" spc="7" dirty="0" err="1">
                  <a:solidFill>
                    <a:srgbClr val="231F20"/>
                  </a:solidFill>
                  <a:latin typeface="Franklin Gothic Medium Cond" panose="020B0606030402020204" pitchFamily="34" charset="0"/>
                  <a:cs typeface="Arial" panose="020B0604020202020204" pitchFamily="34" charset="0"/>
                </a:rPr>
                <a:t>Pollut</a:t>
              </a:r>
              <a:r>
                <a:rPr lang="en-US" sz="2000" spc="7" dirty="0">
                  <a:solidFill>
                    <a:srgbClr val="231F20"/>
                  </a:solidFill>
                  <a:latin typeface="Franklin Gothic Medium Cond" panose="020B0606030402020204" pitchFamily="34" charset="0"/>
                  <a:cs typeface="Arial" panose="020B0604020202020204" pitchFamily="34" charset="0"/>
                </a:rPr>
                <a:t> 331 (2023) 121845. 10.1016/j.envpol.2023.121845</a:t>
              </a:r>
            </a:p>
            <a:p>
              <a:pPr marR="110882" algn="just"/>
              <a:r>
                <a:rPr lang="en-US" sz="2000" spc="7" dirty="0">
                  <a:solidFill>
                    <a:srgbClr val="231F20"/>
                  </a:solidFill>
                  <a:latin typeface="Franklin Gothic Medium Cond" panose="020B0606030402020204" pitchFamily="34" charset="0"/>
                  <a:cs typeface="Arial" panose="020B0604020202020204" pitchFamily="34" charset="0"/>
                </a:rPr>
                <a:t>3. </a:t>
              </a:r>
              <a:r>
                <a:rPr lang="en-US" sz="2000" spc="7" dirty="0" err="1">
                  <a:solidFill>
                    <a:srgbClr val="231F20"/>
                  </a:solidFill>
                  <a:latin typeface="Franklin Gothic Medium Cond" panose="020B0606030402020204" pitchFamily="34" charset="0"/>
                  <a:cs typeface="Arial" panose="020B0604020202020204" pitchFamily="34" charset="0"/>
                </a:rPr>
                <a:t>Praipipat</a:t>
              </a:r>
              <a:r>
                <a:rPr lang="en-US" sz="2000" spc="7" dirty="0">
                  <a:solidFill>
                    <a:srgbClr val="231F20"/>
                  </a:solidFill>
                  <a:latin typeface="Franklin Gothic Medium Cond" panose="020B0606030402020204" pitchFamily="34" charset="0"/>
                  <a:cs typeface="Arial" panose="020B0604020202020204" pitchFamily="34" charset="0"/>
                </a:rPr>
                <a:t>, P., et al., Arabian Journal of Chemistry 16 (2023). 10.1016/j.arabjc.2023.104640</a:t>
              </a:r>
            </a:p>
            <a:p>
              <a:pPr marR="110882" algn="just"/>
              <a:r>
                <a:rPr lang="en-US" sz="2000" spc="7" dirty="0">
                  <a:solidFill>
                    <a:srgbClr val="231F20"/>
                  </a:solidFill>
                  <a:latin typeface="Franklin Gothic Medium Cond" panose="020B0606030402020204" pitchFamily="34" charset="0"/>
                  <a:cs typeface="Arial" panose="020B0604020202020204" pitchFamily="34" charset="0"/>
                </a:rPr>
                <a:t>4. </a:t>
              </a:r>
              <a:r>
                <a:rPr lang="en-US" sz="2000" spc="7" dirty="0" err="1">
                  <a:solidFill>
                    <a:srgbClr val="231F20"/>
                  </a:solidFill>
                  <a:latin typeface="Franklin Gothic Medium Cond" panose="020B0606030402020204" pitchFamily="34" charset="0"/>
                  <a:cs typeface="Arial" panose="020B0604020202020204" pitchFamily="34" charset="0"/>
                </a:rPr>
                <a:t>Pai</a:t>
              </a:r>
              <a:r>
                <a:rPr lang="en-US" sz="2000" spc="7" dirty="0">
                  <a:solidFill>
                    <a:srgbClr val="231F20"/>
                  </a:solidFill>
                  <a:latin typeface="Franklin Gothic Medium Cond" panose="020B0606030402020204" pitchFamily="34" charset="0"/>
                  <a:cs typeface="Arial" panose="020B0604020202020204" pitchFamily="34" charset="0"/>
                </a:rPr>
                <a:t>, S., et al., Journal of Water Process Engineering 38 (2020) 101574. 10.1016/j.jwpe.2020.101574</a:t>
              </a:r>
            </a:p>
          </p:txBody>
        </p:sp>
        <p:sp>
          <p:nvSpPr>
            <p:cNvPr id="56" name="object 3">
              <a:extLst>
                <a:ext uri="{FF2B5EF4-FFF2-40B4-BE49-F238E27FC236}">
                  <a16:creationId xmlns:a16="http://schemas.microsoft.com/office/drawing/2014/main" id="{34DB6145-DE00-B2BB-4529-7AE42722D296}"/>
                </a:ext>
              </a:extLst>
            </p:cNvPr>
            <p:cNvSpPr/>
            <p:nvPr/>
          </p:nvSpPr>
          <p:spPr>
            <a:xfrm>
              <a:off x="20340042" y="38071451"/>
              <a:ext cx="2364314" cy="115430"/>
            </a:xfrm>
            <a:custGeom>
              <a:avLst/>
              <a:gdLst/>
              <a:ahLst/>
              <a:cxnLst/>
              <a:rect l="l" t="t" r="r" b="b"/>
              <a:pathLst>
                <a:path w="838200">
                  <a:moveTo>
                    <a:pt x="0" y="0"/>
                  </a:moveTo>
                  <a:lnTo>
                    <a:pt x="837670" y="0"/>
                  </a:lnTo>
                </a:path>
              </a:pathLst>
            </a:custGeom>
            <a:ln w="69805">
              <a:solidFill>
                <a:srgbClr val="C00000"/>
              </a:solidFill>
            </a:ln>
          </p:spPr>
          <p:txBody>
            <a:bodyPr wrap="square" lIns="0" tIns="0" rIns="0" bIns="0" rtlCol="0"/>
            <a:lstStyle/>
            <a:p>
              <a:endParaRPr sz="4438"/>
            </a:p>
          </p:txBody>
        </p:sp>
      </p:grpSp>
      <p:pic>
        <p:nvPicPr>
          <p:cNvPr id="58" name="Picture 57" descr="A logo with red and blue text&#10;&#10;Description automatically generated">
            <a:extLst>
              <a:ext uri="{FF2B5EF4-FFF2-40B4-BE49-F238E27FC236}">
                <a16:creationId xmlns:a16="http://schemas.microsoft.com/office/drawing/2014/main" id="{AA634B5E-62DC-E217-2DFE-BF6415E62540}"/>
              </a:ext>
            </a:extLst>
          </p:cNvPr>
          <p:cNvPicPr>
            <a:picLocks noChangeAspect="1"/>
          </p:cNvPicPr>
          <p:nvPr/>
        </p:nvPicPr>
        <p:blipFill>
          <a:blip r:embed="rId3"/>
          <a:stretch>
            <a:fillRect/>
          </a:stretch>
        </p:blipFill>
        <p:spPr>
          <a:xfrm>
            <a:off x="28284332" y="40859221"/>
            <a:ext cx="1463040" cy="1468415"/>
          </a:xfrm>
          <a:prstGeom prst="rect">
            <a:avLst/>
          </a:prstGeom>
        </p:spPr>
      </p:pic>
      <p:pic>
        <p:nvPicPr>
          <p:cNvPr id="60" name="Picture 59" descr="A logo with a black background&#10;&#10;Description automatically generated">
            <a:extLst>
              <a:ext uri="{FF2B5EF4-FFF2-40B4-BE49-F238E27FC236}">
                <a16:creationId xmlns:a16="http://schemas.microsoft.com/office/drawing/2014/main" id="{C0A1E938-DD47-E74C-C3F6-85229806A171}"/>
              </a:ext>
            </a:extLst>
          </p:cNvPr>
          <p:cNvPicPr>
            <a:picLocks noChangeAspect="1"/>
          </p:cNvPicPr>
          <p:nvPr/>
        </p:nvPicPr>
        <p:blipFill>
          <a:blip r:embed="rId4"/>
          <a:stretch>
            <a:fillRect/>
          </a:stretch>
        </p:blipFill>
        <p:spPr>
          <a:xfrm>
            <a:off x="1255511" y="40737390"/>
            <a:ext cx="2086137" cy="1803093"/>
          </a:xfrm>
          <a:prstGeom prst="rect">
            <a:avLst/>
          </a:prstGeom>
        </p:spPr>
      </p:pic>
      <p:sp>
        <p:nvSpPr>
          <p:cNvPr id="62" name="TextBox 61">
            <a:extLst>
              <a:ext uri="{FF2B5EF4-FFF2-40B4-BE49-F238E27FC236}">
                <a16:creationId xmlns:a16="http://schemas.microsoft.com/office/drawing/2014/main" id="{D989C70A-AD52-1A26-5232-2A61C68598D5}"/>
              </a:ext>
            </a:extLst>
          </p:cNvPr>
          <p:cNvSpPr txBox="1"/>
          <p:nvPr/>
        </p:nvSpPr>
        <p:spPr>
          <a:xfrm>
            <a:off x="304789" y="40596702"/>
            <a:ext cx="2635116" cy="1077218"/>
          </a:xfrm>
          <a:prstGeom prst="rect">
            <a:avLst/>
          </a:prstGeom>
          <a:noFill/>
        </p:spPr>
        <p:txBody>
          <a:bodyPr wrap="square">
            <a:spAutoFit/>
          </a:bodyPr>
          <a:lstStyle/>
          <a:p>
            <a:r>
              <a:rPr lang="en-US" sz="3200" b="1">
                <a:solidFill>
                  <a:schemeClr val="accent4">
                    <a:lumMod val="20000"/>
                    <a:lumOff val="80000"/>
                  </a:schemeClr>
                </a:solidFill>
              </a:rPr>
              <a:t>Sponsor</a:t>
            </a:r>
          </a:p>
          <a:p>
            <a:r>
              <a:rPr lang="en-US" sz="3200">
                <a:solidFill>
                  <a:schemeClr val="accent4">
                    <a:lumMod val="20000"/>
                    <a:lumOff val="80000"/>
                  </a:schemeClr>
                </a:solidFill>
              </a:rPr>
              <a:t>by</a:t>
            </a:r>
          </a:p>
        </p:txBody>
      </p:sp>
      <p:sp>
        <p:nvSpPr>
          <p:cNvPr id="64" name="TextBox 63">
            <a:extLst>
              <a:ext uri="{FF2B5EF4-FFF2-40B4-BE49-F238E27FC236}">
                <a16:creationId xmlns:a16="http://schemas.microsoft.com/office/drawing/2014/main" id="{B61AC57A-1581-5277-E3FE-5A76751D23B3}"/>
              </a:ext>
            </a:extLst>
          </p:cNvPr>
          <p:cNvSpPr txBox="1"/>
          <p:nvPr/>
        </p:nvSpPr>
        <p:spPr>
          <a:xfrm>
            <a:off x="24266156" y="40651886"/>
            <a:ext cx="2086137" cy="1077218"/>
          </a:xfrm>
          <a:prstGeom prst="rect">
            <a:avLst/>
          </a:prstGeom>
          <a:noFill/>
        </p:spPr>
        <p:txBody>
          <a:bodyPr wrap="square">
            <a:spAutoFit/>
          </a:bodyPr>
          <a:lstStyle/>
          <a:p>
            <a:pPr algn="r"/>
            <a:r>
              <a:rPr lang="en-US" sz="3200" b="1" dirty="0">
                <a:solidFill>
                  <a:schemeClr val="accent4">
                    <a:lumMod val="20000"/>
                    <a:lumOff val="80000"/>
                  </a:schemeClr>
                </a:solidFill>
              </a:rPr>
              <a:t>Organized </a:t>
            </a:r>
            <a:r>
              <a:rPr lang="en-US" sz="3200" dirty="0">
                <a:solidFill>
                  <a:schemeClr val="accent4">
                    <a:lumMod val="20000"/>
                    <a:lumOff val="80000"/>
                  </a:schemeClr>
                </a:solidFill>
              </a:rPr>
              <a:t>by</a:t>
            </a:r>
          </a:p>
        </p:txBody>
      </p:sp>
      <p:pic>
        <p:nvPicPr>
          <p:cNvPr id="1028" name="Picture 4" descr="https://upload.wikimedia.org/wikipedia/commons/4/49/PV_Gas.jpeg">
            <a:extLst>
              <a:ext uri="{FF2B5EF4-FFF2-40B4-BE49-F238E27FC236}">
                <a16:creationId xmlns:a16="http://schemas.microsoft.com/office/drawing/2014/main" id="{2E579B19-A5D6-4766-B72C-BFAF56F4B4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0929" y="40769116"/>
            <a:ext cx="1299292" cy="17231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6"/>
          <a:stretch>
            <a:fillRect/>
          </a:stretch>
        </p:blipFill>
        <p:spPr>
          <a:xfrm>
            <a:off x="11056820" y="33469504"/>
            <a:ext cx="4136891" cy="2887313"/>
          </a:xfrm>
          <a:prstGeom prst="rect">
            <a:avLst/>
          </a:prstGeom>
        </p:spPr>
      </p:pic>
      <p:pic>
        <p:nvPicPr>
          <p:cNvPr id="18" name="Picture 17"/>
          <p:cNvPicPr>
            <a:picLocks noChangeAspect="1"/>
          </p:cNvPicPr>
          <p:nvPr/>
        </p:nvPicPr>
        <p:blipFill>
          <a:blip r:embed="rId7"/>
          <a:stretch>
            <a:fillRect/>
          </a:stretch>
        </p:blipFill>
        <p:spPr>
          <a:xfrm>
            <a:off x="15460218" y="33514636"/>
            <a:ext cx="4136891" cy="2887313"/>
          </a:xfrm>
          <a:prstGeom prst="rect">
            <a:avLst/>
          </a:prstGeom>
        </p:spPr>
      </p:pic>
      <p:pic>
        <p:nvPicPr>
          <p:cNvPr id="20" name="Picture 19"/>
          <p:cNvPicPr>
            <a:picLocks noChangeAspect="1"/>
          </p:cNvPicPr>
          <p:nvPr/>
        </p:nvPicPr>
        <p:blipFill rotWithShape="1">
          <a:blip r:embed="rId8"/>
          <a:srcRect l="4756" t="5066"/>
          <a:stretch/>
        </p:blipFill>
        <p:spPr>
          <a:xfrm>
            <a:off x="11062017" y="19968091"/>
            <a:ext cx="4242613" cy="2951479"/>
          </a:xfrm>
          <a:prstGeom prst="rect">
            <a:avLst/>
          </a:prstGeom>
        </p:spPr>
      </p:pic>
      <p:pic>
        <p:nvPicPr>
          <p:cNvPr id="21" name="Picture 20"/>
          <p:cNvPicPr>
            <a:picLocks noChangeAspect="1"/>
          </p:cNvPicPr>
          <p:nvPr/>
        </p:nvPicPr>
        <p:blipFill rotWithShape="1">
          <a:blip r:embed="rId9"/>
          <a:srcRect t="5156" b="3248"/>
          <a:stretch/>
        </p:blipFill>
        <p:spPr>
          <a:xfrm>
            <a:off x="14772239" y="19953678"/>
            <a:ext cx="4454464" cy="2847702"/>
          </a:xfrm>
          <a:prstGeom prst="rect">
            <a:avLst/>
          </a:prstGeom>
        </p:spPr>
      </p:pic>
      <p:pic>
        <p:nvPicPr>
          <p:cNvPr id="22" name="Picture 21"/>
          <p:cNvPicPr>
            <a:picLocks noChangeAspect="1"/>
          </p:cNvPicPr>
          <p:nvPr/>
        </p:nvPicPr>
        <p:blipFill>
          <a:blip r:embed="rId10"/>
          <a:stretch>
            <a:fillRect/>
          </a:stretch>
        </p:blipFill>
        <p:spPr>
          <a:xfrm>
            <a:off x="11004037" y="22520985"/>
            <a:ext cx="4293181" cy="3291840"/>
          </a:xfrm>
          <a:prstGeom prst="rect">
            <a:avLst/>
          </a:prstGeom>
        </p:spPr>
      </p:pic>
      <p:pic>
        <p:nvPicPr>
          <p:cNvPr id="26" name="Picture 25"/>
          <p:cNvPicPr>
            <a:picLocks noChangeAspect="1"/>
          </p:cNvPicPr>
          <p:nvPr/>
        </p:nvPicPr>
        <p:blipFill>
          <a:blip r:embed="rId11"/>
          <a:stretch>
            <a:fillRect/>
          </a:stretch>
        </p:blipFill>
        <p:spPr>
          <a:xfrm>
            <a:off x="14696544" y="22565359"/>
            <a:ext cx="4585478" cy="3200400"/>
          </a:xfrm>
          <a:prstGeom prst="rect">
            <a:avLst/>
          </a:prstGeom>
        </p:spPr>
      </p:pic>
      <p:pic>
        <p:nvPicPr>
          <p:cNvPr id="32" name="Picture 31"/>
          <p:cNvPicPr>
            <a:picLocks noChangeAspect="1"/>
          </p:cNvPicPr>
          <p:nvPr/>
        </p:nvPicPr>
        <p:blipFill>
          <a:blip r:embed="rId12"/>
          <a:stretch>
            <a:fillRect/>
          </a:stretch>
        </p:blipFill>
        <p:spPr>
          <a:xfrm>
            <a:off x="15335095" y="27888533"/>
            <a:ext cx="4136891" cy="2887313"/>
          </a:xfrm>
          <a:prstGeom prst="rect">
            <a:avLst/>
          </a:prstGeom>
        </p:spPr>
      </p:pic>
      <p:pic>
        <p:nvPicPr>
          <p:cNvPr id="34" name="Picture 33"/>
          <p:cNvPicPr>
            <a:picLocks noChangeAspect="1"/>
          </p:cNvPicPr>
          <p:nvPr/>
        </p:nvPicPr>
        <p:blipFill>
          <a:blip r:embed="rId13"/>
          <a:stretch>
            <a:fillRect/>
          </a:stretch>
        </p:blipFill>
        <p:spPr>
          <a:xfrm>
            <a:off x="10983866" y="27837563"/>
            <a:ext cx="4136891" cy="2887313"/>
          </a:xfrm>
          <a:prstGeom prst="rect">
            <a:avLst/>
          </a:prstGeom>
        </p:spPr>
      </p:pic>
      <p:graphicFrame>
        <p:nvGraphicFramePr>
          <p:cNvPr id="36" name="Table 35"/>
          <p:cNvGraphicFramePr>
            <a:graphicFrameLocks noGrp="1"/>
          </p:cNvGraphicFramePr>
          <p:nvPr>
            <p:extLst>
              <p:ext uri="{D42A27DB-BD31-4B8C-83A1-F6EECF244321}">
                <p14:modId xmlns:p14="http://schemas.microsoft.com/office/powerpoint/2010/main" val="2808022890"/>
              </p:ext>
            </p:extLst>
          </p:nvPr>
        </p:nvGraphicFramePr>
        <p:xfrm>
          <a:off x="10290258" y="38055514"/>
          <a:ext cx="9766948" cy="2325497"/>
        </p:xfrm>
        <a:graphic>
          <a:graphicData uri="http://schemas.openxmlformats.org/drawingml/2006/table">
            <a:tbl>
              <a:tblPr firstRow="1" firstCol="1" bandRow="1">
                <a:tableStyleId>{5C22544A-7EE6-4342-B048-85BDC9FD1C3A}</a:tableStyleId>
              </a:tblPr>
              <a:tblGrid>
                <a:gridCol w="1248925">
                  <a:extLst>
                    <a:ext uri="{9D8B030D-6E8A-4147-A177-3AD203B41FA5}">
                      <a16:colId xmlns:a16="http://schemas.microsoft.com/office/drawing/2014/main" val="1861749391"/>
                    </a:ext>
                  </a:extLst>
                </a:gridCol>
                <a:gridCol w="1491154">
                  <a:extLst>
                    <a:ext uri="{9D8B030D-6E8A-4147-A177-3AD203B41FA5}">
                      <a16:colId xmlns:a16="http://schemas.microsoft.com/office/drawing/2014/main" val="2611644869"/>
                    </a:ext>
                  </a:extLst>
                </a:gridCol>
                <a:gridCol w="1200746">
                  <a:extLst>
                    <a:ext uri="{9D8B030D-6E8A-4147-A177-3AD203B41FA5}">
                      <a16:colId xmlns:a16="http://schemas.microsoft.com/office/drawing/2014/main" val="1176032246"/>
                    </a:ext>
                  </a:extLst>
                </a:gridCol>
                <a:gridCol w="1422663">
                  <a:extLst>
                    <a:ext uri="{9D8B030D-6E8A-4147-A177-3AD203B41FA5}">
                      <a16:colId xmlns:a16="http://schemas.microsoft.com/office/drawing/2014/main" val="2447446101"/>
                    </a:ext>
                  </a:extLst>
                </a:gridCol>
                <a:gridCol w="1491154">
                  <a:extLst>
                    <a:ext uri="{9D8B030D-6E8A-4147-A177-3AD203B41FA5}">
                      <a16:colId xmlns:a16="http://schemas.microsoft.com/office/drawing/2014/main" val="1843614059"/>
                    </a:ext>
                  </a:extLst>
                </a:gridCol>
                <a:gridCol w="1391483">
                  <a:extLst>
                    <a:ext uri="{9D8B030D-6E8A-4147-A177-3AD203B41FA5}">
                      <a16:colId xmlns:a16="http://schemas.microsoft.com/office/drawing/2014/main" val="1890639705"/>
                    </a:ext>
                  </a:extLst>
                </a:gridCol>
                <a:gridCol w="1520823">
                  <a:extLst>
                    <a:ext uri="{9D8B030D-6E8A-4147-A177-3AD203B41FA5}">
                      <a16:colId xmlns:a16="http://schemas.microsoft.com/office/drawing/2014/main" val="3818045533"/>
                    </a:ext>
                  </a:extLst>
                </a:gridCol>
              </a:tblGrid>
              <a:tr h="137160">
                <a:tc gridSpan="3">
                  <a:txBody>
                    <a:bodyPr/>
                    <a:lstStyle/>
                    <a:p>
                      <a:pPr algn="ctr">
                        <a:lnSpc>
                          <a:spcPct val="150000"/>
                        </a:lnSpc>
                        <a:spcAft>
                          <a:spcPts val="0"/>
                        </a:spcAft>
                      </a:pPr>
                      <a:r>
                        <a:rPr lang="en-US" sz="2800" dirty="0">
                          <a:effectLst/>
                          <a:latin typeface="Franklin Gothic Medium Cond" panose="020B0606030402020204"/>
                        </a:rPr>
                        <a:t>Pseudo-first-order kinetic equation</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50000"/>
                        </a:lnSpc>
                        <a:spcAft>
                          <a:spcPts val="0"/>
                        </a:spcAft>
                      </a:pPr>
                      <a:r>
                        <a:rPr lang="en-US" sz="2800" dirty="0">
                          <a:effectLst/>
                          <a:latin typeface="Franklin Gothic Medium Cond" panose="020B0606030402020204"/>
                        </a:rPr>
                        <a:t>Pseudo-second-order kinetic equation</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rowSpan="2">
                  <a:txBody>
                    <a:bodyPr/>
                    <a:lstStyle/>
                    <a:p>
                      <a:pPr algn="ctr">
                        <a:lnSpc>
                          <a:spcPct val="150000"/>
                        </a:lnSpc>
                        <a:spcAft>
                          <a:spcPts val="0"/>
                        </a:spcAft>
                      </a:pPr>
                      <a:r>
                        <a:rPr lang="vi-VN" sz="2800" kern="100">
                          <a:effectLst/>
                        </a:rPr>
                        <a:t>Q</a:t>
                      </a:r>
                      <a:r>
                        <a:rPr lang="vi-VN" sz="2800" kern="100" baseline="-25000">
                          <a:effectLst/>
                        </a:rPr>
                        <a:t>e</a:t>
                      </a:r>
                      <a:r>
                        <a:rPr lang="en-US" sz="2800" kern="100" baseline="-25000">
                          <a:effectLst/>
                          <a:latin typeface="Franklin Gothic Medium Cond" panose="020B0606030402020204"/>
                        </a:rPr>
                        <a:t>,exp</a:t>
                      </a:r>
                      <a:endParaRPr lang="en-US" sz="2800" dirty="0">
                        <a:effectLst/>
                        <a:latin typeface="Franklin Gothic Medium Cond" panose="020B0606030402020204"/>
                      </a:endParaRPr>
                    </a:p>
                    <a:p>
                      <a:pPr algn="ctr">
                        <a:lnSpc>
                          <a:spcPct val="150000"/>
                        </a:lnSpc>
                        <a:spcAft>
                          <a:spcPts val="0"/>
                        </a:spcAft>
                      </a:pPr>
                      <a:r>
                        <a:rPr lang="vi-VN" sz="2800" kern="100" dirty="0">
                          <a:effectLst/>
                        </a:rPr>
                        <a:t> </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1773136"/>
                  </a:ext>
                </a:extLst>
              </a:tr>
              <a:tr h="208915">
                <a:tc>
                  <a:txBody>
                    <a:bodyPr/>
                    <a:lstStyle/>
                    <a:p>
                      <a:pPr algn="ctr">
                        <a:lnSpc>
                          <a:spcPct val="150000"/>
                        </a:lnSpc>
                        <a:spcAft>
                          <a:spcPts val="0"/>
                        </a:spcAft>
                      </a:pPr>
                      <a:r>
                        <a:rPr lang="vi-VN" sz="2800" kern="100" dirty="0">
                          <a:effectLst/>
                        </a:rPr>
                        <a:t>Q</a:t>
                      </a:r>
                      <a:r>
                        <a:rPr lang="vi-VN" sz="2800" kern="100" baseline="-25000" dirty="0">
                          <a:effectLst/>
                        </a:rPr>
                        <a:t>e</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vi-VN" sz="2800" kern="100" dirty="0">
                          <a:effectLst/>
                        </a:rPr>
                        <a:t>k</a:t>
                      </a:r>
                      <a:r>
                        <a:rPr lang="vi-VN" sz="2800" kern="100" baseline="-25000" dirty="0">
                          <a:effectLst/>
                        </a:rPr>
                        <a:t>1</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vi-VN" sz="2800" kern="100">
                          <a:effectLst/>
                        </a:rPr>
                        <a:t>R</a:t>
                      </a:r>
                      <a:r>
                        <a:rPr lang="vi-VN" sz="2800" kern="100" baseline="30000">
                          <a:effectLst/>
                        </a:rPr>
                        <a:t>2</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vi-VN" sz="2800" kern="100" dirty="0">
                          <a:effectLst/>
                        </a:rPr>
                        <a:t>Q</a:t>
                      </a:r>
                      <a:r>
                        <a:rPr lang="vi-VN" sz="2800" kern="100" baseline="-25000" dirty="0">
                          <a:effectLst/>
                        </a:rPr>
                        <a:t>e</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vi-VN" sz="2800" kern="100" dirty="0">
                          <a:effectLst/>
                        </a:rPr>
                        <a:t>k</a:t>
                      </a:r>
                      <a:r>
                        <a:rPr lang="vi-VN" sz="2800" kern="100" baseline="-25000" dirty="0">
                          <a:effectLst/>
                        </a:rPr>
                        <a:t>2</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vi-VN" sz="2800" kern="100" dirty="0">
                          <a:effectLst/>
                        </a:rPr>
                        <a:t>R</a:t>
                      </a:r>
                      <a:r>
                        <a:rPr lang="vi-VN" sz="2800" kern="100" baseline="30000" dirty="0">
                          <a:effectLst/>
                        </a:rPr>
                        <a:t>2</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3156077086"/>
                  </a:ext>
                </a:extLst>
              </a:tr>
              <a:tr h="137160">
                <a:tc>
                  <a:txBody>
                    <a:bodyPr/>
                    <a:lstStyle/>
                    <a:p>
                      <a:pPr>
                        <a:lnSpc>
                          <a:spcPct val="115000"/>
                        </a:lnSpc>
                        <a:spcAft>
                          <a:spcPts val="0"/>
                        </a:spcAft>
                      </a:pPr>
                      <a:r>
                        <a:rPr lang="en-US" sz="2800">
                          <a:effectLst/>
                          <a:latin typeface="Franklin Gothic Medium Cond" panose="020B0606030402020204"/>
                        </a:rPr>
                        <a:t>17.059</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0"/>
                        </a:spcAft>
                      </a:pPr>
                      <a:r>
                        <a:rPr lang="en-US" sz="2800" dirty="0">
                          <a:effectLst/>
                          <a:latin typeface="Franklin Gothic Medium Cond" panose="020B0606030402020204"/>
                        </a:rPr>
                        <a:t>0.05710</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dirty="0">
                          <a:effectLst/>
                          <a:latin typeface="Franklin Gothic Medium Cond" panose="020B0606030402020204"/>
                        </a:rPr>
                        <a:t>0.9045</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dirty="0">
                          <a:effectLst/>
                          <a:latin typeface="Franklin Gothic Medium Cond" panose="020B0606030402020204"/>
                        </a:rPr>
                        <a:t>71.942</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dirty="0">
                          <a:effectLst/>
                          <a:latin typeface="Franklin Gothic Medium Cond" panose="020B0606030402020204"/>
                        </a:rPr>
                        <a:t>0.00776</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en-US" sz="2800" dirty="0">
                          <a:effectLst/>
                          <a:latin typeface="Franklin Gothic Medium Cond" panose="020B0606030402020204"/>
                        </a:rPr>
                        <a:t>0.9998</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sz="2800" dirty="0">
                          <a:effectLst/>
                          <a:latin typeface="Franklin Gothic Medium Cond" panose="020B0606030402020204"/>
                        </a:rPr>
                        <a:t>70.648</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5730713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976767816"/>
              </p:ext>
            </p:extLst>
          </p:nvPr>
        </p:nvGraphicFramePr>
        <p:xfrm>
          <a:off x="10286959" y="31828268"/>
          <a:ext cx="9749186" cy="1595295"/>
        </p:xfrm>
        <a:graphic>
          <a:graphicData uri="http://schemas.openxmlformats.org/drawingml/2006/table">
            <a:tbl>
              <a:tblPr firstRow="1" firstCol="1" bandRow="1">
                <a:tableStyleId>{93296810-A885-4BE3-A3E7-6D5BEEA58F35}</a:tableStyleId>
              </a:tblPr>
              <a:tblGrid>
                <a:gridCol w="1670998">
                  <a:extLst>
                    <a:ext uri="{9D8B030D-6E8A-4147-A177-3AD203B41FA5}">
                      <a16:colId xmlns:a16="http://schemas.microsoft.com/office/drawing/2014/main" val="1751969865"/>
                    </a:ext>
                  </a:extLst>
                </a:gridCol>
                <a:gridCol w="1614181">
                  <a:extLst>
                    <a:ext uri="{9D8B030D-6E8A-4147-A177-3AD203B41FA5}">
                      <a16:colId xmlns:a16="http://schemas.microsoft.com/office/drawing/2014/main" val="273365832"/>
                    </a:ext>
                  </a:extLst>
                </a:gridCol>
                <a:gridCol w="1617094">
                  <a:extLst>
                    <a:ext uri="{9D8B030D-6E8A-4147-A177-3AD203B41FA5}">
                      <a16:colId xmlns:a16="http://schemas.microsoft.com/office/drawing/2014/main" val="3263040276"/>
                    </a:ext>
                  </a:extLst>
                </a:gridCol>
                <a:gridCol w="1614181">
                  <a:extLst>
                    <a:ext uri="{9D8B030D-6E8A-4147-A177-3AD203B41FA5}">
                      <a16:colId xmlns:a16="http://schemas.microsoft.com/office/drawing/2014/main" val="3619721636"/>
                    </a:ext>
                  </a:extLst>
                </a:gridCol>
                <a:gridCol w="1614181">
                  <a:extLst>
                    <a:ext uri="{9D8B030D-6E8A-4147-A177-3AD203B41FA5}">
                      <a16:colId xmlns:a16="http://schemas.microsoft.com/office/drawing/2014/main" val="1725105970"/>
                    </a:ext>
                  </a:extLst>
                </a:gridCol>
                <a:gridCol w="1618551">
                  <a:extLst>
                    <a:ext uri="{9D8B030D-6E8A-4147-A177-3AD203B41FA5}">
                      <a16:colId xmlns:a16="http://schemas.microsoft.com/office/drawing/2014/main" val="1490159220"/>
                    </a:ext>
                  </a:extLst>
                </a:gridCol>
              </a:tblGrid>
              <a:tr h="531667">
                <a:tc gridSpan="3">
                  <a:txBody>
                    <a:bodyPr/>
                    <a:lstStyle/>
                    <a:p>
                      <a:pPr algn="ctr">
                        <a:lnSpc>
                          <a:spcPct val="100000"/>
                        </a:lnSpc>
                        <a:spcBef>
                          <a:spcPts val="0"/>
                        </a:spcBef>
                        <a:spcAft>
                          <a:spcPts val="0"/>
                        </a:spcAft>
                      </a:pPr>
                      <a:r>
                        <a:rPr lang="pt-BR" sz="2800" dirty="0">
                          <a:effectLst/>
                        </a:rPr>
                        <a:t>Langmuir</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algn="ctr">
                        <a:lnSpc>
                          <a:spcPct val="100000"/>
                        </a:lnSpc>
                        <a:spcBef>
                          <a:spcPts val="0"/>
                        </a:spcBef>
                        <a:spcAft>
                          <a:spcPts val="0"/>
                        </a:spcAft>
                      </a:pPr>
                      <a:r>
                        <a:rPr lang="pt-BR" sz="2800" dirty="0">
                          <a:effectLst/>
                        </a:rPr>
                        <a:t>Freundlich</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9747863"/>
                  </a:ext>
                </a:extLst>
              </a:tr>
              <a:tr h="531814">
                <a:tc>
                  <a:txBody>
                    <a:bodyPr/>
                    <a:lstStyle/>
                    <a:p>
                      <a:pPr algn="ctr">
                        <a:lnSpc>
                          <a:spcPct val="100000"/>
                        </a:lnSpc>
                        <a:spcBef>
                          <a:spcPts val="0"/>
                        </a:spcBef>
                        <a:spcAft>
                          <a:spcPts val="0"/>
                        </a:spcAft>
                      </a:pPr>
                      <a:r>
                        <a:rPr lang="pt-BR" sz="2800">
                          <a:effectLst/>
                        </a:rPr>
                        <a:t>Q</a:t>
                      </a:r>
                      <a:r>
                        <a:rPr lang="pt-BR" sz="2800" baseline="-25000">
                          <a:effectLst/>
                        </a:rPr>
                        <a:t>m</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pt-BR" sz="2800">
                          <a:effectLst/>
                        </a:rPr>
                        <a:t>K</a:t>
                      </a:r>
                      <a:r>
                        <a:rPr lang="pt-BR" sz="2800" baseline="-25000">
                          <a:effectLst/>
                        </a:rPr>
                        <a:t>L</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pt-BR" sz="2800" dirty="0">
                          <a:effectLst/>
                        </a:rPr>
                        <a:t>R</a:t>
                      </a:r>
                      <a:r>
                        <a:rPr lang="pt-BR" sz="2800" baseline="30000" dirty="0">
                          <a:effectLst/>
                        </a:rPr>
                        <a:t>2</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pt-BR" sz="2800" dirty="0">
                          <a:effectLst/>
                        </a:rPr>
                        <a:t>n</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pt-BR" sz="2800">
                          <a:effectLst/>
                        </a:rPr>
                        <a:t>K</a:t>
                      </a:r>
                      <a:r>
                        <a:rPr lang="pt-BR" sz="2800" baseline="-25000">
                          <a:effectLst/>
                        </a:rPr>
                        <a:t>F</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pt-BR" sz="2800">
                          <a:effectLst/>
                        </a:rPr>
                        <a:t>R</a:t>
                      </a:r>
                      <a:r>
                        <a:rPr lang="pt-BR" sz="2800" baseline="30000">
                          <a:effectLst/>
                        </a:rPr>
                        <a:t>2</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1468807"/>
                  </a:ext>
                </a:extLst>
              </a:tr>
              <a:tr h="531814">
                <a:tc>
                  <a:txBody>
                    <a:bodyPr/>
                    <a:lstStyle/>
                    <a:p>
                      <a:pPr algn="ctr">
                        <a:lnSpc>
                          <a:spcPct val="100000"/>
                        </a:lnSpc>
                        <a:spcBef>
                          <a:spcPts val="0"/>
                        </a:spcBef>
                        <a:spcAft>
                          <a:spcPts val="0"/>
                        </a:spcAft>
                      </a:pPr>
                      <a:r>
                        <a:rPr lang="en-US" sz="2800">
                          <a:effectLst/>
                        </a:rPr>
                        <a:t>84.034</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en-US" sz="2800">
                          <a:effectLst/>
                        </a:rPr>
                        <a:t>0.8151</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en-US" sz="2800">
                          <a:effectLst/>
                        </a:rPr>
                        <a:t>0.9957</a:t>
                      </a: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en-US" sz="2800" dirty="0">
                          <a:effectLst/>
                        </a:rPr>
                        <a:t>3.3478</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en-US" sz="2800" dirty="0">
                          <a:effectLst/>
                        </a:rPr>
                        <a:t>35.0649</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Bef>
                          <a:spcPts val="0"/>
                        </a:spcBef>
                        <a:spcAft>
                          <a:spcPts val="0"/>
                        </a:spcAft>
                      </a:pPr>
                      <a:r>
                        <a:rPr lang="en-US" sz="2800" dirty="0">
                          <a:effectLst/>
                        </a:rPr>
                        <a:t>0.9643</a:t>
                      </a:r>
                      <a:endParaRPr lang="en-US" sz="28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78604572"/>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313519866"/>
              </p:ext>
            </p:extLst>
          </p:nvPr>
        </p:nvGraphicFramePr>
        <p:xfrm>
          <a:off x="20200425" y="22332767"/>
          <a:ext cx="9986563" cy="5696712"/>
        </p:xfrm>
        <a:graphic>
          <a:graphicData uri="http://schemas.openxmlformats.org/drawingml/2006/table">
            <a:tbl>
              <a:tblPr firstRow="1" firstCol="1" bandRow="1">
                <a:tableStyleId>{ED083AE6-46FA-4A59-8FB0-9F97EB10719F}</a:tableStyleId>
              </a:tblPr>
              <a:tblGrid>
                <a:gridCol w="1329570">
                  <a:extLst>
                    <a:ext uri="{9D8B030D-6E8A-4147-A177-3AD203B41FA5}">
                      <a16:colId xmlns:a16="http://schemas.microsoft.com/office/drawing/2014/main" val="607231465"/>
                    </a:ext>
                  </a:extLst>
                </a:gridCol>
                <a:gridCol w="96147">
                  <a:extLst>
                    <a:ext uri="{9D8B030D-6E8A-4147-A177-3AD203B41FA5}">
                      <a16:colId xmlns:a16="http://schemas.microsoft.com/office/drawing/2014/main" val="2073055591"/>
                    </a:ext>
                  </a:extLst>
                </a:gridCol>
                <a:gridCol w="1009269">
                  <a:extLst>
                    <a:ext uri="{9D8B030D-6E8A-4147-A177-3AD203B41FA5}">
                      <a16:colId xmlns:a16="http://schemas.microsoft.com/office/drawing/2014/main" val="2249092149"/>
                    </a:ext>
                  </a:extLst>
                </a:gridCol>
                <a:gridCol w="1278841">
                  <a:extLst>
                    <a:ext uri="{9D8B030D-6E8A-4147-A177-3AD203B41FA5}">
                      <a16:colId xmlns:a16="http://schemas.microsoft.com/office/drawing/2014/main" val="2131368257"/>
                    </a:ext>
                  </a:extLst>
                </a:gridCol>
                <a:gridCol w="1165561">
                  <a:extLst>
                    <a:ext uri="{9D8B030D-6E8A-4147-A177-3AD203B41FA5}">
                      <a16:colId xmlns:a16="http://schemas.microsoft.com/office/drawing/2014/main" val="2001977915"/>
                    </a:ext>
                  </a:extLst>
                </a:gridCol>
                <a:gridCol w="1149344">
                  <a:extLst>
                    <a:ext uri="{9D8B030D-6E8A-4147-A177-3AD203B41FA5}">
                      <a16:colId xmlns:a16="http://schemas.microsoft.com/office/drawing/2014/main" val="874716725"/>
                    </a:ext>
                  </a:extLst>
                </a:gridCol>
                <a:gridCol w="1319277">
                  <a:extLst>
                    <a:ext uri="{9D8B030D-6E8A-4147-A177-3AD203B41FA5}">
                      <a16:colId xmlns:a16="http://schemas.microsoft.com/office/drawing/2014/main" val="4143813834"/>
                    </a:ext>
                  </a:extLst>
                </a:gridCol>
                <a:gridCol w="1319277">
                  <a:extLst>
                    <a:ext uri="{9D8B030D-6E8A-4147-A177-3AD203B41FA5}">
                      <a16:colId xmlns:a16="http://schemas.microsoft.com/office/drawing/2014/main" val="2352637792"/>
                    </a:ext>
                  </a:extLst>
                </a:gridCol>
                <a:gridCol w="1319277">
                  <a:extLst>
                    <a:ext uri="{9D8B030D-6E8A-4147-A177-3AD203B41FA5}">
                      <a16:colId xmlns:a16="http://schemas.microsoft.com/office/drawing/2014/main" val="1868907950"/>
                    </a:ext>
                  </a:extLst>
                </a:gridCol>
              </a:tblGrid>
              <a:tr h="259080">
                <a:tc>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J, mA/cm</a:t>
                      </a:r>
                      <a:r>
                        <a:rPr lang="en-US" sz="2800" baseline="30000" dirty="0">
                          <a:solidFill>
                            <a:schemeClr val="tx1"/>
                          </a:solidFill>
                          <a:effectLst/>
                          <a:latin typeface="Franklin Gothic Medium Cond" panose="020B0606030402020204"/>
                        </a:rPr>
                        <a:t>2</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H,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15000"/>
                        </a:lnSpc>
                        <a:spcBef>
                          <a:spcPts val="300"/>
                        </a:spcBef>
                        <a:spcAft>
                          <a:spcPts val="300"/>
                        </a:spcAft>
                      </a:pPr>
                      <a:endParaRPr lang="en-US" sz="28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m</a:t>
                      </a:r>
                      <a:r>
                        <a:rPr lang="en-US" sz="2800" baseline="-25000">
                          <a:solidFill>
                            <a:schemeClr val="tx1"/>
                          </a:solidFill>
                          <a:effectLst/>
                          <a:latin typeface="Franklin Gothic Medium Cond" panose="020B0606030402020204"/>
                        </a:rPr>
                        <a:t>Cd-HAp</a:t>
                      </a:r>
                      <a:r>
                        <a:rPr lang="en-US" sz="2800">
                          <a:solidFill>
                            <a:schemeClr val="tx1"/>
                          </a:solidFill>
                          <a:effectLst/>
                          <a:latin typeface="Franklin Gothic Medium Cond" panose="020B0606030402020204"/>
                        </a:rPr>
                        <a:t>, g</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H,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t, hour</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H,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t, </a:t>
                      </a:r>
                      <a:r>
                        <a:rPr lang="en-US" sz="2800" baseline="30000" dirty="0" err="1">
                          <a:solidFill>
                            <a:schemeClr val="tx1"/>
                          </a:solidFill>
                          <a:effectLst/>
                          <a:latin typeface="Franklin Gothic Medium Cond" panose="020B0606030402020204"/>
                        </a:rPr>
                        <a:t>o</a:t>
                      </a:r>
                      <a:r>
                        <a:rPr lang="en-US" sz="2800" dirty="0" err="1">
                          <a:solidFill>
                            <a:schemeClr val="tx1"/>
                          </a:solidFill>
                          <a:effectLst/>
                          <a:latin typeface="Franklin Gothic Medium Cond" panose="020B0606030402020204"/>
                        </a:rPr>
                        <a:t>C</a:t>
                      </a:r>
                      <a:r>
                        <a:rPr lang="en-US" sz="2800" dirty="0">
                          <a:solidFill>
                            <a:schemeClr val="tx1"/>
                          </a:solidFill>
                          <a:effectLst/>
                          <a:latin typeface="Franklin Gothic Medium Cond" panose="020B0606030402020204"/>
                        </a:rPr>
                        <a:t> </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H,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6821385"/>
                  </a:ext>
                </a:extLst>
              </a:tr>
              <a:tr h="612140">
                <a:tc gridSpan="3">
                  <a:txBody>
                    <a:bodyPr/>
                    <a:lstStyle/>
                    <a:p>
                      <a:pPr algn="ctr">
                        <a:lnSpc>
                          <a:spcPct val="130000"/>
                        </a:lnSpc>
                        <a:spcBef>
                          <a:spcPts val="0"/>
                        </a:spcBef>
                        <a:spcAft>
                          <a:spcPts val="0"/>
                        </a:spcAft>
                      </a:pPr>
                      <a:r>
                        <a:rPr lang="en-US" sz="2800" b="0" dirty="0">
                          <a:solidFill>
                            <a:schemeClr val="tx1"/>
                          </a:solidFill>
                          <a:effectLst/>
                          <a:latin typeface="Franklin Gothic Medium Cond" panose="020B0606030402020204"/>
                        </a:rPr>
                        <a:t>t = 5 h; </a:t>
                      </a:r>
                      <a:r>
                        <a:rPr lang="en-US" sz="2800" b="0" dirty="0" err="1">
                          <a:solidFill>
                            <a:schemeClr val="tx1"/>
                          </a:solidFill>
                          <a:effectLst/>
                          <a:latin typeface="Franklin Gothic Medium Cond" panose="020B0606030402020204"/>
                        </a:rPr>
                        <a:t>m</a:t>
                      </a:r>
                      <a:r>
                        <a:rPr lang="en-US" sz="2800" b="0" baseline="-25000" dirty="0" err="1">
                          <a:solidFill>
                            <a:schemeClr val="tx1"/>
                          </a:solidFill>
                          <a:effectLst/>
                          <a:latin typeface="Franklin Gothic Medium Cond" panose="020B0606030402020204"/>
                        </a:rPr>
                        <a:t>Cd-HAp</a:t>
                      </a:r>
                      <a:r>
                        <a:rPr lang="en-US" sz="2800" b="0" baseline="30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0.3 g; T = 60</a:t>
                      </a:r>
                      <a:r>
                        <a:rPr lang="en-US" sz="2800" b="0" baseline="30000" dirty="0">
                          <a:solidFill>
                            <a:schemeClr val="tx1"/>
                          </a:solidFill>
                          <a:effectLst/>
                          <a:latin typeface="Franklin Gothic Medium Cond" panose="020B0606030402020204"/>
                        </a:rPr>
                        <a:t>o</a:t>
                      </a:r>
                      <a:r>
                        <a:rPr lang="en-US" sz="2800" b="0" dirty="0">
                          <a:solidFill>
                            <a:schemeClr val="tx1"/>
                          </a:solidFill>
                          <a:effectLst/>
                          <a:latin typeface="Franklin Gothic Medium Cond" panose="020B0606030402020204"/>
                        </a:rPr>
                        <a:t>C</a:t>
                      </a:r>
                      <a:endParaRPr lang="en-US" sz="2800" b="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algn="ctr">
                        <a:lnSpc>
                          <a:spcPct val="130000"/>
                        </a:lnSpc>
                        <a:spcBef>
                          <a:spcPts val="0"/>
                        </a:spcBef>
                        <a:spcAft>
                          <a:spcPts val="0"/>
                        </a:spcAft>
                      </a:pPr>
                      <a:r>
                        <a:rPr lang="en-US" sz="2800" b="0" dirty="0">
                          <a:solidFill>
                            <a:schemeClr val="tx1"/>
                          </a:solidFill>
                          <a:effectLst/>
                          <a:latin typeface="Franklin Gothic Medium Cond" panose="020B0606030402020204"/>
                        </a:rPr>
                        <a:t>J = 5 mA/cm</a:t>
                      </a:r>
                      <a:r>
                        <a:rPr lang="en-US" sz="2800" b="0" baseline="30000" dirty="0">
                          <a:solidFill>
                            <a:schemeClr val="tx1"/>
                          </a:solidFill>
                          <a:effectLst/>
                          <a:latin typeface="Franklin Gothic Medium Cond" panose="020B0606030402020204"/>
                        </a:rPr>
                        <a:t>2</a:t>
                      </a:r>
                      <a:r>
                        <a:rPr lang="en-US" sz="2800" b="0" dirty="0">
                          <a:solidFill>
                            <a:schemeClr val="tx1"/>
                          </a:solidFill>
                          <a:effectLst/>
                          <a:latin typeface="Franklin Gothic Medium Cond" panose="020B0606030402020204"/>
                        </a:rPr>
                        <a:t>; t</a:t>
                      </a:r>
                      <a:r>
                        <a:rPr lang="en-US" sz="2800" b="0" baseline="-25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5 h; T = 60</a:t>
                      </a:r>
                      <a:r>
                        <a:rPr lang="en-US" sz="2800" b="0" baseline="30000" dirty="0">
                          <a:solidFill>
                            <a:schemeClr val="tx1"/>
                          </a:solidFill>
                          <a:effectLst/>
                          <a:latin typeface="Franklin Gothic Medium Cond" panose="020B0606030402020204"/>
                        </a:rPr>
                        <a:t>o</a:t>
                      </a:r>
                      <a:r>
                        <a:rPr lang="en-US" sz="2800" b="0" dirty="0">
                          <a:solidFill>
                            <a:schemeClr val="tx1"/>
                          </a:solidFill>
                          <a:effectLst/>
                          <a:latin typeface="Franklin Gothic Medium Cond" panose="020B0606030402020204"/>
                        </a:rPr>
                        <a:t>C</a:t>
                      </a:r>
                      <a:endParaRPr lang="en-US" sz="2800" b="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30000"/>
                        </a:lnSpc>
                        <a:spcBef>
                          <a:spcPts val="0"/>
                        </a:spcBef>
                        <a:spcAft>
                          <a:spcPts val="0"/>
                        </a:spcAft>
                      </a:pPr>
                      <a:r>
                        <a:rPr lang="en-US" sz="2800" b="0" dirty="0">
                          <a:solidFill>
                            <a:schemeClr val="tx1"/>
                          </a:solidFill>
                          <a:effectLst/>
                          <a:latin typeface="Franklin Gothic Medium Cond" panose="020B0606030402020204"/>
                        </a:rPr>
                        <a:t>J</a:t>
                      </a:r>
                      <a:r>
                        <a:rPr lang="en-US" sz="2800" b="0" baseline="-25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5 mA/cm</a:t>
                      </a:r>
                      <a:r>
                        <a:rPr lang="en-US" sz="2800" b="0" baseline="30000" dirty="0">
                          <a:solidFill>
                            <a:schemeClr val="tx1"/>
                          </a:solidFill>
                          <a:effectLst/>
                          <a:latin typeface="Franklin Gothic Medium Cond" panose="020B0606030402020204"/>
                        </a:rPr>
                        <a:t>2</a:t>
                      </a:r>
                      <a:r>
                        <a:rPr lang="en-US" sz="2800" b="0" dirty="0">
                          <a:solidFill>
                            <a:schemeClr val="tx1"/>
                          </a:solidFill>
                          <a:effectLst/>
                          <a:latin typeface="Franklin Gothic Medium Cond" panose="020B0606030402020204"/>
                        </a:rPr>
                        <a:t>; </a:t>
                      </a:r>
                      <a:r>
                        <a:rPr lang="en-US" sz="2800" b="0" dirty="0" err="1">
                          <a:solidFill>
                            <a:schemeClr val="tx1"/>
                          </a:solidFill>
                          <a:effectLst/>
                          <a:latin typeface="Franklin Gothic Medium Cond" panose="020B0606030402020204"/>
                        </a:rPr>
                        <a:t>m</a:t>
                      </a:r>
                      <a:r>
                        <a:rPr lang="en-US" sz="2800" b="0" baseline="-25000" dirty="0" err="1">
                          <a:solidFill>
                            <a:schemeClr val="tx1"/>
                          </a:solidFill>
                          <a:effectLst/>
                          <a:latin typeface="Franklin Gothic Medium Cond" panose="020B0606030402020204"/>
                        </a:rPr>
                        <a:t>Cd-HAp</a:t>
                      </a:r>
                      <a:r>
                        <a:rPr lang="en-US" sz="2800" b="0" baseline="30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0.1 g; T = 60</a:t>
                      </a:r>
                      <a:r>
                        <a:rPr lang="en-US" sz="2800" b="0" baseline="30000" dirty="0">
                          <a:solidFill>
                            <a:schemeClr val="tx1"/>
                          </a:solidFill>
                          <a:effectLst/>
                          <a:latin typeface="Franklin Gothic Medium Cond" panose="020B0606030402020204"/>
                        </a:rPr>
                        <a:t>o</a:t>
                      </a:r>
                      <a:r>
                        <a:rPr lang="en-US" sz="2800" b="0" dirty="0">
                          <a:solidFill>
                            <a:schemeClr val="tx1"/>
                          </a:solidFill>
                          <a:effectLst/>
                          <a:latin typeface="Franklin Gothic Medium Cond" panose="020B0606030402020204"/>
                        </a:rPr>
                        <a:t>C</a:t>
                      </a:r>
                      <a:endParaRPr lang="en-US" sz="2800" b="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algn="ctr">
                        <a:lnSpc>
                          <a:spcPct val="130000"/>
                        </a:lnSpc>
                        <a:spcBef>
                          <a:spcPts val="0"/>
                        </a:spcBef>
                        <a:spcAft>
                          <a:spcPts val="0"/>
                        </a:spcAft>
                      </a:pPr>
                      <a:r>
                        <a:rPr lang="en-US" sz="2800" b="0" dirty="0">
                          <a:solidFill>
                            <a:schemeClr val="tx1"/>
                          </a:solidFill>
                          <a:effectLst/>
                          <a:latin typeface="Franklin Gothic Medium Cond" panose="020B0606030402020204"/>
                        </a:rPr>
                        <a:t>J</a:t>
                      </a:r>
                      <a:r>
                        <a:rPr lang="en-US" sz="2800" b="0" baseline="-25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5 mA/</a:t>
                      </a:r>
                      <a:r>
                        <a:rPr lang="en-US" sz="2800" b="0">
                          <a:solidFill>
                            <a:schemeClr val="tx1"/>
                          </a:solidFill>
                          <a:effectLst/>
                          <a:latin typeface="Franklin Gothic Medium Cond" panose="020B0606030402020204"/>
                        </a:rPr>
                        <a:t>cm</a:t>
                      </a:r>
                      <a:r>
                        <a:rPr lang="en-US" sz="2800" b="0" baseline="30000">
                          <a:solidFill>
                            <a:schemeClr val="tx1"/>
                          </a:solidFill>
                          <a:effectLst/>
                          <a:latin typeface="Franklin Gothic Medium Cond" panose="020B0606030402020204"/>
                        </a:rPr>
                        <a:t>2</a:t>
                      </a:r>
                      <a:r>
                        <a:rPr lang="en-US" sz="2800" b="0">
                          <a:solidFill>
                            <a:schemeClr val="tx1"/>
                          </a:solidFill>
                          <a:effectLst/>
                          <a:latin typeface="Franklin Gothic Medium Cond" panose="020B0606030402020204"/>
                        </a:rPr>
                        <a:t>;</a:t>
                      </a:r>
                    </a:p>
                    <a:p>
                      <a:pPr algn="ctr">
                        <a:lnSpc>
                          <a:spcPct val="130000"/>
                        </a:lnSpc>
                        <a:spcBef>
                          <a:spcPts val="0"/>
                        </a:spcBef>
                        <a:spcAft>
                          <a:spcPts val="0"/>
                        </a:spcAft>
                      </a:pPr>
                      <a:r>
                        <a:rPr lang="en-US" sz="2800" b="0">
                          <a:solidFill>
                            <a:schemeClr val="tx1"/>
                          </a:solidFill>
                          <a:effectLst/>
                          <a:latin typeface="Franklin Gothic Medium Cond" panose="020B0606030402020204"/>
                        </a:rPr>
                        <a:t> </a:t>
                      </a:r>
                      <a:r>
                        <a:rPr lang="en-US" sz="2800" b="0" dirty="0" err="1">
                          <a:solidFill>
                            <a:schemeClr val="tx1"/>
                          </a:solidFill>
                          <a:effectLst/>
                          <a:latin typeface="Franklin Gothic Medium Cond" panose="020B0606030402020204"/>
                        </a:rPr>
                        <a:t>m</a:t>
                      </a:r>
                      <a:r>
                        <a:rPr lang="en-US" sz="2800" b="0" baseline="-25000" dirty="0" err="1">
                          <a:solidFill>
                            <a:schemeClr val="tx1"/>
                          </a:solidFill>
                          <a:effectLst/>
                          <a:latin typeface="Franklin Gothic Medium Cond" panose="020B0606030402020204"/>
                        </a:rPr>
                        <a:t>Cd-HAp</a:t>
                      </a:r>
                      <a:r>
                        <a:rPr lang="en-US" sz="2800" b="0" baseline="30000" dirty="0">
                          <a:solidFill>
                            <a:schemeClr val="tx1"/>
                          </a:solidFill>
                          <a:effectLst/>
                          <a:latin typeface="Franklin Gothic Medium Cond" panose="020B0606030402020204"/>
                        </a:rPr>
                        <a:t> </a:t>
                      </a:r>
                      <a:r>
                        <a:rPr lang="en-US" sz="2800" b="0" dirty="0">
                          <a:solidFill>
                            <a:schemeClr val="tx1"/>
                          </a:solidFill>
                          <a:effectLst/>
                          <a:latin typeface="Franklin Gothic Medium Cond" panose="020B0606030402020204"/>
                        </a:rPr>
                        <a:t>= 0.1 g; t = 8  h</a:t>
                      </a:r>
                      <a:endParaRPr lang="en-US" sz="2800" b="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865439717"/>
                  </a:ext>
                </a:extLst>
              </a:tr>
              <a:tr h="264795">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1</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49.83</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b="1" dirty="0">
                          <a:solidFill>
                            <a:srgbClr val="FF0000"/>
                          </a:solidFill>
                          <a:effectLst/>
                          <a:latin typeface="Franklin Gothic Medium Cond" panose="020B0606030402020204"/>
                        </a:rPr>
                        <a:t>0.1</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b="1" dirty="0">
                          <a:solidFill>
                            <a:srgbClr val="FF0000"/>
                          </a:solidFill>
                          <a:effectLst/>
                          <a:latin typeface="Franklin Gothic Medium Cond" panose="020B0606030402020204"/>
                        </a:rPr>
                        <a:t>86.67</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75.36</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50</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86.35</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1056193"/>
                  </a:ext>
                </a:extLst>
              </a:tr>
              <a:tr h="259080">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58.79</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0.2</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78.62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3</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78.62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b="1" dirty="0">
                          <a:solidFill>
                            <a:srgbClr val="FF0000"/>
                          </a:solidFill>
                          <a:effectLst/>
                          <a:latin typeface="Franklin Gothic Medium Cond" panose="020B0606030402020204"/>
                        </a:rPr>
                        <a:t>60</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b="1" dirty="0">
                          <a:solidFill>
                            <a:srgbClr val="FF0000"/>
                          </a:solidFill>
                          <a:effectLst/>
                          <a:latin typeface="Franklin Gothic Medium Cond" panose="020B0606030402020204"/>
                        </a:rPr>
                        <a:t>94.12</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2246053"/>
                  </a:ext>
                </a:extLst>
              </a:tr>
              <a:tr h="264795">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3</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65.82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0.3</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72.69</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4</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83.07</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70</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94.79</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72451550"/>
                  </a:ext>
                </a:extLst>
              </a:tr>
              <a:tr h="259080">
                <a:tc gridSpan="2">
                  <a:txBody>
                    <a:bodyPr/>
                    <a:lstStyle/>
                    <a:p>
                      <a:pPr algn="ctr">
                        <a:lnSpc>
                          <a:spcPct val="115000"/>
                        </a:lnSpc>
                        <a:spcBef>
                          <a:spcPts val="300"/>
                        </a:spcBef>
                        <a:spcAft>
                          <a:spcPts val="300"/>
                        </a:spcAft>
                      </a:pPr>
                      <a:r>
                        <a:rPr lang="en-US" sz="2800" dirty="0">
                          <a:solidFill>
                            <a:srgbClr val="FF0000"/>
                          </a:solidFill>
                          <a:effectLst/>
                          <a:latin typeface="Franklin Gothic Medium Cond" panose="020B0606030402020204"/>
                        </a:rPr>
                        <a:t>5</a:t>
                      </a:r>
                      <a:endParaRPr lang="en-US" sz="2800"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GB" sz="2800" b="1" dirty="0">
                          <a:solidFill>
                            <a:srgbClr val="FF0000"/>
                          </a:solidFill>
                          <a:effectLst/>
                          <a:latin typeface="Franklin Gothic Medium Cond" panose="020B0606030402020204"/>
                        </a:rPr>
                        <a:t>72.69</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5</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86.67</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1858346"/>
                  </a:ext>
                </a:extLst>
              </a:tr>
              <a:tr h="264795">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7.5</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73.32</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6</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89.98</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4800296"/>
                  </a:ext>
                </a:extLst>
              </a:tr>
              <a:tr h="259080">
                <a:tc gridSpan="2">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b="1" dirty="0">
                          <a:solidFill>
                            <a:srgbClr val="FF0000"/>
                          </a:solidFill>
                          <a:effectLst/>
                          <a:latin typeface="Franklin Gothic Medium Cond" panose="020B0606030402020204"/>
                        </a:rPr>
                        <a:t>8</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b="1" dirty="0">
                          <a:solidFill>
                            <a:srgbClr val="FF0000"/>
                          </a:solidFill>
                          <a:effectLst/>
                          <a:latin typeface="Franklin Gothic Medium Cond" panose="020B0606030402020204"/>
                        </a:rPr>
                        <a:t>94.12</a:t>
                      </a:r>
                      <a:endParaRPr lang="en-US" sz="2800" b="1" dirty="0">
                        <a:solidFill>
                          <a:srgbClr val="FF0000"/>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006988"/>
                  </a:ext>
                </a:extLst>
              </a:tr>
              <a:tr h="259080">
                <a:tc gridSpan="2">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 </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algn="ctr">
                        <a:lnSpc>
                          <a:spcPct val="115000"/>
                        </a:lnSpc>
                        <a:spcBef>
                          <a:spcPts val="300"/>
                        </a:spcBef>
                        <a:spcAft>
                          <a:spcPts val="300"/>
                        </a:spcAft>
                      </a:pPr>
                      <a:r>
                        <a:rPr lang="en-US" sz="2800" dirty="0">
                          <a:solidFill>
                            <a:schemeClr val="tx1"/>
                          </a:solidFill>
                          <a:effectLst/>
                          <a:latin typeface="Franklin Gothic Medium Cond" panose="020B0606030402020204"/>
                        </a:rPr>
                        <a:t> </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 </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US" sz="2800">
                          <a:solidFill>
                            <a:schemeClr val="tx1"/>
                          </a:solidFill>
                          <a:effectLst/>
                          <a:latin typeface="Franklin Gothic Medium Cond" panose="020B0606030402020204"/>
                        </a:rPr>
                        <a:t>10</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a:solidFill>
                            <a:schemeClr val="tx1"/>
                          </a:solidFill>
                          <a:effectLst/>
                          <a:latin typeface="Franklin Gothic Medium Cond" panose="020B0606030402020204"/>
                        </a:rPr>
                        <a:t>96.40</a:t>
                      </a:r>
                      <a:endParaRPr lang="en-US" sz="280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dirty="0">
                          <a:solidFill>
                            <a:schemeClr val="tx1"/>
                          </a:solidFill>
                          <a:effectLst/>
                          <a:latin typeface="Franklin Gothic Medium Cond" panose="020B0606030402020204"/>
                        </a:rPr>
                        <a:t> </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en-GB" sz="2800" dirty="0">
                          <a:solidFill>
                            <a:schemeClr val="tx1"/>
                          </a:solidFill>
                          <a:effectLst/>
                          <a:latin typeface="Franklin Gothic Medium Cond" panose="020B0606030402020204"/>
                        </a:rPr>
                        <a:t> </a:t>
                      </a:r>
                      <a:endParaRPr lang="en-US" sz="2800" dirty="0">
                        <a:solidFill>
                          <a:schemeClr val="tx1"/>
                        </a:solidFill>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3337433"/>
                  </a:ext>
                </a:extLst>
              </a:tr>
            </a:tbl>
          </a:graphicData>
        </a:graphic>
      </p:graphicFrame>
      <p:sp>
        <p:nvSpPr>
          <p:cNvPr id="72" name="object 15">
            <a:extLst>
              <a:ext uri="{FF2B5EF4-FFF2-40B4-BE49-F238E27FC236}">
                <a16:creationId xmlns:a16="http://schemas.microsoft.com/office/drawing/2014/main" id="{8A2DBC48-0F52-474B-AA4B-FA5174125ED0}"/>
              </a:ext>
            </a:extLst>
          </p:cNvPr>
          <p:cNvSpPr txBox="1"/>
          <p:nvPr/>
        </p:nvSpPr>
        <p:spPr>
          <a:xfrm>
            <a:off x="374779" y="32016559"/>
            <a:ext cx="9355152" cy="2585323"/>
          </a:xfrm>
          <a:prstGeom prst="rect">
            <a:avLst/>
          </a:prstGeom>
        </p:spPr>
        <p:txBody>
          <a:bodyPr vert="horz" wrap="square" lIns="0" tIns="0" rIns="0" bIns="0" rtlCol="0">
            <a:spAutoFit/>
          </a:bodyPr>
          <a:lstStyle/>
          <a:p>
            <a:pPr algn="just"/>
            <a:r>
              <a:rPr lang="en-GB" sz="2800" b="1" i="1" dirty="0">
                <a:solidFill>
                  <a:srgbClr val="311BD3"/>
                </a:solidFill>
                <a:latin typeface="Franklin Gothic Medium Cond" panose="020B0606030402020204"/>
              </a:rPr>
              <a:t>Desorption of Cd</a:t>
            </a:r>
            <a:r>
              <a:rPr lang="en-GB" sz="2800" b="1" i="1" baseline="30000" dirty="0">
                <a:solidFill>
                  <a:srgbClr val="311BD3"/>
                </a:solidFill>
                <a:latin typeface="Franklin Gothic Medium Cond" panose="020B0606030402020204"/>
              </a:rPr>
              <a:t>2+</a:t>
            </a:r>
            <a:r>
              <a:rPr lang="en-GB" sz="2800" b="1" i="1" dirty="0">
                <a:solidFill>
                  <a:srgbClr val="311BD3"/>
                </a:solidFill>
                <a:latin typeface="Franklin Gothic Medium Cond" panose="020B0606030402020204"/>
              </a:rPr>
              <a:t> ions and recovery of metallic Cd by electrochemical precipitation</a:t>
            </a:r>
          </a:p>
          <a:p>
            <a:pPr algn="just"/>
            <a:r>
              <a:rPr lang="en-GB" sz="2800" dirty="0">
                <a:latin typeface="Franklin Gothic Medium Cond" panose="020B0606030402020204"/>
              </a:rPr>
              <a:t>Deep eutectic solvent (DES) of reline was made from choline chloride (</a:t>
            </a:r>
            <a:r>
              <a:rPr lang="en-GB" sz="2800" dirty="0" err="1">
                <a:latin typeface="Franklin Gothic Medium Cond" panose="020B0606030402020204"/>
              </a:rPr>
              <a:t>ChCl</a:t>
            </a:r>
            <a:r>
              <a:rPr lang="en-GB" sz="2800" dirty="0">
                <a:latin typeface="Franklin Gothic Medium Cond" panose="020B0606030402020204"/>
              </a:rPr>
              <a:t>) and urea (U). The two solid chemicals were mixed with a molar ratio of 1:2 and stirred at 60</a:t>
            </a:r>
            <a:r>
              <a:rPr lang="en-GB" sz="2800" baseline="30000" dirty="0">
                <a:latin typeface="Franklin Gothic Medium Cond" panose="020B0606030402020204"/>
              </a:rPr>
              <a:t>o</a:t>
            </a:r>
            <a:r>
              <a:rPr lang="en-GB" sz="2800" dirty="0">
                <a:latin typeface="Franklin Gothic Medium Cond" panose="020B0606030402020204"/>
              </a:rPr>
              <a:t>C for 3 h until a </a:t>
            </a:r>
            <a:r>
              <a:rPr lang="en-GB" sz="2800" dirty="0" err="1">
                <a:latin typeface="Franklin Gothic Medium Cond" panose="020B0606030402020204"/>
              </a:rPr>
              <a:t>colorless</a:t>
            </a:r>
            <a:r>
              <a:rPr lang="en-GB" sz="2800" dirty="0">
                <a:latin typeface="Franklin Gothic Medium Cond" panose="020B0606030402020204"/>
              </a:rPr>
              <a:t> and homogeneous liquid was obtained.</a:t>
            </a:r>
          </a:p>
        </p:txBody>
      </p:sp>
      <p:pic>
        <p:nvPicPr>
          <p:cNvPr id="73" name="Picture 72"/>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89125" y="9092665"/>
            <a:ext cx="2560320" cy="2103120"/>
          </a:xfrm>
          <a:prstGeom prst="rect">
            <a:avLst/>
          </a:prstGeom>
          <a:noFill/>
          <a:ln>
            <a:noFill/>
          </a:ln>
        </p:spPr>
      </p:pic>
      <p:pic>
        <p:nvPicPr>
          <p:cNvPr id="71" name="Picture 70"/>
          <p:cNvPicPr>
            <a:picLocks noChangeAspect="1"/>
          </p:cNvPicPr>
          <p:nvPr/>
        </p:nvPicPr>
        <p:blipFill rotWithShape="1">
          <a:blip r:embed="rId15"/>
          <a:srcRect l="14690" r="15362" b="10518"/>
          <a:stretch/>
        </p:blipFill>
        <p:spPr>
          <a:xfrm>
            <a:off x="1633183" y="20562352"/>
            <a:ext cx="6811776" cy="5329606"/>
          </a:xfrm>
          <a:prstGeom prst="rect">
            <a:avLst/>
          </a:prstGeom>
        </p:spPr>
      </p:pic>
      <p:pic>
        <p:nvPicPr>
          <p:cNvPr id="77" name="Picture 76"/>
          <p:cNvPicPr>
            <a:picLocks noChangeAspect="1"/>
          </p:cNvPicPr>
          <p:nvPr/>
        </p:nvPicPr>
        <p:blipFill>
          <a:blip r:embed="rId16"/>
          <a:stretch>
            <a:fillRect/>
          </a:stretch>
        </p:blipFill>
        <p:spPr>
          <a:xfrm>
            <a:off x="10377442" y="11169467"/>
            <a:ext cx="3549107" cy="2743200"/>
          </a:xfrm>
          <a:prstGeom prst="rect">
            <a:avLst/>
          </a:prstGeom>
        </p:spPr>
      </p:pic>
      <p:pic>
        <p:nvPicPr>
          <p:cNvPr id="79" name="Picture 4">
            <a:extLst>
              <a:ext uri="{FF2B5EF4-FFF2-40B4-BE49-F238E27FC236}">
                <a16:creationId xmlns:a16="http://schemas.microsoft.com/office/drawing/2014/main" id="{2D54D93B-A1D6-A84B-1250-42EFB877F1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10568" t="8592" r="10931"/>
          <a:stretch>
            <a:fillRect/>
          </a:stretch>
        </p:blipFill>
        <p:spPr bwMode="auto">
          <a:xfrm>
            <a:off x="13668817" y="11404538"/>
            <a:ext cx="3400110" cy="246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0" name="Group 99"/>
          <p:cNvGrpSpPr/>
          <p:nvPr/>
        </p:nvGrpSpPr>
        <p:grpSpPr>
          <a:xfrm>
            <a:off x="15911350" y="9045348"/>
            <a:ext cx="3771900" cy="2152650"/>
            <a:chOff x="14551105" y="6595503"/>
            <a:chExt cx="3771900" cy="2152650"/>
          </a:xfrm>
        </p:grpSpPr>
        <p:pic>
          <p:nvPicPr>
            <p:cNvPr id="78" name="Picture 11" descr="TemplateImage">
              <a:extLst>
                <a:ext uri="{FF2B5EF4-FFF2-40B4-BE49-F238E27FC236}">
                  <a16:creationId xmlns:a16="http://schemas.microsoft.com/office/drawing/2014/main" id="{4BD12DC5-FB57-A0EB-68A3-2A6C6973D0E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551105" y="6595503"/>
              <a:ext cx="37719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9">
              <a:extLst>
                <a:ext uri="{FF2B5EF4-FFF2-40B4-BE49-F238E27FC236}">
                  <a16:creationId xmlns:a16="http://schemas.microsoft.com/office/drawing/2014/main" id="{F3D84B29-3242-A68C-B898-9E790E9ADE1B}"/>
                </a:ext>
              </a:extLst>
            </p:cNvPr>
            <p:cNvSpPr txBox="1">
              <a:spLocks noChangeArrowheads="1"/>
            </p:cNvSpPr>
            <p:nvPr/>
          </p:nvSpPr>
          <p:spPr bwMode="auto">
            <a:xfrm>
              <a:off x="16181598" y="6615314"/>
              <a:ext cx="2092468" cy="42473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0" fontAlgn="base" hangingPunct="0">
                <a:lnSpc>
                  <a:spcPct val="80000"/>
                </a:lnSpc>
                <a:spcAft>
                  <a:spcPct val="0"/>
                </a:spcAft>
                <a:buClr>
                  <a:srgbClr val="339966"/>
                </a:buClr>
                <a:buNone/>
              </a:pPr>
              <a:r>
                <a:rPr lang="en-US" altLang="en-US" sz="1200" b="0" dirty="0">
                  <a:solidFill>
                    <a:srgbClr val="2B166E"/>
                  </a:solidFill>
                  <a:latin typeface="Franklin Gothic Medium" panose="020B0603020102020204" pitchFamily="34" charset="0"/>
                  <a:cs typeface="Calibri" panose="020F0502020204030204" pitchFamily="34" charset="0"/>
                </a:rPr>
                <a:t>Ca/P = 1,629; </a:t>
              </a:r>
            </a:p>
            <a:p>
              <a:pPr eaLnBrk="0" fontAlgn="base" hangingPunct="0">
                <a:lnSpc>
                  <a:spcPct val="80000"/>
                </a:lnSpc>
                <a:spcAft>
                  <a:spcPct val="0"/>
                </a:spcAft>
                <a:buClr>
                  <a:srgbClr val="339966"/>
                </a:buClr>
                <a:buNone/>
              </a:pPr>
              <a:r>
                <a:rPr lang="en-US" altLang="en-US" sz="1200" b="0" dirty="0">
                  <a:solidFill>
                    <a:srgbClr val="2B166E"/>
                  </a:solidFill>
                  <a:latin typeface="Franklin Gothic Medium" panose="020B0603020102020204" pitchFamily="34" charset="0"/>
                  <a:cs typeface="Calibri" panose="020F0502020204030204" pitchFamily="34" charset="0"/>
                </a:rPr>
                <a:t>Ca/P/O = 10/6,139/25,426 </a:t>
              </a:r>
              <a:endParaRPr lang="en-US" altLang="en-US" sz="1200" b="0" dirty="0">
                <a:solidFill>
                  <a:srgbClr val="2B166E"/>
                </a:solidFill>
                <a:latin typeface="Franklin Gothic Medium" panose="020B0603020102020204" pitchFamily="34" charset="0"/>
              </a:endParaRPr>
            </a:p>
          </p:txBody>
        </p:sp>
      </p:grpSp>
      <p:sp>
        <p:nvSpPr>
          <p:cNvPr id="82" name="object 10">
            <a:extLst>
              <a:ext uri="{FF2B5EF4-FFF2-40B4-BE49-F238E27FC236}">
                <a16:creationId xmlns:a16="http://schemas.microsoft.com/office/drawing/2014/main" id="{12126726-FB30-7C63-4C42-D77FF3834416}"/>
              </a:ext>
            </a:extLst>
          </p:cNvPr>
          <p:cNvSpPr txBox="1"/>
          <p:nvPr/>
        </p:nvSpPr>
        <p:spPr>
          <a:xfrm>
            <a:off x="10871414" y="13959472"/>
            <a:ext cx="8747490" cy="718145"/>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1. The SEM image, EDX, XRD, FT-IR and  </a:t>
            </a:r>
            <a:r>
              <a:rPr lang="en-US" sz="2600" spc="7" dirty="0" err="1">
                <a:solidFill>
                  <a:srgbClr val="A90433"/>
                </a:solidFill>
                <a:latin typeface="Franklin Gothic Medium Cond" panose="020B0606030402020204"/>
                <a:cs typeface="Arial"/>
              </a:rPr>
              <a:t>pH</a:t>
            </a:r>
            <a:r>
              <a:rPr lang="en-US" sz="2600" spc="7" baseline="-25000" dirty="0" err="1">
                <a:solidFill>
                  <a:srgbClr val="A90433"/>
                </a:solidFill>
                <a:latin typeface="Franklin Gothic Medium Cond" panose="020B0606030402020204"/>
                <a:cs typeface="Arial"/>
              </a:rPr>
              <a:t>PZC</a:t>
            </a:r>
            <a:r>
              <a:rPr lang="en-US" sz="2600" spc="7" dirty="0">
                <a:solidFill>
                  <a:srgbClr val="A90433"/>
                </a:solidFill>
                <a:latin typeface="Franklin Gothic Medium Cond" panose="020B0606030402020204"/>
                <a:cs typeface="Arial"/>
              </a:rPr>
              <a:t> results of fabricated </a:t>
            </a:r>
            <a:r>
              <a:rPr lang="en-US" sz="2600" spc="7" dirty="0" err="1">
                <a:solidFill>
                  <a:srgbClr val="A90433"/>
                </a:solidFill>
                <a:latin typeface="Franklin Gothic Medium Cond" panose="020B0606030402020204"/>
                <a:cs typeface="Arial"/>
              </a:rPr>
              <a:t>HAp</a:t>
            </a:r>
            <a:r>
              <a:rPr lang="en-US" sz="2600" spc="7" dirty="0">
                <a:solidFill>
                  <a:srgbClr val="A90433"/>
                </a:solidFill>
                <a:latin typeface="Franklin Gothic Medium Cond" panose="020B0606030402020204"/>
                <a:cs typeface="Arial"/>
              </a:rPr>
              <a:t> powder</a:t>
            </a:r>
            <a:endParaRPr lang="en-US" sz="2600" baseline="30000" dirty="0">
              <a:latin typeface="Franklin Gothic Medium Cond" panose="020B0606030402020204"/>
              <a:cs typeface="Arial"/>
            </a:endParaRPr>
          </a:p>
        </p:txBody>
      </p:sp>
      <p:grpSp>
        <p:nvGrpSpPr>
          <p:cNvPr id="115" name="Group 114"/>
          <p:cNvGrpSpPr/>
          <p:nvPr/>
        </p:nvGrpSpPr>
        <p:grpSpPr>
          <a:xfrm>
            <a:off x="16984817" y="11447614"/>
            <a:ext cx="2834640" cy="2011680"/>
            <a:chOff x="17115445" y="11545585"/>
            <a:chExt cx="2834640" cy="2011680"/>
          </a:xfrm>
        </p:grpSpPr>
        <p:sp>
          <p:nvSpPr>
            <p:cNvPr id="84" name="Rectangle 3">
              <a:extLst>
                <a:ext uri="{FF2B5EF4-FFF2-40B4-BE49-F238E27FC236}">
                  <a16:creationId xmlns:a16="http://schemas.microsoft.com/office/drawing/2014/main" id="{E2620A1E-5C2F-3E55-21F4-59FE6E6F3FF1}"/>
                </a:ext>
              </a:extLst>
            </p:cNvPr>
            <p:cNvSpPr txBox="1">
              <a:spLocks noChangeArrowheads="1"/>
            </p:cNvSpPr>
            <p:nvPr/>
          </p:nvSpPr>
          <p:spPr bwMode="auto">
            <a:xfrm>
              <a:off x="18238666" y="11835624"/>
              <a:ext cx="1588429" cy="329914"/>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0" fontAlgn="base" hangingPunct="0">
                <a:lnSpc>
                  <a:spcPct val="80000"/>
                </a:lnSpc>
                <a:spcAft>
                  <a:spcPct val="0"/>
                </a:spcAft>
                <a:buClr>
                  <a:srgbClr val="339966"/>
                </a:buClr>
                <a:buNone/>
              </a:pPr>
              <a:r>
                <a:rPr lang="it-IT" altLang="en-US" sz="1800" dirty="0">
                  <a:solidFill>
                    <a:srgbClr val="2B166E"/>
                  </a:solidFill>
                  <a:latin typeface="Franklin Gothic Medium Cond" panose="020B0606030402020204"/>
                </a:rPr>
                <a:t>    pH</a:t>
              </a:r>
              <a:r>
                <a:rPr lang="it-IT" altLang="en-US" sz="1800" baseline="-25000" dirty="0">
                  <a:solidFill>
                    <a:srgbClr val="2B166E"/>
                  </a:solidFill>
                  <a:latin typeface="Franklin Gothic Medium Cond" panose="020B0606030402020204"/>
                </a:rPr>
                <a:t>pzc  </a:t>
              </a:r>
              <a:r>
                <a:rPr lang="en-US" altLang="fr-FR" sz="1800" i="1" dirty="0">
                  <a:solidFill>
                    <a:srgbClr val="2B166E"/>
                  </a:solidFill>
                  <a:latin typeface="Franklin Gothic Medium Cond" panose="020B0606030402020204"/>
                </a:rPr>
                <a:t>= 7,49</a:t>
              </a:r>
              <a:r>
                <a:rPr lang="it-IT" altLang="en-US" sz="1800" baseline="-25000" dirty="0">
                  <a:solidFill>
                    <a:srgbClr val="2B166E"/>
                  </a:solidFill>
                  <a:latin typeface="Franklin Gothic Medium Cond" panose="020B0606030402020204"/>
                </a:rPr>
                <a:t>              </a:t>
              </a:r>
              <a:endParaRPr lang="en-US" altLang="fr-FR" sz="1800" dirty="0">
                <a:solidFill>
                  <a:srgbClr val="2B166E"/>
                </a:solidFill>
                <a:latin typeface="Franklin Gothic Medium Cond" panose="020B0606030402020204"/>
              </a:endParaRPr>
            </a:p>
          </p:txBody>
        </p:sp>
        <p:pic>
          <p:nvPicPr>
            <p:cNvPr id="88" name="Picture 87"/>
            <p:cNvPicPr/>
            <p:nvPr/>
          </p:nvPicPr>
          <p:blipFill rotWithShape="1">
            <a:blip r:embed="rId19">
              <a:extLst>
                <a:ext uri="{28A0092B-C50C-407E-A947-70E740481C1C}">
                  <a14:useLocalDpi xmlns:a14="http://schemas.microsoft.com/office/drawing/2010/main" val="0"/>
                </a:ext>
              </a:extLst>
            </a:blip>
            <a:srcRect l="3953" t="4258" r="7415" b="16647"/>
            <a:stretch/>
          </p:blipFill>
          <p:spPr bwMode="auto">
            <a:xfrm>
              <a:off x="17115445" y="11545585"/>
              <a:ext cx="2834640" cy="2011680"/>
            </a:xfrm>
            <a:prstGeom prst="rect">
              <a:avLst/>
            </a:prstGeom>
            <a:noFill/>
            <a:ln>
              <a:noFill/>
            </a:ln>
            <a:extLst>
              <a:ext uri="{53640926-AAD7-44D8-BBD7-CCE9431645EC}">
                <a14:shadowObscured xmlns:a14="http://schemas.microsoft.com/office/drawing/2010/main"/>
              </a:ext>
            </a:extLst>
          </p:spPr>
        </p:pic>
      </p:grpSp>
      <p:sp>
        <p:nvSpPr>
          <p:cNvPr id="90" name="object 10">
            <a:extLst>
              <a:ext uri="{FF2B5EF4-FFF2-40B4-BE49-F238E27FC236}">
                <a16:creationId xmlns:a16="http://schemas.microsoft.com/office/drawing/2014/main" id="{0C4855FB-FD4B-8243-98D8-441AD3125E53}"/>
              </a:ext>
            </a:extLst>
          </p:cNvPr>
          <p:cNvSpPr txBox="1"/>
          <p:nvPr/>
        </p:nvSpPr>
        <p:spPr>
          <a:xfrm>
            <a:off x="10571271" y="36290534"/>
            <a:ext cx="9084843" cy="1077218"/>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5. The description of the experimental data according to pseudo-first-order kinetic </a:t>
            </a:r>
            <a:r>
              <a:rPr lang="en-US" sz="2600" spc="7" dirty="0" err="1">
                <a:solidFill>
                  <a:srgbClr val="A90433"/>
                </a:solidFill>
                <a:latin typeface="Franklin Gothic Medium Cond" panose="020B0606030402020204"/>
                <a:cs typeface="Arial"/>
              </a:rPr>
              <a:t>equantion</a:t>
            </a:r>
            <a:r>
              <a:rPr lang="en-US" sz="2600" spc="7" dirty="0">
                <a:solidFill>
                  <a:srgbClr val="A90433"/>
                </a:solidFill>
                <a:latin typeface="Franklin Gothic Medium Cond" panose="020B0606030402020204"/>
                <a:cs typeface="Arial"/>
              </a:rPr>
              <a:t> (a) and pseudo-second-order kinetic </a:t>
            </a:r>
            <a:r>
              <a:rPr lang="en-US" sz="2600" spc="7" dirty="0" err="1">
                <a:solidFill>
                  <a:srgbClr val="A90433"/>
                </a:solidFill>
                <a:latin typeface="Franklin Gothic Medium Cond" panose="020B0606030402020204"/>
                <a:cs typeface="Arial"/>
              </a:rPr>
              <a:t>equantion</a:t>
            </a:r>
            <a:r>
              <a:rPr lang="en-US" sz="2600" spc="7" dirty="0">
                <a:solidFill>
                  <a:srgbClr val="A90433"/>
                </a:solidFill>
                <a:latin typeface="Franklin Gothic Medium Cond" panose="020B0606030402020204"/>
                <a:cs typeface="Arial"/>
              </a:rPr>
              <a:t> (b) for adsorption of Cd</a:t>
            </a:r>
            <a:r>
              <a:rPr lang="en-US" sz="2600" spc="7" baseline="30000" dirty="0">
                <a:solidFill>
                  <a:srgbClr val="A90433"/>
                </a:solidFill>
                <a:latin typeface="Franklin Gothic Medium Cond" panose="020B0606030402020204"/>
                <a:cs typeface="Arial"/>
              </a:rPr>
              <a:t>2+</a:t>
            </a:r>
            <a:r>
              <a:rPr lang="en-US" sz="2600" spc="7" dirty="0">
                <a:solidFill>
                  <a:srgbClr val="A90433"/>
                </a:solidFill>
                <a:latin typeface="Franklin Gothic Medium Cond" panose="020B0606030402020204"/>
                <a:cs typeface="Arial"/>
              </a:rPr>
              <a:t> onto </a:t>
            </a:r>
            <a:r>
              <a:rPr lang="en-US" sz="2600" spc="7" dirty="0" err="1">
                <a:solidFill>
                  <a:srgbClr val="A90433"/>
                </a:solidFill>
                <a:latin typeface="Franklin Gothic Medium Cond" panose="020B0606030402020204"/>
                <a:cs typeface="Arial"/>
              </a:rPr>
              <a:t>HAp</a:t>
            </a:r>
            <a:endParaRPr lang="en-US" sz="2600" dirty="0">
              <a:latin typeface="Franklin Gothic Medium Cond" panose="020B0606030402020204"/>
              <a:cs typeface="Arial"/>
            </a:endParaRPr>
          </a:p>
        </p:txBody>
      </p:sp>
      <p:sp>
        <p:nvSpPr>
          <p:cNvPr id="91" name="object 10">
            <a:extLst>
              <a:ext uri="{FF2B5EF4-FFF2-40B4-BE49-F238E27FC236}">
                <a16:creationId xmlns:a16="http://schemas.microsoft.com/office/drawing/2014/main" id="{0C4855FB-FD4B-8243-98D8-441AD3125E53}"/>
              </a:ext>
            </a:extLst>
          </p:cNvPr>
          <p:cNvSpPr txBox="1"/>
          <p:nvPr/>
        </p:nvSpPr>
        <p:spPr>
          <a:xfrm>
            <a:off x="10389609" y="31374802"/>
            <a:ext cx="9084843" cy="359073"/>
          </a:xfrm>
          <a:prstGeom prst="rect">
            <a:avLst/>
          </a:prstGeom>
        </p:spPr>
        <p:txBody>
          <a:bodyPr vert="horz" wrap="square" lIns="0" tIns="0" rIns="0" bIns="0" rtlCol="0">
            <a:spAutoFit/>
          </a:bodyPr>
          <a:lstStyle/>
          <a:p>
            <a:pPr algn="ctr">
              <a:lnSpc>
                <a:spcPts val="2759"/>
              </a:lnSpc>
            </a:pPr>
            <a:r>
              <a:rPr lang="en-US" sz="2800" b="1" spc="7" dirty="0">
                <a:latin typeface="Franklin Gothic Medium Cond" panose="020B0606030402020204"/>
                <a:cs typeface="Arial"/>
              </a:rPr>
              <a:t>Table 2. Adsorption isotherm parameters</a:t>
            </a:r>
            <a:endParaRPr lang="en-US" sz="2800" b="1" dirty="0">
              <a:latin typeface="Franklin Gothic Medium Cond" panose="020B0606030402020204"/>
              <a:cs typeface="Arial"/>
            </a:endParaRPr>
          </a:p>
        </p:txBody>
      </p:sp>
      <p:sp>
        <p:nvSpPr>
          <p:cNvPr id="92" name="object 10">
            <a:extLst>
              <a:ext uri="{FF2B5EF4-FFF2-40B4-BE49-F238E27FC236}">
                <a16:creationId xmlns:a16="http://schemas.microsoft.com/office/drawing/2014/main" id="{0C4855FB-FD4B-8243-98D8-441AD3125E53}"/>
              </a:ext>
            </a:extLst>
          </p:cNvPr>
          <p:cNvSpPr txBox="1"/>
          <p:nvPr/>
        </p:nvSpPr>
        <p:spPr>
          <a:xfrm>
            <a:off x="10400070" y="37590027"/>
            <a:ext cx="9084843" cy="359073"/>
          </a:xfrm>
          <a:prstGeom prst="rect">
            <a:avLst/>
          </a:prstGeom>
        </p:spPr>
        <p:txBody>
          <a:bodyPr vert="horz" wrap="square" lIns="0" tIns="0" rIns="0" bIns="0" rtlCol="0">
            <a:spAutoFit/>
          </a:bodyPr>
          <a:lstStyle/>
          <a:p>
            <a:pPr algn="ctr">
              <a:lnSpc>
                <a:spcPts val="2759"/>
              </a:lnSpc>
            </a:pPr>
            <a:r>
              <a:rPr lang="en-US" sz="2800" b="1" spc="7" dirty="0">
                <a:latin typeface="Franklin Gothic Medium Cond" panose="020B0606030402020204"/>
                <a:cs typeface="Arial"/>
              </a:rPr>
              <a:t>Table 3. Adsorption kinetic parameters</a:t>
            </a:r>
            <a:endParaRPr lang="en-US" sz="2800" b="1" dirty="0">
              <a:latin typeface="Franklin Gothic Medium Cond" panose="020B0606030402020204"/>
              <a:cs typeface="Arial"/>
            </a:endParaRPr>
          </a:p>
        </p:txBody>
      </p:sp>
      <p:sp>
        <p:nvSpPr>
          <p:cNvPr id="93" name="TextBox 92">
            <a:extLst>
              <a:ext uri="{FF2B5EF4-FFF2-40B4-BE49-F238E27FC236}">
                <a16:creationId xmlns:a16="http://schemas.microsoft.com/office/drawing/2014/main" id="{CE722271-E07D-57F4-D930-D2023AF04E62}"/>
              </a:ext>
            </a:extLst>
          </p:cNvPr>
          <p:cNvSpPr txBox="1"/>
          <p:nvPr/>
        </p:nvSpPr>
        <p:spPr>
          <a:xfrm>
            <a:off x="10448242" y="26642037"/>
            <a:ext cx="9442780" cy="1384995"/>
          </a:xfrm>
          <a:prstGeom prst="rect">
            <a:avLst/>
          </a:prstGeom>
          <a:solidFill>
            <a:schemeClr val="accent4">
              <a:lumMod val="20000"/>
              <a:lumOff val="80000"/>
            </a:schemeClr>
          </a:solidFill>
        </p:spPr>
        <p:txBody>
          <a:bodyPr wrap="square">
            <a:spAutoFit/>
          </a:bodyPr>
          <a:lstStyle/>
          <a:p>
            <a:pPr algn="just"/>
            <a:r>
              <a:rPr lang="en-US" sz="2800" dirty="0">
                <a:solidFill>
                  <a:srgbClr val="311BD3"/>
                </a:solidFill>
                <a:latin typeface="Franklin Gothic Medium Cond" panose="020B0606030402020204"/>
                <a:ea typeface="Calibri" panose="020F0502020204030204" pitchFamily="34" charset="0"/>
              </a:rPr>
              <a:t>T</a:t>
            </a:r>
            <a:r>
              <a:rPr lang="en-US" sz="2800" dirty="0">
                <a:solidFill>
                  <a:srgbClr val="311BD3"/>
                </a:solidFill>
                <a:effectLst/>
                <a:latin typeface="Franklin Gothic Medium Cond" panose="020B0606030402020204"/>
                <a:ea typeface="Calibri" panose="020F0502020204030204" pitchFamily="34" charset="0"/>
              </a:rPr>
              <a:t>he appropriate adsorption conditions</a:t>
            </a:r>
            <a:r>
              <a:rPr lang="en-US" sz="2800" dirty="0">
                <a:solidFill>
                  <a:srgbClr val="00B050"/>
                </a:solidFill>
                <a:effectLst/>
                <a:latin typeface="Franklin Gothic Medium Cond" panose="020B0606030402020204"/>
                <a:ea typeface="Calibri" panose="020F0502020204030204" pitchFamily="34" charset="0"/>
              </a:rPr>
              <a:t>: 0.05 g </a:t>
            </a:r>
            <a:r>
              <a:rPr lang="en-US" sz="2800" dirty="0" err="1">
                <a:solidFill>
                  <a:srgbClr val="00B050"/>
                </a:solidFill>
                <a:effectLst/>
                <a:latin typeface="Franklin Gothic Medium Cond" panose="020B0606030402020204"/>
                <a:ea typeface="Calibri" panose="020F0502020204030204" pitchFamily="34" charset="0"/>
              </a:rPr>
              <a:t>HAp</a:t>
            </a:r>
            <a:r>
              <a:rPr lang="en-US" sz="2800" dirty="0">
                <a:solidFill>
                  <a:srgbClr val="00B050"/>
                </a:solidFill>
                <a:effectLst/>
                <a:latin typeface="Franklin Gothic Medium Cond" panose="020B0606030402020204"/>
                <a:ea typeface="Calibri" panose="020F0502020204030204" pitchFamily="34" charset="0"/>
              </a:rPr>
              <a:t>/50 mL Cd</a:t>
            </a:r>
            <a:r>
              <a:rPr lang="en-US" sz="2800" baseline="30000" dirty="0">
                <a:solidFill>
                  <a:srgbClr val="00B050"/>
                </a:solidFill>
                <a:effectLst/>
                <a:latin typeface="Franklin Gothic Medium Cond" panose="020B0606030402020204"/>
                <a:ea typeface="Calibri" panose="020F0502020204030204" pitchFamily="34" charset="0"/>
              </a:rPr>
              <a:t>2+</a:t>
            </a:r>
            <a:r>
              <a:rPr lang="en-US" sz="2800" dirty="0">
                <a:solidFill>
                  <a:srgbClr val="00B050"/>
                </a:solidFill>
                <a:effectLst/>
                <a:latin typeface="Franklin Gothic Medium Cond" panose="020B0606030402020204"/>
                <a:ea typeface="Calibri" panose="020F0502020204030204" pitchFamily="34" charset="0"/>
              </a:rPr>
              <a:t> solution of </a:t>
            </a:r>
            <a:r>
              <a:rPr lang="en-US" sz="2800" kern="0" dirty="0">
                <a:solidFill>
                  <a:srgbClr val="00B050"/>
                </a:solidFill>
                <a:effectLst/>
                <a:latin typeface="Franklin Gothic Medium Cond" panose="020B0606030402020204"/>
                <a:ea typeface="Calibri" panose="020F0502020204030204" pitchFamily="34" charset="0"/>
              </a:rPr>
              <a:t>50 mg/L</a:t>
            </a:r>
            <a:r>
              <a:rPr lang="en-US" sz="2800" dirty="0">
                <a:solidFill>
                  <a:srgbClr val="00B050"/>
                </a:solidFill>
                <a:effectLst/>
                <a:latin typeface="Franklin Gothic Medium Cond" panose="020B0606030402020204"/>
                <a:ea typeface="Calibri" panose="020F0502020204030204" pitchFamily="34" charset="0"/>
              </a:rPr>
              <a:t>, contact time of 60 minutes at natural pH 6.5, room temperature (25</a:t>
            </a:r>
            <a:r>
              <a:rPr lang="en-US" sz="2800" baseline="30000" dirty="0">
                <a:solidFill>
                  <a:srgbClr val="00B050"/>
                </a:solidFill>
                <a:effectLst/>
                <a:latin typeface="Franklin Gothic Medium Cond" panose="020B0606030402020204"/>
                <a:ea typeface="Calibri" panose="020F0502020204030204" pitchFamily="34" charset="0"/>
              </a:rPr>
              <a:t>o</a:t>
            </a:r>
            <a:r>
              <a:rPr lang="en-US" sz="2800" dirty="0">
                <a:solidFill>
                  <a:srgbClr val="00B050"/>
                </a:solidFill>
                <a:effectLst/>
                <a:latin typeface="Franklin Gothic Medium Cond" panose="020B0606030402020204"/>
                <a:ea typeface="Calibri" panose="020F0502020204030204" pitchFamily="34" charset="0"/>
              </a:rPr>
              <a:t>C</a:t>
            </a:r>
            <a:r>
              <a:rPr lang="en-US" sz="2800" dirty="0">
                <a:solidFill>
                  <a:srgbClr val="00B050"/>
                </a:solidFill>
                <a:latin typeface="Franklin Gothic Medium Cond" panose="020B0606030402020204"/>
                <a:ea typeface="Calibri" panose="020F0502020204030204" pitchFamily="34" charset="0"/>
              </a:rPr>
              <a:t>). </a:t>
            </a:r>
            <a:endParaRPr lang="en-US" sz="2800" kern="100" dirty="0">
              <a:solidFill>
                <a:srgbClr val="00B050"/>
              </a:solidFill>
              <a:effectLst/>
              <a:latin typeface="Franklin Gothic Medium Cond" panose="020B0606030402020204"/>
              <a:ea typeface="Calibri" panose="020F0502020204030204" pitchFamily="34" charset="0"/>
              <a:cs typeface="Times New Roman" panose="02020603050405020304" pitchFamily="18" charset="0"/>
            </a:endParaRPr>
          </a:p>
        </p:txBody>
      </p:sp>
      <p:sp>
        <p:nvSpPr>
          <p:cNvPr id="96" name="TextBox 95">
            <a:extLst>
              <a:ext uri="{FF2B5EF4-FFF2-40B4-BE49-F238E27FC236}">
                <a16:creationId xmlns:a16="http://schemas.microsoft.com/office/drawing/2014/main" id="{CE722271-E07D-57F4-D930-D2023AF04E62}"/>
              </a:ext>
            </a:extLst>
          </p:cNvPr>
          <p:cNvSpPr txBox="1"/>
          <p:nvPr/>
        </p:nvSpPr>
        <p:spPr>
          <a:xfrm>
            <a:off x="10473914" y="14915955"/>
            <a:ext cx="9523931" cy="1815882"/>
          </a:xfrm>
          <a:prstGeom prst="rect">
            <a:avLst/>
          </a:prstGeom>
          <a:solidFill>
            <a:schemeClr val="accent4">
              <a:lumMod val="20000"/>
              <a:lumOff val="80000"/>
            </a:schemeClr>
          </a:solidFill>
        </p:spPr>
        <p:txBody>
          <a:bodyPr wrap="square">
            <a:spAutoFit/>
          </a:bodyPr>
          <a:lstStyle/>
          <a:p>
            <a:pPr algn="just"/>
            <a:r>
              <a:rPr lang="en-US" sz="2800" dirty="0">
                <a:solidFill>
                  <a:srgbClr val="00B050"/>
                </a:solidFill>
                <a:latin typeface="Franklin Gothic Medium Cond" panose="020B0606030402020204"/>
                <a:ea typeface="Calibri" panose="020F0502020204030204" pitchFamily="34" charset="0"/>
              </a:rPr>
              <a:t>Synthetic </a:t>
            </a:r>
            <a:r>
              <a:rPr lang="en-US" sz="2800" dirty="0" err="1">
                <a:solidFill>
                  <a:srgbClr val="00B050"/>
                </a:solidFill>
                <a:latin typeface="Franklin Gothic Medium Cond" panose="020B0606030402020204"/>
                <a:ea typeface="Calibri" panose="020F0502020204030204" pitchFamily="34" charset="0"/>
              </a:rPr>
              <a:t>HAp</a:t>
            </a:r>
            <a:r>
              <a:rPr lang="en-US" sz="2800" dirty="0">
                <a:solidFill>
                  <a:srgbClr val="00B050"/>
                </a:solidFill>
                <a:latin typeface="Franklin Gothic Medium Cond" panose="020B0606030402020204"/>
                <a:ea typeface="Calibri" panose="020F0502020204030204" pitchFamily="34" charset="0"/>
              </a:rPr>
              <a:t> material is powdery, white, rod-shaped, and very homogeneous, with particle sizes of roughly 20 x 50 nm. The chemical composition is compatible with the molecular formula Ca</a:t>
            </a:r>
            <a:r>
              <a:rPr lang="en-US" sz="2800" baseline="-25000" dirty="0">
                <a:solidFill>
                  <a:srgbClr val="00B050"/>
                </a:solidFill>
                <a:latin typeface="Franklin Gothic Medium Cond" panose="020B0606030402020204"/>
                <a:ea typeface="Calibri" panose="020F0502020204030204" pitchFamily="34" charset="0"/>
              </a:rPr>
              <a:t>10</a:t>
            </a:r>
            <a:r>
              <a:rPr lang="en-US" sz="2800" dirty="0">
                <a:solidFill>
                  <a:srgbClr val="00B050"/>
                </a:solidFill>
                <a:latin typeface="Franklin Gothic Medium Cond" panose="020B0606030402020204"/>
                <a:ea typeface="Calibri" panose="020F0502020204030204" pitchFamily="34" charset="0"/>
              </a:rPr>
              <a:t>(PO</a:t>
            </a:r>
            <a:r>
              <a:rPr lang="en-US" sz="2800" baseline="-25000" dirty="0">
                <a:solidFill>
                  <a:srgbClr val="00B050"/>
                </a:solidFill>
                <a:latin typeface="Franklin Gothic Medium Cond" panose="020B0606030402020204"/>
                <a:ea typeface="Calibri" panose="020F0502020204030204" pitchFamily="34" charset="0"/>
              </a:rPr>
              <a:t>4</a:t>
            </a:r>
            <a:r>
              <a:rPr lang="en-US" sz="2800" dirty="0">
                <a:solidFill>
                  <a:srgbClr val="00B050"/>
                </a:solidFill>
                <a:latin typeface="Franklin Gothic Medium Cond" panose="020B0606030402020204"/>
                <a:ea typeface="Calibri" panose="020F0502020204030204" pitchFamily="34" charset="0"/>
              </a:rPr>
              <a:t>)</a:t>
            </a:r>
            <a:r>
              <a:rPr lang="en-US" sz="2800" baseline="-25000" dirty="0">
                <a:solidFill>
                  <a:srgbClr val="00B050"/>
                </a:solidFill>
                <a:latin typeface="Franklin Gothic Medium Cond" panose="020B0606030402020204"/>
                <a:ea typeface="Calibri" panose="020F0502020204030204" pitchFamily="34" charset="0"/>
              </a:rPr>
              <a:t>6</a:t>
            </a:r>
            <a:r>
              <a:rPr lang="en-US" sz="2800" dirty="0">
                <a:solidFill>
                  <a:srgbClr val="00B050"/>
                </a:solidFill>
                <a:latin typeface="Franklin Gothic Medium Cond" panose="020B0606030402020204"/>
                <a:ea typeface="Calibri" panose="020F0502020204030204" pitchFamily="34" charset="0"/>
              </a:rPr>
              <a:t>(OH)</a:t>
            </a:r>
            <a:r>
              <a:rPr lang="en-US" sz="2800" baseline="-25000" dirty="0">
                <a:solidFill>
                  <a:srgbClr val="00B050"/>
                </a:solidFill>
                <a:latin typeface="Franklin Gothic Medium Cond" panose="020B0606030402020204"/>
                <a:ea typeface="Calibri" panose="020F0502020204030204" pitchFamily="34" charset="0"/>
              </a:rPr>
              <a:t>2</a:t>
            </a:r>
            <a:r>
              <a:rPr lang="en-US" sz="2800" dirty="0">
                <a:solidFill>
                  <a:srgbClr val="00B050"/>
                </a:solidFill>
                <a:latin typeface="Franklin Gothic Medium Cond" panose="020B0606030402020204"/>
                <a:ea typeface="Calibri" panose="020F0502020204030204" pitchFamily="34" charset="0"/>
              </a:rPr>
              <a:t>, </a:t>
            </a:r>
            <a:r>
              <a:rPr lang="en-US" sz="2800" dirty="0" err="1">
                <a:solidFill>
                  <a:srgbClr val="00B050"/>
                </a:solidFill>
                <a:latin typeface="Franklin Gothic Medium Cond" panose="020B0606030402020204"/>
                <a:ea typeface="Calibri" panose="020F0502020204030204" pitchFamily="34" charset="0"/>
              </a:rPr>
              <a:t>pHpzc</a:t>
            </a:r>
            <a:r>
              <a:rPr lang="en-US" sz="2800" dirty="0">
                <a:solidFill>
                  <a:srgbClr val="00B050"/>
                </a:solidFill>
                <a:latin typeface="Franklin Gothic Medium Cond" panose="020B0606030402020204"/>
                <a:ea typeface="Calibri" panose="020F0502020204030204" pitchFamily="34" charset="0"/>
              </a:rPr>
              <a:t> = 7.49, and surface area calculated by BET of 91.42 m</a:t>
            </a:r>
            <a:r>
              <a:rPr lang="en-US" sz="2800" baseline="30000" dirty="0">
                <a:solidFill>
                  <a:srgbClr val="00B050"/>
                </a:solidFill>
                <a:latin typeface="Franklin Gothic Medium Cond" panose="020B0606030402020204"/>
                <a:ea typeface="Calibri" panose="020F0502020204030204" pitchFamily="34" charset="0"/>
              </a:rPr>
              <a:t>2</a:t>
            </a:r>
            <a:r>
              <a:rPr lang="en-US" sz="2800" dirty="0">
                <a:solidFill>
                  <a:srgbClr val="00B050"/>
                </a:solidFill>
                <a:latin typeface="Franklin Gothic Medium Cond" panose="020B0606030402020204"/>
                <a:ea typeface="Calibri" panose="020F0502020204030204" pitchFamily="34" charset="0"/>
              </a:rPr>
              <a:t>/g.</a:t>
            </a:r>
            <a:endParaRPr lang="en-US" sz="2800" kern="100" dirty="0">
              <a:solidFill>
                <a:srgbClr val="00B050"/>
              </a:solidFill>
              <a:effectLst/>
              <a:latin typeface="Franklin Gothic Medium Cond" panose="020B0606030402020204"/>
              <a:ea typeface="Calibri" panose="020F0502020204030204" pitchFamily="34" charset="0"/>
              <a:cs typeface="Times New Roman" panose="02020603050405020304" pitchFamily="18" charset="0"/>
            </a:endParaRPr>
          </a:p>
        </p:txBody>
      </p:sp>
      <p:sp>
        <p:nvSpPr>
          <p:cNvPr id="103" name="TextBox 102">
            <a:extLst>
              <a:ext uri="{FF2B5EF4-FFF2-40B4-BE49-F238E27FC236}">
                <a16:creationId xmlns:a16="http://schemas.microsoft.com/office/drawing/2014/main" id="{CE722271-E07D-57F4-D930-D2023AF04E62}"/>
              </a:ext>
            </a:extLst>
          </p:cNvPr>
          <p:cNvSpPr txBox="1"/>
          <p:nvPr/>
        </p:nvSpPr>
        <p:spPr>
          <a:xfrm>
            <a:off x="17467259" y="17091968"/>
            <a:ext cx="2604939" cy="2308324"/>
          </a:xfrm>
          <a:prstGeom prst="rect">
            <a:avLst/>
          </a:prstGeom>
          <a:solidFill>
            <a:schemeClr val="accent4">
              <a:lumMod val="20000"/>
              <a:lumOff val="80000"/>
            </a:schemeClr>
          </a:solidFill>
        </p:spPr>
        <p:txBody>
          <a:bodyPr wrap="square">
            <a:spAutoFit/>
          </a:bodyPr>
          <a:lstStyle/>
          <a:p>
            <a:pPr algn="just"/>
            <a:r>
              <a:rPr lang="en-US" sz="2400" dirty="0">
                <a:solidFill>
                  <a:srgbClr val="311BD3"/>
                </a:solidFill>
                <a:latin typeface="Franklin Gothic Medium Cond" panose="020B0606030402020204"/>
                <a:ea typeface="Calibri" panose="020F0502020204030204" pitchFamily="34" charset="0"/>
              </a:rPr>
              <a:t>The </a:t>
            </a:r>
            <a:r>
              <a:rPr lang="en-US" sz="2400" dirty="0" err="1">
                <a:solidFill>
                  <a:srgbClr val="311BD3"/>
                </a:solidFill>
                <a:latin typeface="Franklin Gothic Medium Cond" panose="020B0606030402020204"/>
                <a:ea typeface="Calibri" panose="020F0502020204030204" pitchFamily="34" charset="0"/>
              </a:rPr>
              <a:t>HAp</a:t>
            </a:r>
            <a:r>
              <a:rPr lang="en-US" sz="2400" dirty="0">
                <a:solidFill>
                  <a:srgbClr val="311BD3"/>
                </a:solidFill>
                <a:latin typeface="Franklin Gothic Medium Cond" panose="020B0606030402020204"/>
                <a:ea typeface="Calibri" panose="020F0502020204030204" pitchFamily="34" charset="0"/>
              </a:rPr>
              <a:t> material retains its rod-like structure during adsorption, although the composition contains Cd.</a:t>
            </a:r>
            <a:endParaRPr lang="en-US" sz="2400" kern="100" dirty="0">
              <a:solidFill>
                <a:srgbClr val="00B050"/>
              </a:solidFill>
              <a:effectLst/>
              <a:latin typeface="Franklin Gothic Medium Cond" panose="020B0606030402020204"/>
              <a:ea typeface="Calibri" panose="020F0502020204030204" pitchFamily="34" charset="0"/>
              <a:cs typeface="Times New Roman" panose="02020603050405020304" pitchFamily="18" charset="0"/>
            </a:endParaRPr>
          </a:p>
        </p:txBody>
      </p:sp>
      <p:pic>
        <p:nvPicPr>
          <p:cNvPr id="104" name="Picture 103" descr="A close-up of a cloud&#10;&#10;Description automatically generated"/>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0508070" y="17101010"/>
            <a:ext cx="2962910" cy="2286000"/>
          </a:xfrm>
          <a:prstGeom prst="rect">
            <a:avLst/>
          </a:prstGeom>
          <a:noFill/>
          <a:ln>
            <a:noFill/>
          </a:ln>
        </p:spPr>
      </p:pic>
      <p:pic>
        <p:nvPicPr>
          <p:cNvPr id="105" name="Picture 104" descr="TemplateImage"/>
          <p:cNvPicPr/>
          <p:nvPr/>
        </p:nvPicPr>
        <p:blipFill>
          <a:blip r:embed="rId21" cstate="print"/>
          <a:stretch>
            <a:fillRect/>
          </a:stretch>
        </p:blipFill>
        <p:spPr>
          <a:xfrm>
            <a:off x="13559576" y="17099488"/>
            <a:ext cx="3840480" cy="2286000"/>
          </a:xfrm>
          <a:prstGeom prst="rect">
            <a:avLst/>
          </a:prstGeom>
        </p:spPr>
      </p:pic>
      <p:sp>
        <p:nvSpPr>
          <p:cNvPr id="106" name="object 10">
            <a:extLst>
              <a:ext uri="{FF2B5EF4-FFF2-40B4-BE49-F238E27FC236}">
                <a16:creationId xmlns:a16="http://schemas.microsoft.com/office/drawing/2014/main" id="{12126726-FB30-7C63-4C42-D77FF3834416}"/>
              </a:ext>
            </a:extLst>
          </p:cNvPr>
          <p:cNvSpPr txBox="1"/>
          <p:nvPr/>
        </p:nvSpPr>
        <p:spPr>
          <a:xfrm>
            <a:off x="10463632" y="19453379"/>
            <a:ext cx="9084843" cy="359073"/>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2. The SEM image and EDX results of Cd</a:t>
            </a:r>
            <a:r>
              <a:rPr lang="en-US" sz="2600" spc="7" baseline="30000" dirty="0">
                <a:solidFill>
                  <a:srgbClr val="A90433"/>
                </a:solidFill>
                <a:latin typeface="Franklin Gothic Medium Cond" panose="020B0606030402020204"/>
                <a:cs typeface="Arial"/>
              </a:rPr>
              <a:t>2+</a:t>
            </a:r>
            <a:r>
              <a:rPr lang="en-US" sz="2600" spc="7" dirty="0">
                <a:solidFill>
                  <a:srgbClr val="A90433"/>
                </a:solidFill>
                <a:latin typeface="Franklin Gothic Medium Cond" panose="020B0606030402020204"/>
                <a:cs typeface="Arial"/>
              </a:rPr>
              <a:t> absorbed-</a:t>
            </a:r>
            <a:r>
              <a:rPr lang="en-US" sz="2600" spc="7" dirty="0" err="1">
                <a:solidFill>
                  <a:srgbClr val="A90433"/>
                </a:solidFill>
                <a:latin typeface="Franklin Gothic Medium Cond" panose="020B0606030402020204"/>
                <a:cs typeface="Arial"/>
              </a:rPr>
              <a:t>HAp</a:t>
            </a:r>
            <a:endParaRPr lang="en-US" sz="2600" baseline="30000" dirty="0">
              <a:latin typeface="Franklin Gothic Medium Cond" panose="020B0606030402020204"/>
              <a:cs typeface="Arial"/>
            </a:endParaRPr>
          </a:p>
        </p:txBody>
      </p:sp>
      <p:sp>
        <p:nvSpPr>
          <p:cNvPr id="108" name="Rectangle à coins arrondis 55">
            <a:extLst>
              <a:ext uri="{FF2B5EF4-FFF2-40B4-BE49-F238E27FC236}">
                <a16:creationId xmlns:a16="http://schemas.microsoft.com/office/drawing/2014/main" id="{87A053F1-D9BD-2471-383F-EDBD64EA0CD9}"/>
              </a:ext>
            </a:extLst>
          </p:cNvPr>
          <p:cNvSpPr/>
          <p:nvPr/>
        </p:nvSpPr>
        <p:spPr>
          <a:xfrm>
            <a:off x="11708535" y="8082713"/>
            <a:ext cx="7253119" cy="712999"/>
          </a:xfrm>
          <a:prstGeom prst="roundRect">
            <a:avLst/>
          </a:prstGeom>
          <a:solidFill>
            <a:srgbClr val="311BD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Franklin Gothic Medium Cond" panose="020B0606030402020204"/>
              </a:rPr>
              <a:t>The adsorption of Cd</a:t>
            </a:r>
            <a:r>
              <a:rPr lang="en-US" sz="2800" b="1" baseline="30000" dirty="0">
                <a:solidFill>
                  <a:schemeClr val="bg1"/>
                </a:solidFill>
                <a:latin typeface="Franklin Gothic Medium Cond" panose="020B0606030402020204"/>
              </a:rPr>
              <a:t>2+</a:t>
            </a:r>
            <a:r>
              <a:rPr lang="en-US" sz="2800" b="1" dirty="0">
                <a:solidFill>
                  <a:schemeClr val="bg1"/>
                </a:solidFill>
                <a:latin typeface="Franklin Gothic Medium Cond" panose="020B0606030402020204"/>
              </a:rPr>
              <a:t> ions by </a:t>
            </a:r>
            <a:r>
              <a:rPr lang="en-US" sz="2800" b="1" dirty="0" err="1">
                <a:solidFill>
                  <a:schemeClr val="bg1"/>
                </a:solidFill>
                <a:latin typeface="Franklin Gothic Medium Cond" panose="020B0606030402020204"/>
              </a:rPr>
              <a:t>HAp</a:t>
            </a:r>
            <a:r>
              <a:rPr lang="en-US" sz="2800" b="1" dirty="0">
                <a:solidFill>
                  <a:schemeClr val="bg1"/>
                </a:solidFill>
                <a:latin typeface="Franklin Gothic Medium Cond" panose="020B0606030402020204"/>
              </a:rPr>
              <a:t> powder</a:t>
            </a:r>
          </a:p>
        </p:txBody>
      </p:sp>
      <p:sp>
        <p:nvSpPr>
          <p:cNvPr id="109" name="Rectangle à coins arrondis 55">
            <a:extLst>
              <a:ext uri="{FF2B5EF4-FFF2-40B4-BE49-F238E27FC236}">
                <a16:creationId xmlns:a16="http://schemas.microsoft.com/office/drawing/2014/main" id="{87A053F1-D9BD-2471-383F-EDBD64EA0CD9}"/>
              </a:ext>
            </a:extLst>
          </p:cNvPr>
          <p:cNvSpPr/>
          <p:nvPr/>
        </p:nvSpPr>
        <p:spPr>
          <a:xfrm>
            <a:off x="20769636" y="7294895"/>
            <a:ext cx="8171727" cy="1389433"/>
          </a:xfrm>
          <a:prstGeom prst="roundRect">
            <a:avLst/>
          </a:prstGeom>
          <a:solidFill>
            <a:srgbClr val="311BD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Franklin Gothic Medium Cond" panose="020B0606030402020204"/>
              </a:rPr>
              <a:t>The desorption process of Cd</a:t>
            </a:r>
            <a:r>
              <a:rPr lang="en-US" sz="2800" b="1" baseline="30000" dirty="0">
                <a:solidFill>
                  <a:schemeClr val="bg1"/>
                </a:solidFill>
                <a:latin typeface="Franklin Gothic Medium Cond" panose="020B0606030402020204"/>
              </a:rPr>
              <a:t>2+</a:t>
            </a:r>
            <a:r>
              <a:rPr lang="en-US" sz="2800" b="1" dirty="0">
                <a:solidFill>
                  <a:schemeClr val="bg1"/>
                </a:solidFill>
                <a:latin typeface="Franklin Gothic Medium Cond" panose="020B0606030402020204"/>
              </a:rPr>
              <a:t> from Cd</a:t>
            </a:r>
            <a:r>
              <a:rPr lang="en-US" sz="2800" b="1" baseline="30000" dirty="0">
                <a:solidFill>
                  <a:schemeClr val="bg1"/>
                </a:solidFill>
                <a:latin typeface="Franklin Gothic Medium Cond" panose="020B0606030402020204"/>
              </a:rPr>
              <a:t>2+</a:t>
            </a:r>
            <a:r>
              <a:rPr lang="en-US" sz="2800" b="1" dirty="0">
                <a:solidFill>
                  <a:schemeClr val="bg1"/>
                </a:solidFill>
                <a:latin typeface="Franklin Gothic Medium Cond" panose="020B0606030402020204"/>
              </a:rPr>
              <a:t> adsorbed-</a:t>
            </a:r>
            <a:r>
              <a:rPr lang="en-US" sz="2800" b="1" dirty="0" err="1">
                <a:solidFill>
                  <a:schemeClr val="bg1"/>
                </a:solidFill>
                <a:latin typeface="Franklin Gothic Medium Cond" panose="020B0606030402020204"/>
              </a:rPr>
              <a:t>HAp</a:t>
            </a:r>
            <a:r>
              <a:rPr lang="en-US" sz="2800" b="1" dirty="0">
                <a:solidFill>
                  <a:schemeClr val="bg1"/>
                </a:solidFill>
                <a:latin typeface="Franklin Gothic Medium Cond" panose="020B0606030402020204"/>
              </a:rPr>
              <a:t> and recovery of Cd by </a:t>
            </a:r>
            <a:r>
              <a:rPr lang="en-US" sz="2800" b="1" dirty="0" err="1">
                <a:solidFill>
                  <a:schemeClr val="bg1"/>
                </a:solidFill>
                <a:latin typeface="Franklin Gothic Medium Cond" panose="020B0606030402020204"/>
              </a:rPr>
              <a:t>electrocdeposition</a:t>
            </a:r>
            <a:r>
              <a:rPr lang="en-US" sz="2800" b="1" dirty="0">
                <a:solidFill>
                  <a:schemeClr val="bg1"/>
                </a:solidFill>
                <a:latin typeface="Franklin Gothic Medium Cond" panose="020B0606030402020204"/>
              </a:rPr>
              <a:t> method in reline electrolyte</a:t>
            </a:r>
          </a:p>
        </p:txBody>
      </p:sp>
      <p:pic>
        <p:nvPicPr>
          <p:cNvPr id="110" name="Picture 92">
            <a:extLst>
              <a:ext uri="{FF2B5EF4-FFF2-40B4-BE49-F238E27FC236}">
                <a16:creationId xmlns:a16="http://schemas.microsoft.com/office/drawing/2014/main" id="{0E338319-4663-F055-4C89-1A64B8BFAD7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6662" t="8131" r="10388" b="3078"/>
          <a:stretch>
            <a:fillRect/>
          </a:stretch>
        </p:blipFill>
        <p:spPr bwMode="auto">
          <a:xfrm>
            <a:off x="20350704" y="13014137"/>
            <a:ext cx="4781447" cy="3474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7">
            <a:extLst>
              <a:ext uri="{FF2B5EF4-FFF2-40B4-BE49-F238E27FC236}">
                <a16:creationId xmlns:a16="http://schemas.microsoft.com/office/drawing/2014/main" id="{953834BF-5785-22C6-1107-88E6DED3F02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5795" t="7767" r="11293" b="3883"/>
          <a:stretch>
            <a:fillRect/>
          </a:stretch>
        </p:blipFill>
        <p:spPr bwMode="auto">
          <a:xfrm>
            <a:off x="25199287" y="13051968"/>
            <a:ext cx="4313538" cy="3347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7" name="Table 106"/>
          <p:cNvGraphicFramePr>
            <a:graphicFrameLocks noGrp="1"/>
          </p:cNvGraphicFramePr>
          <p:nvPr>
            <p:extLst>
              <p:ext uri="{D42A27DB-BD31-4B8C-83A1-F6EECF244321}">
                <p14:modId xmlns:p14="http://schemas.microsoft.com/office/powerpoint/2010/main" val="3956863169"/>
              </p:ext>
            </p:extLst>
          </p:nvPr>
        </p:nvGraphicFramePr>
        <p:xfrm>
          <a:off x="20218457" y="9490216"/>
          <a:ext cx="4084360" cy="3090146"/>
        </p:xfrm>
        <a:graphic>
          <a:graphicData uri="http://schemas.openxmlformats.org/drawingml/2006/table">
            <a:tbl>
              <a:tblPr firstRow="1" firstCol="1" bandRow="1"/>
              <a:tblGrid>
                <a:gridCol w="1724354">
                  <a:extLst>
                    <a:ext uri="{9D8B030D-6E8A-4147-A177-3AD203B41FA5}">
                      <a16:colId xmlns:a16="http://schemas.microsoft.com/office/drawing/2014/main" val="3589553547"/>
                    </a:ext>
                  </a:extLst>
                </a:gridCol>
                <a:gridCol w="2360006">
                  <a:extLst>
                    <a:ext uri="{9D8B030D-6E8A-4147-A177-3AD203B41FA5}">
                      <a16:colId xmlns:a16="http://schemas.microsoft.com/office/drawing/2014/main" val="2751088210"/>
                    </a:ext>
                  </a:extLst>
                </a:gridCol>
              </a:tblGrid>
              <a:tr h="710374">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WE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Au</a:t>
                      </a:r>
                    </a:p>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(S = 0.0201 cm</a:t>
                      </a:r>
                      <a:r>
                        <a:rPr lang="en-US" sz="2400" b="1" baseline="30000" dirty="0">
                          <a:effectLst/>
                          <a:latin typeface="Franklin Gothic Medium Cond" panose="020B0606030402020204"/>
                          <a:ea typeface="Calibri" panose="020F0502020204030204" pitchFamily="34" charset="0"/>
                          <a:cs typeface="Times New Roman" panose="02020603050405020304" pitchFamily="18" charset="0"/>
                        </a:rPr>
                        <a:t>2</a:t>
                      </a:r>
                      <a:r>
                        <a:rPr lang="en-US" sz="2400" b="1" dirty="0">
                          <a:effectLst/>
                          <a:latin typeface="Franklin Gothic Medium Cond" panose="020B0606030402020204"/>
                          <a:ea typeface="Calibri" panose="020F0502020204030204" pitchFamily="34" charset="0"/>
                          <a:cs typeface="Times New Roman" panose="02020603050405020304" pitchFamily="18" charset="0"/>
                        </a:rPr>
                        <a:t>)</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extLst>
                  <a:ext uri="{0D108BD9-81ED-4DB2-BD59-A6C34878D82A}">
                    <a16:rowId xmlns:a16="http://schemas.microsoft.com/office/drawing/2014/main" val="2240635256"/>
                  </a:ext>
                </a:extLst>
              </a:tr>
              <a:tr h="467988">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RE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nSpc>
                          <a:spcPct val="115000"/>
                        </a:lnSpc>
                        <a:spcAft>
                          <a:spcPts val="0"/>
                        </a:spcAft>
                      </a:pPr>
                      <a:r>
                        <a:rPr lang="en-US" sz="2400" b="1" dirty="0" err="1">
                          <a:effectLst/>
                          <a:latin typeface="Franklin Gothic Medium Cond" panose="020B0606030402020204"/>
                          <a:ea typeface="Calibri" panose="020F0502020204030204" pitchFamily="34" charset="0"/>
                          <a:cs typeface="Times New Roman" panose="02020603050405020304" pitchFamily="18" charset="0"/>
                        </a:rPr>
                        <a:t>Ag,AgCl|Cl</a:t>
                      </a:r>
                      <a:r>
                        <a:rPr lang="en-US" sz="2400" b="1" baseline="30000" dirty="0">
                          <a:effectLst/>
                          <a:latin typeface="Franklin Gothic Medium Cond" panose="020B0606030402020204"/>
                          <a:ea typeface="Calibri" panose="020F0502020204030204" pitchFamily="34" charset="0"/>
                          <a:cs typeface="Times New Roman" panose="02020603050405020304" pitchFamily="18" charset="0"/>
                        </a:rPr>
                        <a:t>-</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826730820"/>
                  </a:ext>
                </a:extLst>
              </a:tr>
              <a:tr h="383220">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CE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Pt</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extLst>
                  <a:ext uri="{0D108BD9-81ED-4DB2-BD59-A6C34878D82A}">
                    <a16:rowId xmlns:a16="http://schemas.microsoft.com/office/drawing/2014/main" val="3106714093"/>
                  </a:ext>
                </a:extLst>
              </a:tr>
              <a:tr h="705670">
                <a:tc>
                  <a:txBody>
                    <a:bodyPr/>
                    <a:lstStyle/>
                    <a:p>
                      <a:pPr>
                        <a:lnSpc>
                          <a:spcPct val="115000"/>
                        </a:lnSpc>
                        <a:spcAft>
                          <a:spcPts val="0"/>
                        </a:spcAft>
                      </a:pPr>
                      <a:r>
                        <a:rPr lang="en-GB" sz="2400" b="1">
                          <a:effectLst/>
                          <a:latin typeface="Franklin Gothic Medium Cond" panose="020B0606030402020204"/>
                          <a:ea typeface="Calibri" panose="020F0502020204030204" pitchFamily="34" charset="0"/>
                          <a:cs typeface="Times New Roman" panose="02020603050405020304" pitchFamily="18" charset="0"/>
                        </a:rPr>
                        <a:t>Potential step</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0,005 V</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2565056362"/>
                  </a:ext>
                </a:extLst>
              </a:tr>
              <a:tr h="705670">
                <a:tc>
                  <a:txBody>
                    <a:bodyPr/>
                    <a:lstStyle/>
                    <a:p>
                      <a:pPr>
                        <a:lnSpc>
                          <a:spcPct val="115000"/>
                        </a:lnSpc>
                        <a:spcAft>
                          <a:spcPts val="0"/>
                        </a:spcAft>
                      </a:pPr>
                      <a:r>
                        <a:rPr lang="en-GB" sz="2400" b="1">
                          <a:effectLst/>
                          <a:latin typeface="Franklin Gothic Medium Cond" panose="020B0606030402020204"/>
                          <a:ea typeface="Calibri" panose="020F0502020204030204" pitchFamily="34" charset="0"/>
                          <a:cs typeface="Times New Roman" panose="02020603050405020304" pitchFamily="18" charset="0"/>
                        </a:rPr>
                        <a:t>Scanning rate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0,02 V/s</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extLst>
                  <a:ext uri="{0D108BD9-81ED-4DB2-BD59-A6C34878D82A}">
                    <a16:rowId xmlns:a16="http://schemas.microsoft.com/office/drawing/2014/main" val="3429958254"/>
                  </a:ext>
                </a:extLst>
              </a:tr>
            </a:tbl>
          </a:graphicData>
        </a:graphic>
      </p:graphicFrame>
      <p:graphicFrame>
        <p:nvGraphicFramePr>
          <p:cNvPr id="113" name="Table 112"/>
          <p:cNvGraphicFramePr>
            <a:graphicFrameLocks noGrp="1"/>
          </p:cNvGraphicFramePr>
          <p:nvPr>
            <p:extLst>
              <p:ext uri="{D42A27DB-BD31-4B8C-83A1-F6EECF244321}">
                <p14:modId xmlns:p14="http://schemas.microsoft.com/office/powerpoint/2010/main" val="2318326785"/>
              </p:ext>
            </p:extLst>
          </p:nvPr>
        </p:nvGraphicFramePr>
        <p:xfrm>
          <a:off x="24250290" y="9485185"/>
          <a:ext cx="5926164" cy="3166785"/>
        </p:xfrm>
        <a:graphic>
          <a:graphicData uri="http://schemas.openxmlformats.org/drawingml/2006/table">
            <a:tbl>
              <a:tblPr firstRow="1" firstCol="1" bandRow="1"/>
              <a:tblGrid>
                <a:gridCol w="1901115">
                  <a:extLst>
                    <a:ext uri="{9D8B030D-6E8A-4147-A177-3AD203B41FA5}">
                      <a16:colId xmlns:a16="http://schemas.microsoft.com/office/drawing/2014/main" val="3700665604"/>
                    </a:ext>
                  </a:extLst>
                </a:gridCol>
                <a:gridCol w="1686249">
                  <a:extLst>
                    <a:ext uri="{9D8B030D-6E8A-4147-A177-3AD203B41FA5}">
                      <a16:colId xmlns:a16="http://schemas.microsoft.com/office/drawing/2014/main" val="3773574701"/>
                    </a:ext>
                  </a:extLst>
                </a:gridCol>
                <a:gridCol w="2338800">
                  <a:extLst>
                    <a:ext uri="{9D8B030D-6E8A-4147-A177-3AD203B41FA5}">
                      <a16:colId xmlns:a16="http://schemas.microsoft.com/office/drawing/2014/main" val="2360078166"/>
                    </a:ext>
                  </a:extLst>
                </a:gridCol>
              </a:tblGrid>
              <a:tr h="773998">
                <a:tc>
                  <a:txBody>
                    <a:bodyPr/>
                    <a:lstStyle/>
                    <a:p>
                      <a:pPr>
                        <a:lnSpc>
                          <a:spcPct val="115000"/>
                        </a:lnSpc>
                      </a:pPr>
                      <a:endParaRPr lang="en-US" sz="2400">
                        <a:effectLst/>
                        <a:latin typeface="Franklin Gothic Medium Cond" panose="020B0606030402020204"/>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Cd</a:t>
                      </a:r>
                      <a:r>
                        <a:rPr lang="en-US" sz="2400" b="1" baseline="30000" dirty="0">
                          <a:effectLst/>
                          <a:latin typeface="Franklin Gothic Medium Cond" panose="020B0606030402020204"/>
                          <a:ea typeface="Calibri" panose="020F0502020204030204" pitchFamily="34" charset="0"/>
                          <a:cs typeface="Times New Roman" panose="02020603050405020304" pitchFamily="18" charset="0"/>
                        </a:rPr>
                        <a:t>2+</a:t>
                      </a:r>
                      <a:r>
                        <a:rPr lang="en-US" sz="2400" b="1" dirty="0">
                          <a:effectLst/>
                          <a:latin typeface="Franklin Gothic Medium Cond" panose="020B0606030402020204"/>
                          <a:ea typeface="Calibri" panose="020F0502020204030204" pitchFamily="34" charset="0"/>
                          <a:cs typeface="Times New Roman" panose="02020603050405020304" pitchFamily="18" charset="0"/>
                        </a:rPr>
                        <a:t>/reline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tc>
                  <a:txBody>
                    <a:bodyPr/>
                    <a:lstStyle/>
                    <a:p>
                      <a:pPr algn="ct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Cd-HAp/reline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extLst>
                  <a:ext uri="{0D108BD9-81ED-4DB2-BD59-A6C34878D82A}">
                    <a16:rowId xmlns:a16="http://schemas.microsoft.com/office/drawing/2014/main" val="833499602"/>
                  </a:ext>
                </a:extLst>
              </a:tr>
              <a:tr h="773998">
                <a:tc>
                  <a:txBody>
                    <a:bodyPr/>
                    <a:lstStyle/>
                    <a:p>
                      <a:pPr>
                        <a:lnSpc>
                          <a:spcPct val="115000"/>
                        </a:lnSpc>
                        <a:spcAft>
                          <a:spcPts val="0"/>
                        </a:spcAft>
                      </a:pPr>
                      <a:r>
                        <a:rPr lang="en-GB" sz="2400" b="1" dirty="0">
                          <a:effectLst/>
                          <a:latin typeface="Franklin Gothic Medium Cond" panose="020B0606030402020204"/>
                          <a:ea typeface="Calibri" panose="020F0502020204030204" pitchFamily="34" charset="0"/>
                          <a:cs typeface="Times New Roman" panose="02020603050405020304" pitchFamily="18" charset="0"/>
                        </a:rPr>
                        <a:t>Potential range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0.1 ÷ -0.9 (V)</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gn="ct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-0.2 ÷ -1.2 (V)</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356839767"/>
                  </a:ext>
                </a:extLst>
              </a:tr>
              <a:tr h="401534">
                <a:tc>
                  <a:txBody>
                    <a:bodyPr/>
                    <a:lstStyle/>
                    <a:p>
                      <a:pPr>
                        <a:lnSpc>
                          <a:spcPct val="115000"/>
                        </a:lnSpc>
                        <a:spcAft>
                          <a:spcPts val="0"/>
                        </a:spcAft>
                      </a:pPr>
                      <a:r>
                        <a:rPr lang="en-US" sz="2400" b="1" dirty="0" err="1">
                          <a:effectLst/>
                          <a:latin typeface="Franklin Gothic Medium Cond" panose="020B0606030402020204"/>
                          <a:ea typeface="Calibri" panose="020F0502020204030204" pitchFamily="34" charset="0"/>
                          <a:cs typeface="Times New Roman" panose="02020603050405020304" pitchFamily="18" charset="0"/>
                        </a:rPr>
                        <a:t>V</a:t>
                      </a:r>
                      <a:r>
                        <a:rPr lang="en-US" sz="2400" b="1" baseline="-25000" dirty="0" err="1">
                          <a:effectLst/>
                          <a:latin typeface="Franklin Gothic Medium Cond" panose="020B0606030402020204"/>
                          <a:ea typeface="Calibri" panose="020F0502020204030204" pitchFamily="34" charset="0"/>
                          <a:cs typeface="Times New Roman" panose="02020603050405020304" pitchFamily="18" charset="0"/>
                        </a:rPr>
                        <a:t>reline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10 mL</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gn="ct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10 mL</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extLst>
                  <a:ext uri="{0D108BD9-81ED-4DB2-BD59-A6C34878D82A}">
                    <a16:rowId xmlns:a16="http://schemas.microsoft.com/office/drawing/2014/main" val="362623256"/>
                  </a:ext>
                </a:extLst>
              </a:tr>
              <a:tr h="814216">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Cd</a:t>
                      </a:r>
                      <a:r>
                        <a:rPr lang="en-US" sz="2400" b="1" baseline="30000">
                          <a:effectLst/>
                          <a:latin typeface="Franklin Gothic Medium Cond" panose="020B0606030402020204"/>
                          <a:ea typeface="Calibri" panose="020F0502020204030204" pitchFamily="34" charset="0"/>
                          <a:cs typeface="Times New Roman" panose="02020603050405020304" pitchFamily="18" charset="0"/>
                        </a:rPr>
                        <a:t>2+ </a:t>
                      </a:r>
                      <a:r>
                        <a:rPr lang="en-US" sz="2400" b="1">
                          <a:effectLst/>
                          <a:latin typeface="Franklin Gothic Medium Cond" panose="020B0606030402020204"/>
                          <a:ea typeface="Calibri" panose="020F0502020204030204" pitchFamily="34" charset="0"/>
                          <a:cs typeface="Times New Roman" panose="02020603050405020304" pitchFamily="18" charset="0"/>
                        </a:rPr>
                        <a:t>concentration</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0.005 M</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2304762706"/>
                  </a:ext>
                </a:extLst>
              </a:tr>
              <a:tr h="401534">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m</a:t>
                      </a:r>
                      <a:r>
                        <a:rPr lang="en-US" sz="2400" b="1" baseline="-25000">
                          <a:effectLst/>
                          <a:latin typeface="Franklin Gothic Medium Cond" panose="020B0606030402020204"/>
                          <a:ea typeface="Calibri" panose="020F0502020204030204" pitchFamily="34" charset="0"/>
                          <a:cs typeface="Times New Roman" panose="02020603050405020304" pitchFamily="18" charset="0"/>
                        </a:rPr>
                        <a:t>Cd-HAp</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gn="ct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gn="ct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1.0 g</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extLst>
                  <a:ext uri="{0D108BD9-81ED-4DB2-BD59-A6C34878D82A}">
                    <a16:rowId xmlns:a16="http://schemas.microsoft.com/office/drawing/2014/main" val="2847447879"/>
                  </a:ext>
                </a:extLst>
              </a:tr>
            </a:tbl>
          </a:graphicData>
        </a:graphic>
      </p:graphicFrame>
      <p:sp>
        <p:nvSpPr>
          <p:cNvPr id="116" name="object 10">
            <a:extLst>
              <a:ext uri="{FF2B5EF4-FFF2-40B4-BE49-F238E27FC236}">
                <a16:creationId xmlns:a16="http://schemas.microsoft.com/office/drawing/2014/main" id="{0C4855FB-FD4B-8243-98D8-441AD3125E53}"/>
              </a:ext>
            </a:extLst>
          </p:cNvPr>
          <p:cNvSpPr txBox="1"/>
          <p:nvPr/>
        </p:nvSpPr>
        <p:spPr>
          <a:xfrm>
            <a:off x="20470577" y="8951767"/>
            <a:ext cx="9084843" cy="359073"/>
          </a:xfrm>
          <a:prstGeom prst="rect">
            <a:avLst/>
          </a:prstGeom>
        </p:spPr>
        <p:txBody>
          <a:bodyPr vert="horz" wrap="square" lIns="0" tIns="0" rIns="0" bIns="0" rtlCol="0">
            <a:spAutoFit/>
          </a:bodyPr>
          <a:lstStyle/>
          <a:p>
            <a:pPr algn="ctr">
              <a:lnSpc>
                <a:spcPts val="2759"/>
              </a:lnSpc>
            </a:pPr>
            <a:r>
              <a:rPr lang="en-US" sz="2800" b="1" spc="7" dirty="0">
                <a:latin typeface="Franklin Gothic Medium Cond" panose="020B0606030402020204"/>
                <a:cs typeface="Arial"/>
              </a:rPr>
              <a:t>Table 4. CV scanning parameters</a:t>
            </a:r>
            <a:endParaRPr lang="en-US" sz="2800" b="1" dirty="0">
              <a:latin typeface="Franklin Gothic Medium Cond" panose="020B0606030402020204"/>
              <a:cs typeface="Arial"/>
            </a:endParaRPr>
          </a:p>
        </p:txBody>
      </p:sp>
      <p:sp>
        <p:nvSpPr>
          <p:cNvPr id="117" name="object 10">
            <a:extLst>
              <a:ext uri="{FF2B5EF4-FFF2-40B4-BE49-F238E27FC236}">
                <a16:creationId xmlns:a16="http://schemas.microsoft.com/office/drawing/2014/main" id="{0C4855FB-FD4B-8243-98D8-441AD3125E53}"/>
              </a:ext>
            </a:extLst>
          </p:cNvPr>
          <p:cNvSpPr txBox="1"/>
          <p:nvPr/>
        </p:nvSpPr>
        <p:spPr>
          <a:xfrm>
            <a:off x="20633118" y="16471639"/>
            <a:ext cx="9084843" cy="359073"/>
          </a:xfrm>
          <a:prstGeom prst="rect">
            <a:avLst/>
          </a:prstGeom>
        </p:spPr>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6. CV curves of Cd</a:t>
            </a:r>
            <a:r>
              <a:rPr lang="en-US" sz="2600" spc="7" baseline="30000" dirty="0">
                <a:solidFill>
                  <a:srgbClr val="A90433"/>
                </a:solidFill>
                <a:latin typeface="Franklin Gothic Medium Cond" panose="020B0606030402020204"/>
                <a:cs typeface="Arial"/>
              </a:rPr>
              <a:t>2+</a:t>
            </a:r>
            <a:r>
              <a:rPr lang="en-US" sz="2600" spc="7" dirty="0">
                <a:solidFill>
                  <a:srgbClr val="A90433"/>
                </a:solidFill>
                <a:latin typeface="Franklin Gothic Medium Cond" panose="020B0606030402020204"/>
                <a:cs typeface="Arial"/>
              </a:rPr>
              <a:t> and Cd-</a:t>
            </a:r>
            <a:r>
              <a:rPr lang="en-US" sz="2600" spc="7" dirty="0" err="1">
                <a:solidFill>
                  <a:srgbClr val="A90433"/>
                </a:solidFill>
                <a:latin typeface="Franklin Gothic Medium Cond" panose="020B0606030402020204"/>
                <a:cs typeface="Arial"/>
              </a:rPr>
              <a:t>HAp</a:t>
            </a:r>
            <a:r>
              <a:rPr lang="en-US" sz="2600" spc="7" dirty="0">
                <a:solidFill>
                  <a:srgbClr val="A90433"/>
                </a:solidFill>
                <a:latin typeface="Franklin Gothic Medium Cond" panose="020B0606030402020204"/>
                <a:cs typeface="Arial"/>
              </a:rPr>
              <a:t> in reline</a:t>
            </a:r>
            <a:endParaRPr lang="en-US" sz="2600" dirty="0">
              <a:latin typeface="Franklin Gothic Medium Cond" panose="020B0606030402020204"/>
              <a:cs typeface="Arial"/>
            </a:endParaRPr>
          </a:p>
        </p:txBody>
      </p:sp>
      <p:pic>
        <p:nvPicPr>
          <p:cNvPr id="118" name="Picture 30">
            <a:extLst>
              <a:ext uri="{FF2B5EF4-FFF2-40B4-BE49-F238E27FC236}">
                <a16:creationId xmlns:a16="http://schemas.microsoft.com/office/drawing/2014/main" id="{77248C9D-2039-7B00-96FF-094308C7B6EB}"/>
              </a:ext>
            </a:extLst>
          </p:cNvPr>
          <p:cNvPicPr>
            <a:picLocks noChangeAspect="1" noChangeArrowheads="1"/>
          </p:cNvPicPr>
          <p:nvPr/>
        </p:nvPicPr>
        <p:blipFill>
          <a:blip r:embed="rId24" cstate="hqprint">
            <a:extLst>
              <a:ext uri="{28A0092B-C50C-407E-A947-70E740481C1C}">
                <a14:useLocalDpi xmlns:a14="http://schemas.microsoft.com/office/drawing/2010/main" val="0"/>
              </a:ext>
            </a:extLst>
          </a:blip>
          <a:srcRect/>
          <a:stretch>
            <a:fillRect/>
          </a:stretch>
        </p:blipFill>
        <p:spPr bwMode="auto">
          <a:xfrm>
            <a:off x="11059868" y="9082062"/>
            <a:ext cx="2189606"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Picture 4">
            <a:extLst>
              <a:ext uri="{FF2B5EF4-FFF2-40B4-BE49-F238E27FC236}">
                <a16:creationId xmlns:a16="http://schemas.microsoft.com/office/drawing/2014/main" id="{B04CBC93-AF6B-57AC-7D49-A17547DD2210}"/>
              </a:ext>
            </a:extLst>
          </p:cNvPr>
          <p:cNvPicPr>
            <a:picLocks noChangeAspect="1" noChangeArrowheads="1"/>
          </p:cNvPicPr>
          <p:nvPr/>
        </p:nvPicPr>
        <p:blipFill>
          <a:blip r:embed="rId25" cstate="hqprint">
            <a:extLst>
              <a:ext uri="{28A0092B-C50C-407E-A947-70E740481C1C}">
                <a14:useLocalDpi xmlns:a14="http://schemas.microsoft.com/office/drawing/2010/main" val="0"/>
              </a:ext>
            </a:extLst>
          </a:blip>
          <a:srcRect/>
          <a:stretch>
            <a:fillRect/>
          </a:stretch>
        </p:blipFill>
        <p:spPr bwMode="auto">
          <a:xfrm>
            <a:off x="23940147" y="17174096"/>
            <a:ext cx="2351087"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5">
            <a:extLst>
              <a:ext uri="{FF2B5EF4-FFF2-40B4-BE49-F238E27FC236}">
                <a16:creationId xmlns:a16="http://schemas.microsoft.com/office/drawing/2014/main" id="{E14A2BDF-ED6D-13C3-8FD4-036A4891D345}"/>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398356" y="17170969"/>
            <a:ext cx="3657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object 10">
            <a:extLst>
              <a:ext uri="{FF2B5EF4-FFF2-40B4-BE49-F238E27FC236}">
                <a16:creationId xmlns:a16="http://schemas.microsoft.com/office/drawing/2014/main" id="{0C4855FB-FD4B-8243-98D8-441AD3125E53}"/>
              </a:ext>
            </a:extLst>
          </p:cNvPr>
          <p:cNvSpPr txBox="1"/>
          <p:nvPr/>
        </p:nvSpPr>
        <p:spPr>
          <a:xfrm>
            <a:off x="20845081" y="21351351"/>
            <a:ext cx="9084843" cy="718145"/>
          </a:xfrm>
          <a:prstGeom prst="rect">
            <a:avLst/>
          </a:prstGeom>
        </p:spPr>
        <p:txBody>
          <a:bodyPr vert="horz" wrap="square" lIns="0" tIns="0" rIns="0" bIns="0" rtlCol="0">
            <a:spAutoFit/>
          </a:bodyPr>
          <a:lstStyle/>
          <a:p>
            <a:pPr algn="ctr">
              <a:lnSpc>
                <a:spcPts val="2759"/>
              </a:lnSpc>
            </a:pPr>
            <a:r>
              <a:rPr lang="en-US" sz="2800" b="1" spc="7" dirty="0">
                <a:latin typeface="Franklin Gothic Medium Cond" panose="020B0606030402020204"/>
                <a:cs typeface="Arial"/>
              </a:rPr>
              <a:t>Table 5. </a:t>
            </a:r>
            <a:r>
              <a:rPr lang="en-US" sz="2800" spc="7" dirty="0">
                <a:solidFill>
                  <a:srgbClr val="A90433"/>
                </a:solidFill>
                <a:latin typeface="Franklin Gothic Medium Cond" panose="020B0606030402020204"/>
                <a:cs typeface="Arial"/>
              </a:rPr>
              <a:t>. The effect of factors on desorption</a:t>
            </a:r>
            <a:r>
              <a:rPr lang="en-US" sz="2800" b="1" spc="7" dirty="0">
                <a:latin typeface="Franklin Gothic Medium Cond" panose="020B0606030402020204"/>
                <a:cs typeface="Arial"/>
              </a:rPr>
              <a:t> Cd</a:t>
            </a:r>
            <a:r>
              <a:rPr lang="en-US" sz="2800" b="1" spc="7" baseline="30000" dirty="0">
                <a:latin typeface="Franklin Gothic Medium Cond" panose="020B0606030402020204"/>
                <a:cs typeface="Arial"/>
              </a:rPr>
              <a:t>2+</a:t>
            </a:r>
            <a:r>
              <a:rPr lang="en-US" sz="2800" b="1" spc="7" dirty="0">
                <a:latin typeface="Franklin Gothic Medium Cond" panose="020B0606030402020204"/>
                <a:cs typeface="Arial"/>
              </a:rPr>
              <a:t> and  recovery Cd from Cd-</a:t>
            </a:r>
            <a:r>
              <a:rPr lang="en-US" sz="2800" b="1" spc="7" dirty="0" err="1">
                <a:latin typeface="Franklin Gothic Medium Cond" panose="020B0606030402020204"/>
                <a:cs typeface="Arial"/>
              </a:rPr>
              <a:t>HAp</a:t>
            </a:r>
            <a:r>
              <a:rPr lang="en-US" sz="2800" b="1" spc="7" dirty="0">
                <a:latin typeface="Franklin Gothic Medium Cond" panose="020B0606030402020204"/>
                <a:cs typeface="Arial"/>
              </a:rPr>
              <a:t> in reline</a:t>
            </a:r>
            <a:endParaRPr lang="en-US" sz="2800" b="1" dirty="0">
              <a:latin typeface="Franklin Gothic Medium Cond" panose="020B0606030402020204"/>
              <a:cs typeface="Arial"/>
            </a:endParaRPr>
          </a:p>
        </p:txBody>
      </p:sp>
      <p:sp>
        <p:nvSpPr>
          <p:cNvPr id="123" name="object 10">
            <a:extLst>
              <a:ext uri="{FF2B5EF4-FFF2-40B4-BE49-F238E27FC236}">
                <a16:creationId xmlns:a16="http://schemas.microsoft.com/office/drawing/2014/main" id="{0C4855FB-FD4B-8243-98D8-441AD3125E53}"/>
              </a:ext>
            </a:extLst>
          </p:cNvPr>
          <p:cNvSpPr txBox="1"/>
          <p:nvPr/>
        </p:nvSpPr>
        <p:spPr>
          <a:xfrm>
            <a:off x="20388520" y="19643739"/>
            <a:ext cx="3545097" cy="143629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7. Cathode polarization curve of Au electrode in Cd-</a:t>
            </a:r>
            <a:r>
              <a:rPr lang="en-US" sz="2600" spc="7" dirty="0" err="1">
                <a:solidFill>
                  <a:srgbClr val="A90433"/>
                </a:solidFill>
                <a:latin typeface="Franklin Gothic Medium Cond" panose="020B0606030402020204"/>
                <a:cs typeface="Arial"/>
              </a:rPr>
              <a:t>HAp</a:t>
            </a:r>
            <a:r>
              <a:rPr lang="en-US" sz="2600" spc="7" dirty="0">
                <a:solidFill>
                  <a:srgbClr val="A90433"/>
                </a:solidFill>
                <a:latin typeface="Franklin Gothic Medium Cond" panose="020B0606030402020204"/>
                <a:cs typeface="Arial"/>
              </a:rPr>
              <a:t>/reline at 5 mA/cm</a:t>
            </a:r>
            <a:r>
              <a:rPr lang="en-US" sz="2600" spc="7" baseline="30000" dirty="0">
                <a:solidFill>
                  <a:srgbClr val="A90433"/>
                </a:solidFill>
                <a:latin typeface="Franklin Gothic Medium Cond" panose="020B0606030402020204"/>
                <a:cs typeface="Arial"/>
              </a:rPr>
              <a:t>2 </a:t>
            </a:r>
            <a:r>
              <a:rPr lang="en-US" sz="2600" spc="7" dirty="0">
                <a:solidFill>
                  <a:srgbClr val="A90433"/>
                </a:solidFill>
                <a:latin typeface="Franklin Gothic Medium Cond" panose="020B0606030402020204"/>
                <a:cs typeface="Arial"/>
              </a:rPr>
              <a:t>for two hours at 60</a:t>
            </a:r>
            <a:r>
              <a:rPr lang="en-US" sz="2600" spc="7" baseline="30000" dirty="0">
                <a:solidFill>
                  <a:srgbClr val="A90433"/>
                </a:solidFill>
                <a:latin typeface="Franklin Gothic Medium Cond" panose="020B0606030402020204"/>
                <a:cs typeface="Arial"/>
              </a:rPr>
              <a:t>o</a:t>
            </a:r>
            <a:r>
              <a:rPr lang="en-US" sz="2600" spc="7" dirty="0">
                <a:solidFill>
                  <a:srgbClr val="A90433"/>
                </a:solidFill>
                <a:latin typeface="Franklin Gothic Medium Cond" panose="020B0606030402020204"/>
                <a:cs typeface="Arial"/>
              </a:rPr>
              <a:t>C</a:t>
            </a:r>
            <a:endParaRPr lang="en-US" sz="2600" spc="7" baseline="30000" dirty="0">
              <a:solidFill>
                <a:srgbClr val="A90433"/>
              </a:solidFill>
              <a:latin typeface="Franklin Gothic Medium Cond" panose="020B0606030402020204"/>
              <a:cs typeface="Arial"/>
            </a:endParaRPr>
          </a:p>
        </p:txBody>
      </p:sp>
      <p:sp>
        <p:nvSpPr>
          <p:cNvPr id="124" name="object 10">
            <a:extLst>
              <a:ext uri="{FF2B5EF4-FFF2-40B4-BE49-F238E27FC236}">
                <a16:creationId xmlns:a16="http://schemas.microsoft.com/office/drawing/2014/main" id="{0C4855FB-FD4B-8243-98D8-441AD3125E53}"/>
              </a:ext>
            </a:extLst>
          </p:cNvPr>
          <p:cNvSpPr txBox="1"/>
          <p:nvPr/>
        </p:nvSpPr>
        <p:spPr>
          <a:xfrm>
            <a:off x="24051334" y="19661329"/>
            <a:ext cx="6071346" cy="71814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spAutoFit/>
          </a:bodyPr>
          <a:lstStyle/>
          <a:p>
            <a:pPr algn="ctr">
              <a:lnSpc>
                <a:spcPts val="2759"/>
              </a:lnSpc>
            </a:pPr>
            <a:r>
              <a:rPr lang="en-US" sz="2600" spc="7" dirty="0">
                <a:solidFill>
                  <a:srgbClr val="A90433"/>
                </a:solidFill>
                <a:latin typeface="Franklin Gothic Medium Cond" panose="020B0606030402020204"/>
                <a:cs typeface="Arial"/>
              </a:rPr>
              <a:t>Fig. 8. The SEM image and EDX result of the surface of Au electrode after Cd-</a:t>
            </a:r>
            <a:r>
              <a:rPr lang="en-US" sz="2600" spc="7" dirty="0" err="1">
                <a:solidFill>
                  <a:srgbClr val="A90433"/>
                </a:solidFill>
                <a:latin typeface="Franklin Gothic Medium Cond" panose="020B0606030402020204"/>
                <a:cs typeface="Arial"/>
              </a:rPr>
              <a:t>HAp</a:t>
            </a:r>
            <a:r>
              <a:rPr lang="en-US" sz="2600" spc="7" dirty="0">
                <a:solidFill>
                  <a:srgbClr val="A90433"/>
                </a:solidFill>
                <a:latin typeface="Franklin Gothic Medium Cond" panose="020B0606030402020204"/>
                <a:cs typeface="Arial"/>
              </a:rPr>
              <a:t> electrolysis  </a:t>
            </a:r>
            <a:endParaRPr lang="en-US" sz="2600" dirty="0">
              <a:latin typeface="Franklin Gothic Medium Cond" panose="020B0606030402020204"/>
              <a:cs typeface="Arial"/>
            </a:endParaRPr>
          </a:p>
        </p:txBody>
      </p:sp>
      <p:graphicFrame>
        <p:nvGraphicFramePr>
          <p:cNvPr id="125" name="Table 124"/>
          <p:cNvGraphicFramePr>
            <a:graphicFrameLocks noGrp="1"/>
          </p:cNvGraphicFramePr>
          <p:nvPr>
            <p:extLst>
              <p:ext uri="{D42A27DB-BD31-4B8C-83A1-F6EECF244321}">
                <p14:modId xmlns:p14="http://schemas.microsoft.com/office/powerpoint/2010/main" val="3288592839"/>
              </p:ext>
            </p:extLst>
          </p:nvPr>
        </p:nvGraphicFramePr>
        <p:xfrm>
          <a:off x="2850154" y="35142816"/>
          <a:ext cx="4947652" cy="2150724"/>
        </p:xfrm>
        <a:graphic>
          <a:graphicData uri="http://schemas.openxmlformats.org/drawingml/2006/table">
            <a:tbl>
              <a:tblPr firstRow="1" firstCol="1" bandRow="1"/>
              <a:tblGrid>
                <a:gridCol w="2088822">
                  <a:extLst>
                    <a:ext uri="{9D8B030D-6E8A-4147-A177-3AD203B41FA5}">
                      <a16:colId xmlns:a16="http://schemas.microsoft.com/office/drawing/2014/main" val="3589553547"/>
                    </a:ext>
                  </a:extLst>
                </a:gridCol>
                <a:gridCol w="2858830">
                  <a:extLst>
                    <a:ext uri="{9D8B030D-6E8A-4147-A177-3AD203B41FA5}">
                      <a16:colId xmlns:a16="http://schemas.microsoft.com/office/drawing/2014/main" val="2751088210"/>
                    </a:ext>
                  </a:extLst>
                </a:gridCol>
              </a:tblGrid>
              <a:tr h="660198">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WE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Au (S = 1 cm</a:t>
                      </a:r>
                      <a:r>
                        <a:rPr lang="en-US" sz="2400" b="1" baseline="30000" dirty="0">
                          <a:effectLst/>
                          <a:latin typeface="Franklin Gothic Medium Cond" panose="020B0606030402020204"/>
                          <a:ea typeface="Calibri" panose="020F0502020204030204" pitchFamily="34" charset="0"/>
                          <a:cs typeface="Times New Roman" panose="02020603050405020304" pitchFamily="18" charset="0"/>
                        </a:rPr>
                        <a:t>2</a:t>
                      </a:r>
                      <a:r>
                        <a:rPr lang="en-US" sz="2400" b="1" dirty="0">
                          <a:effectLst/>
                          <a:latin typeface="Franklin Gothic Medium Cond" panose="020B0606030402020204"/>
                          <a:ea typeface="Calibri" panose="020F0502020204030204" pitchFamily="34" charset="0"/>
                          <a:cs typeface="Times New Roman" panose="02020603050405020304" pitchFamily="18" charset="0"/>
                        </a:rPr>
                        <a:t>)</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8BDEC"/>
                    </a:solidFill>
                  </a:tcPr>
                </a:tc>
                <a:extLst>
                  <a:ext uri="{0D108BD9-81ED-4DB2-BD59-A6C34878D82A}">
                    <a16:rowId xmlns:a16="http://schemas.microsoft.com/office/drawing/2014/main" val="2240635256"/>
                  </a:ext>
                </a:extLst>
              </a:tr>
              <a:tr h="434933">
                <a:tc>
                  <a:txBody>
                    <a:bodyPr/>
                    <a:lstStyle/>
                    <a:p>
                      <a:pPr>
                        <a:lnSpc>
                          <a:spcPct val="115000"/>
                        </a:lnSpc>
                        <a:spcAft>
                          <a:spcPts val="0"/>
                        </a:spcAft>
                      </a:pPr>
                      <a:r>
                        <a:rPr lang="en-US" sz="2400" b="1">
                          <a:effectLst/>
                          <a:latin typeface="Franklin Gothic Medium Cond" panose="020B0606030402020204"/>
                          <a:ea typeface="Calibri" panose="020F0502020204030204" pitchFamily="34" charset="0"/>
                          <a:cs typeface="Times New Roman" panose="02020603050405020304" pitchFamily="18" charset="0"/>
                        </a:rPr>
                        <a:t>RE</a:t>
                      </a:r>
                      <a:endParaRPr lang="en-US" sz="240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nSpc>
                          <a:spcPct val="115000"/>
                        </a:lnSpc>
                        <a:spcAft>
                          <a:spcPts val="0"/>
                        </a:spcAft>
                      </a:pPr>
                      <a:r>
                        <a:rPr lang="en-US" sz="2400" b="1" dirty="0" err="1">
                          <a:effectLst/>
                          <a:latin typeface="Franklin Gothic Medium Cond" panose="020B0606030402020204"/>
                          <a:ea typeface="Calibri" panose="020F0502020204030204" pitchFamily="34" charset="0"/>
                          <a:cs typeface="Times New Roman" panose="02020603050405020304" pitchFamily="18" charset="0"/>
                        </a:rPr>
                        <a:t>Ag,AgCl|Cl</a:t>
                      </a:r>
                      <a:r>
                        <a:rPr lang="en-US" sz="2400" b="1" baseline="30000" dirty="0">
                          <a:effectLst/>
                          <a:latin typeface="Franklin Gothic Medium Cond" panose="020B0606030402020204"/>
                          <a:ea typeface="Calibri" panose="020F0502020204030204" pitchFamily="34" charset="0"/>
                          <a:cs typeface="Times New Roman" panose="02020603050405020304" pitchFamily="18" charset="0"/>
                        </a:rPr>
                        <a:t>-</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826730820"/>
                  </a:ext>
                </a:extLst>
              </a:tr>
              <a:tr h="399766">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CE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Pt grid</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F4FB"/>
                    </a:solidFill>
                  </a:tcPr>
                </a:tc>
                <a:extLst>
                  <a:ext uri="{0D108BD9-81ED-4DB2-BD59-A6C34878D82A}">
                    <a16:rowId xmlns:a16="http://schemas.microsoft.com/office/drawing/2014/main" val="3106714093"/>
                  </a:ext>
                </a:extLst>
              </a:tr>
              <a:tr h="655827">
                <a:tc>
                  <a:txBody>
                    <a:bodyPr/>
                    <a:lstStyle/>
                    <a:p>
                      <a:pPr>
                        <a:lnSpc>
                          <a:spcPct val="115000"/>
                        </a:lnSpc>
                        <a:spcAft>
                          <a:spcPts val="0"/>
                        </a:spcAft>
                      </a:pPr>
                      <a:r>
                        <a:rPr lang="en-US" sz="2400" b="1" dirty="0" err="1">
                          <a:effectLst/>
                          <a:latin typeface="Franklin Gothic Medium Cond" panose="020B0606030402020204"/>
                          <a:ea typeface="Calibri" panose="020F0502020204030204" pitchFamily="34" charset="0"/>
                          <a:cs typeface="Times New Roman" panose="02020603050405020304" pitchFamily="18" charset="0"/>
                        </a:rPr>
                        <a:t>V</a:t>
                      </a:r>
                      <a:r>
                        <a:rPr lang="en-US" sz="2400" b="1" baseline="-25000" dirty="0" err="1">
                          <a:effectLst/>
                          <a:latin typeface="Franklin Gothic Medium Cond" panose="020B0606030402020204"/>
                          <a:ea typeface="Calibri" panose="020F0502020204030204" pitchFamily="34" charset="0"/>
                          <a:cs typeface="Times New Roman" panose="02020603050405020304" pitchFamily="18" charset="0"/>
                        </a:rPr>
                        <a:t>reline</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tc>
                  <a:txBody>
                    <a:bodyPr/>
                    <a:lstStyle/>
                    <a:p>
                      <a:pPr>
                        <a:lnSpc>
                          <a:spcPct val="115000"/>
                        </a:lnSpc>
                        <a:spcAft>
                          <a:spcPts val="0"/>
                        </a:spcAft>
                      </a:pPr>
                      <a:r>
                        <a:rPr lang="en-US" sz="2400" b="1" dirty="0">
                          <a:effectLst/>
                          <a:latin typeface="Franklin Gothic Medium Cond" panose="020B0606030402020204"/>
                          <a:ea typeface="Calibri" panose="020F0502020204030204" pitchFamily="34" charset="0"/>
                          <a:cs typeface="Times New Roman" panose="02020603050405020304" pitchFamily="18" charset="0"/>
                        </a:rPr>
                        <a:t>5 mL</a:t>
                      </a:r>
                      <a:endParaRPr lang="en-US" sz="2400" dirty="0">
                        <a:effectLst/>
                        <a:latin typeface="Franklin Gothic Medium Cond" panose="020B0606030402020204"/>
                        <a:ea typeface="Calibri" panose="020F0502020204030204" pitchFamily="34" charset="0"/>
                        <a:cs typeface="Times New Roman" panose="02020603050405020304" pitchFamily="18" charset="0"/>
                      </a:endParaRPr>
                    </a:p>
                  </a:txBody>
                  <a:tcPr marL="68580" marR="6858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E8F8"/>
                    </a:solidFill>
                  </a:tcPr>
                </a:tc>
                <a:extLst>
                  <a:ext uri="{0D108BD9-81ED-4DB2-BD59-A6C34878D82A}">
                    <a16:rowId xmlns:a16="http://schemas.microsoft.com/office/drawing/2014/main" val="2565056362"/>
                  </a:ext>
                </a:extLst>
              </a:tr>
            </a:tbl>
          </a:graphicData>
        </a:graphic>
      </p:graphicFrame>
      <p:sp>
        <p:nvSpPr>
          <p:cNvPr id="126" name="object 10">
            <a:extLst>
              <a:ext uri="{FF2B5EF4-FFF2-40B4-BE49-F238E27FC236}">
                <a16:creationId xmlns:a16="http://schemas.microsoft.com/office/drawing/2014/main" id="{0C4855FB-FD4B-8243-98D8-441AD3125E53}"/>
              </a:ext>
            </a:extLst>
          </p:cNvPr>
          <p:cNvSpPr txBox="1"/>
          <p:nvPr/>
        </p:nvSpPr>
        <p:spPr>
          <a:xfrm>
            <a:off x="756238" y="34696512"/>
            <a:ext cx="9084843" cy="359073"/>
          </a:xfrm>
          <a:prstGeom prst="rect">
            <a:avLst/>
          </a:prstGeom>
        </p:spPr>
        <p:txBody>
          <a:bodyPr vert="horz" wrap="square" lIns="0" tIns="0" rIns="0" bIns="0" rtlCol="0">
            <a:spAutoFit/>
          </a:bodyPr>
          <a:lstStyle/>
          <a:p>
            <a:pPr algn="ctr">
              <a:lnSpc>
                <a:spcPts val="2759"/>
              </a:lnSpc>
            </a:pPr>
            <a:r>
              <a:rPr lang="en-US" sz="2400" spc="7" dirty="0">
                <a:solidFill>
                  <a:srgbClr val="A90433"/>
                </a:solidFill>
                <a:latin typeface="Arial"/>
                <a:cs typeface="Arial"/>
              </a:rPr>
              <a:t>Table 1. Electrolysis </a:t>
            </a:r>
            <a:r>
              <a:rPr lang="en-US" sz="2800" spc="7" dirty="0">
                <a:solidFill>
                  <a:srgbClr val="A90433"/>
                </a:solidFill>
                <a:latin typeface="Franklin Gothic Medium Cond" panose="020B0606030402020204"/>
                <a:cs typeface="Arial"/>
              </a:rPr>
              <a:t>parameters</a:t>
            </a:r>
            <a:endParaRPr lang="en-US" sz="2400" dirty="0">
              <a:latin typeface="Franklin Gothic Medium Cond" panose="020B0606030402020204"/>
              <a:cs typeface="Arial"/>
            </a:endParaRPr>
          </a:p>
        </p:txBody>
      </p:sp>
      <p:sp>
        <p:nvSpPr>
          <p:cNvPr id="1026" name="Rectangle 1025"/>
          <p:cNvSpPr/>
          <p:nvPr/>
        </p:nvSpPr>
        <p:spPr>
          <a:xfrm>
            <a:off x="408554" y="12370219"/>
            <a:ext cx="9379494" cy="2939266"/>
          </a:xfrm>
          <a:prstGeom prst="rect">
            <a:avLst/>
          </a:prstGeom>
          <a:solidFill>
            <a:srgbClr val="E1F7FF"/>
          </a:solidFill>
        </p:spPr>
        <p:txBody>
          <a:bodyPr wrap="square" lIns="182880" tIns="0" rIns="0" bIns="0">
            <a:spAutoFit/>
          </a:bodyPr>
          <a:lstStyle/>
          <a:p>
            <a:pPr marR="454040" algn="just">
              <a:lnSpc>
                <a:spcPts val="3678"/>
              </a:lnSpc>
              <a:spcBef>
                <a:spcPts val="600"/>
              </a:spcBef>
            </a:pPr>
            <a:r>
              <a:rPr lang="en-US" sz="2800" dirty="0">
                <a:latin typeface="Franklin Gothic Medium Cond" panose="020B0606030402020204"/>
              </a:rPr>
              <a:t>Calcium hydroxyapatite or hydroxyapatite (</a:t>
            </a:r>
            <a:r>
              <a:rPr lang="en-US" sz="2800" dirty="0" err="1">
                <a:latin typeface="Franklin Gothic Medium Cond" panose="020B0606030402020204"/>
              </a:rPr>
              <a:t>HAp</a:t>
            </a:r>
            <a:r>
              <a:rPr lang="en-US" sz="2800" dirty="0">
                <a:latin typeface="Franklin Gothic Medium Cond" panose="020B0606030402020204"/>
              </a:rPr>
              <a:t>), which has the formula of Ca</a:t>
            </a:r>
            <a:r>
              <a:rPr lang="en-US" sz="2800" baseline="-25000" dirty="0">
                <a:latin typeface="Franklin Gothic Medium Cond" panose="020B0606030402020204"/>
              </a:rPr>
              <a:t>10</a:t>
            </a:r>
            <a:r>
              <a:rPr lang="en-US" sz="2800" dirty="0">
                <a:latin typeface="Franklin Gothic Medium Cond" panose="020B0606030402020204"/>
              </a:rPr>
              <a:t>(PO</a:t>
            </a:r>
            <a:r>
              <a:rPr lang="en-US" sz="2800" baseline="-25000" dirty="0">
                <a:latin typeface="Franklin Gothic Medium Cond" panose="020B0606030402020204"/>
              </a:rPr>
              <a:t>4</a:t>
            </a:r>
            <a:r>
              <a:rPr lang="en-US" sz="2800" dirty="0">
                <a:latin typeface="Franklin Gothic Medium Cond" panose="020B0606030402020204"/>
              </a:rPr>
              <a:t>)</a:t>
            </a:r>
            <a:r>
              <a:rPr lang="en-US" sz="2800" baseline="-25000" dirty="0">
                <a:latin typeface="Franklin Gothic Medium Cond" panose="020B0606030402020204"/>
              </a:rPr>
              <a:t>6</a:t>
            </a:r>
            <a:r>
              <a:rPr lang="en-US" sz="2800" dirty="0">
                <a:latin typeface="Franklin Gothic Medium Cond" panose="020B0606030402020204"/>
              </a:rPr>
              <a:t>(OH)</a:t>
            </a:r>
            <a:r>
              <a:rPr lang="en-US" sz="2800" baseline="-25000" dirty="0">
                <a:latin typeface="Franklin Gothic Medium Cond" panose="020B0606030402020204"/>
              </a:rPr>
              <a:t>2</a:t>
            </a:r>
            <a:r>
              <a:rPr lang="en-US" sz="2800" dirty="0">
                <a:latin typeface="Franklin Gothic Medium Cond" panose="020B0606030402020204"/>
              </a:rPr>
              <a:t> (</a:t>
            </a:r>
            <a:r>
              <a:rPr lang="en-US" sz="2800" dirty="0" err="1">
                <a:latin typeface="Franklin Gothic Medium Cond" panose="020B0606030402020204"/>
              </a:rPr>
              <a:t>HAp</a:t>
            </a:r>
            <a:r>
              <a:rPr lang="en-US" sz="2800" dirty="0">
                <a:latin typeface="Franklin Gothic Medium Cond" panose="020B0606030402020204"/>
              </a:rPr>
              <a:t>), is a material widely used in life. Because of having high activity and biocompatibility, synthetic </a:t>
            </a:r>
            <a:r>
              <a:rPr lang="en-US" sz="2800" dirty="0" err="1">
                <a:latin typeface="Franklin Gothic Medium Cond" panose="020B0606030402020204"/>
              </a:rPr>
              <a:t>HAp</a:t>
            </a:r>
            <a:r>
              <a:rPr lang="en-US" sz="2800" dirty="0">
                <a:latin typeface="Franklin Gothic Medium Cond" panose="020B0606030402020204"/>
              </a:rPr>
              <a:t> is widely used as a biomedical material in surgery of bone grafting, orthopedic, and tooth repair, as well as in the field of environmental treatment with high efficiency. </a:t>
            </a:r>
          </a:p>
        </p:txBody>
      </p:sp>
      <p:sp>
        <p:nvSpPr>
          <p:cNvPr id="1027" name="Rectangle 1026"/>
          <p:cNvSpPr/>
          <p:nvPr/>
        </p:nvSpPr>
        <p:spPr>
          <a:xfrm>
            <a:off x="451888" y="15308883"/>
            <a:ext cx="9807920" cy="3888244"/>
          </a:xfrm>
          <a:prstGeom prst="rect">
            <a:avLst/>
          </a:prstGeom>
        </p:spPr>
        <p:txBody>
          <a:bodyPr wrap="square">
            <a:spAutoFit/>
          </a:bodyPr>
          <a:lstStyle/>
          <a:p>
            <a:pPr marR="454040" algn="just">
              <a:lnSpc>
                <a:spcPts val="3678"/>
              </a:lnSpc>
              <a:spcBef>
                <a:spcPts val="600"/>
              </a:spcBef>
            </a:pPr>
            <a:r>
              <a:rPr lang="pt-BR" sz="2800" dirty="0">
                <a:latin typeface="Franklin Gothic Medium Cond" panose="020B0606030402020204"/>
              </a:rPr>
              <a:t>Along with adsorption, desorption and recovery of heavy metals are also extremely important to avoid secondary pollution, to reuse useful metals from waste sources and regenerate adsorbent materials, improving economic efficiency. </a:t>
            </a:r>
            <a:r>
              <a:rPr lang="en-US" sz="2800" dirty="0">
                <a:latin typeface="Franklin Gothic Medium Cond" panose="020B0606030402020204"/>
              </a:rPr>
              <a:t>This report presents the results of an investigation into the feasibility of using synthetic hydroxyapatite material to adsorb Cd</a:t>
            </a:r>
            <a:r>
              <a:rPr lang="en-US" sz="2800" baseline="30000" dirty="0">
                <a:latin typeface="Franklin Gothic Medium Cond" panose="020B0606030402020204"/>
              </a:rPr>
              <a:t>2+ </a:t>
            </a:r>
            <a:r>
              <a:rPr lang="en-US" sz="2800" dirty="0">
                <a:latin typeface="Franklin Gothic Medium Cond" panose="020B0606030402020204"/>
              </a:rPr>
              <a:t>ions in water. The desorption and recovery of metallic Cd were next studied with electrochemical precipitation in a reline electrolyte.</a:t>
            </a:r>
          </a:p>
        </p:txBody>
      </p:sp>
      <p:pic>
        <p:nvPicPr>
          <p:cNvPr id="5" name="Picture 4">
            <a:extLst>
              <a:ext uri="{FF2B5EF4-FFF2-40B4-BE49-F238E27FC236}">
                <a16:creationId xmlns:a16="http://schemas.microsoft.com/office/drawing/2014/main" id="{6582A039-A88D-7275-CE76-EB5093EF746E}"/>
              </a:ext>
            </a:extLst>
          </p:cNvPr>
          <p:cNvPicPr>
            <a:picLocks noChangeAspect="1"/>
          </p:cNvPicPr>
          <p:nvPr/>
        </p:nvPicPr>
        <p:blipFill>
          <a:blip r:embed="rId27"/>
          <a:stretch>
            <a:fillRect/>
          </a:stretch>
        </p:blipFill>
        <p:spPr>
          <a:xfrm>
            <a:off x="20453288" y="16802958"/>
            <a:ext cx="3545097" cy="3068296"/>
          </a:xfrm>
          <a:prstGeom prst="rect">
            <a:avLst/>
          </a:prstGeom>
        </p:spPr>
      </p:pic>
    </p:spTree>
    <p:extLst>
      <p:ext uri="{BB962C8B-B14F-4D97-AF65-F5344CB8AC3E}">
        <p14:creationId xmlns:p14="http://schemas.microsoft.com/office/powerpoint/2010/main" val="363879899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1890</TotalTime>
  <Words>1693</Words>
  <Application>Microsoft Office PowerPoint</Application>
  <PresentationFormat>Custom</PresentationFormat>
  <Paragraphs>212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Franklin Gothic Medium</vt:lpstr>
      <vt:lpstr>Franklin Gothic Medium Cond</vt:lpstr>
      <vt:lpstr>Segoe UI Black</vt:lpstr>
      <vt:lpstr>Office 2013 - 2022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JCA</dc:creator>
  <cp:lastModifiedBy>Le Thi Duyen</cp:lastModifiedBy>
  <cp:revision>126</cp:revision>
  <cp:lastPrinted>2024-05-03T01:16:51Z</cp:lastPrinted>
  <dcterms:created xsi:type="dcterms:W3CDTF">2019-03-04T23:04:05Z</dcterms:created>
  <dcterms:modified xsi:type="dcterms:W3CDTF">2024-05-07T03:22:18Z</dcterms:modified>
</cp:coreProperties>
</file>