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1" r:id="rId1"/>
  </p:sldMasterIdLst>
  <p:notesMasterIdLst>
    <p:notesMasterId r:id="rId27"/>
  </p:notesMasterIdLst>
  <p:sldIdLst>
    <p:sldId id="256" r:id="rId2"/>
    <p:sldId id="257" r:id="rId3"/>
    <p:sldId id="260" r:id="rId4"/>
    <p:sldId id="258" r:id="rId5"/>
    <p:sldId id="261" r:id="rId6"/>
    <p:sldId id="259" r:id="rId7"/>
    <p:sldId id="262" r:id="rId8"/>
    <p:sldId id="263" r:id="rId9"/>
    <p:sldId id="264" r:id="rId10"/>
    <p:sldId id="265" r:id="rId11"/>
    <p:sldId id="277" r:id="rId12"/>
    <p:sldId id="267" r:id="rId13"/>
    <p:sldId id="266" r:id="rId14"/>
    <p:sldId id="268" r:id="rId15"/>
    <p:sldId id="269" r:id="rId16"/>
    <p:sldId id="278" r:id="rId17"/>
    <p:sldId id="270" r:id="rId18"/>
    <p:sldId id="271" r:id="rId19"/>
    <p:sldId id="272" r:id="rId20"/>
    <p:sldId id="273" r:id="rId21"/>
    <p:sldId id="274" r:id="rId22"/>
    <p:sldId id="275" r:id="rId23"/>
    <p:sldId id="276" r:id="rId24"/>
    <p:sldId id="279" r:id="rId25"/>
    <p:sldId id="280" r:id="rId26"/>
  </p:sldIdLst>
  <p:sldSz cx="9144000" cy="6858000" type="screen4x3"/>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5" d="100"/>
          <a:sy n="75" d="100"/>
        </p:scale>
        <p:origin x="-126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439E89-71E1-4368-B143-E411A7F5F509}" type="datetimeFigureOut">
              <a:rPr lang="en-US" smtClean="0"/>
              <a:t>7/6/2023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F62DDC-96C1-4970-A267-78E89E0D56AF}" type="slidenum">
              <a:rPr lang="en-US" smtClean="0"/>
              <a:t>‹#›</a:t>
            </a:fld>
            <a:endParaRPr lang="en-US"/>
          </a:p>
        </p:txBody>
      </p:sp>
    </p:spTree>
    <p:extLst>
      <p:ext uri="{BB962C8B-B14F-4D97-AF65-F5344CB8AC3E}">
        <p14:creationId xmlns:p14="http://schemas.microsoft.com/office/powerpoint/2010/main" val="1631128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3030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7287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576306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Rectangle 3">
            <a:extLst>
              <a:ext uri="{FF2B5EF4-FFF2-40B4-BE49-F238E27FC236}">
                <a16:creationId xmlns="" xmlns:a16="http://schemas.microsoft.com/office/drawing/2014/main" id="{341907BD-3D67-4114-8DAA-1C2EFAF5B329}"/>
              </a:ext>
            </a:extLst>
          </p:cNvPr>
          <p:cNvSpPr>
            <a:spLocks noChangeArrowheads="1"/>
          </p:cNvSpPr>
          <p:nvPr userDrawn="1"/>
        </p:nvSpPr>
        <p:spPr bwMode="auto">
          <a:xfrm>
            <a:off x="2" y="124694"/>
            <a:ext cx="103939" cy="20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1435" tIns="25718" rIns="51435" bIns="25718" numCol="1" anchor="ctr" anchorCtr="0" compatLnSpc="1">
            <a:prstTxWarp prst="textNoShape">
              <a:avLst/>
            </a:prstTxWarp>
            <a:spAutoFit/>
          </a:bodyPr>
          <a:lstStyle/>
          <a:p>
            <a:endParaRPr lang="en-US" sz="1013"/>
          </a:p>
        </p:txBody>
      </p:sp>
      <p:sp>
        <p:nvSpPr>
          <p:cNvPr id="12" name="Rectangle 11">
            <a:extLst>
              <a:ext uri="{FF2B5EF4-FFF2-40B4-BE49-F238E27FC236}">
                <a16:creationId xmlns="" xmlns:a16="http://schemas.microsoft.com/office/drawing/2014/main" id="{211D8B8A-40B7-4329-8751-A10D49A63558}"/>
              </a:ext>
            </a:extLst>
          </p:cNvPr>
          <p:cNvSpPr>
            <a:spLocks noChangeArrowheads="1"/>
          </p:cNvSpPr>
          <p:nvPr userDrawn="1"/>
        </p:nvSpPr>
        <p:spPr bwMode="auto">
          <a:xfrm>
            <a:off x="2" y="124694"/>
            <a:ext cx="103939" cy="20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1435" tIns="25718" rIns="51435" bIns="25718" numCol="1" anchor="ctr" anchorCtr="0" compatLnSpc="1">
            <a:prstTxWarp prst="textNoShape">
              <a:avLst/>
            </a:prstTxWarp>
            <a:spAutoFit/>
          </a:bodyPr>
          <a:lstStyle/>
          <a:p>
            <a:endParaRPr lang="en-US" sz="1013"/>
          </a:p>
        </p:txBody>
      </p:sp>
      <p:pic>
        <p:nvPicPr>
          <p:cNvPr id="9" name="Hình ảnh 2" descr="Ảnh có chứa văn bản&#10;&#10;Mô tả được tạo tự động">
            <a:extLst>
              <a:ext uri="{FF2B5EF4-FFF2-40B4-BE49-F238E27FC236}">
                <a16:creationId xmlns="" xmlns:a16="http://schemas.microsoft.com/office/drawing/2014/main" id="{C577FDCD-786F-C3ED-5E5A-7AE75177B6E1}"/>
              </a:ext>
            </a:extLst>
          </p:cNvPr>
          <p:cNvPicPr>
            <a:picLocks noChangeAspect="1"/>
          </p:cNvPicPr>
          <p:nvPr userDrawn="1"/>
        </p:nvPicPr>
        <p:blipFill>
          <a:blip r:embed="rId2"/>
          <a:stretch>
            <a:fillRect/>
          </a:stretch>
        </p:blipFill>
        <p:spPr>
          <a:xfrm>
            <a:off x="-1" y="-1"/>
            <a:ext cx="9143044" cy="1188720"/>
          </a:xfrm>
          <a:prstGeom prst="rect">
            <a:avLst/>
          </a:prstGeom>
        </p:spPr>
      </p:pic>
    </p:spTree>
    <p:extLst>
      <p:ext uri="{BB962C8B-B14F-4D97-AF65-F5344CB8AC3E}">
        <p14:creationId xmlns:p14="http://schemas.microsoft.com/office/powerpoint/2010/main" val="17676592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68686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17923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7/6/2023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1580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0210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3520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5513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7347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0022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7/6/2023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21641673"/>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10.png"/><Relationship Id="rId7" Type="http://schemas.openxmlformats.org/officeDocument/2006/relationships/image" Target="../media/image7.w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6.wmf"/><Relationship Id="rId4" Type="http://schemas.openxmlformats.org/officeDocument/2006/relationships/oleObject" Target="../embeddings/oleObject3.bin"/><Relationship Id="rId9" Type="http://schemas.openxmlformats.org/officeDocument/2006/relationships/image" Target="../media/image8.wmf"/></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1.emf"/><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800100" y="1698536"/>
            <a:ext cx="8039100" cy="923330"/>
          </a:xfrm>
          <a:prstGeom prst="rect">
            <a:avLst/>
          </a:prstGeom>
        </p:spPr>
        <p:txBody>
          <a:bodyPr wrap="square">
            <a:spAutoFit/>
          </a:bodyPr>
          <a:lstStyle/>
          <a:p>
            <a:r>
              <a:rPr lang="en-US" b="1" smtClean="0"/>
              <a:t>MỘT SỐ VẤN ĐỀ TRONG NGHIÊN CỨU ỨNG DỤNG, PHÁT TRIỂN LÝ THUYẾT XỬ LÝ SỐ LIỆU PHỤC VỤ XÂY DỰNG CƠ SỞ DỮ LIỆU KHÔNG GIAN VÀ PHÁT TRIỂN BỀN VỮNG Ở VIỆT NAM</a:t>
            </a:r>
            <a:r>
              <a:rPr lang="en-US" smtClean="0"/>
              <a:t> </a:t>
            </a:r>
            <a:endParaRPr lang="en-US"/>
          </a:p>
        </p:txBody>
      </p:sp>
      <p:sp>
        <p:nvSpPr>
          <p:cNvPr id="3" name="Rectangle 2"/>
          <p:cNvSpPr/>
          <p:nvPr/>
        </p:nvSpPr>
        <p:spPr>
          <a:xfrm>
            <a:off x="6027050" y="2622034"/>
            <a:ext cx="2525500" cy="369332"/>
          </a:xfrm>
          <a:prstGeom prst="rect">
            <a:avLst/>
          </a:prstGeom>
        </p:spPr>
        <p:txBody>
          <a:bodyPr wrap="none">
            <a:spAutoFit/>
          </a:bodyPr>
          <a:lstStyle/>
          <a:p>
            <a:r>
              <a:rPr lang="en-US"/>
              <a:t>GS, TSKH Hoàng Ngọc Hà</a:t>
            </a:r>
          </a:p>
        </p:txBody>
      </p:sp>
      <p:sp>
        <p:nvSpPr>
          <p:cNvPr id="4" name="Rectangle 3"/>
          <p:cNvSpPr/>
          <p:nvPr/>
        </p:nvSpPr>
        <p:spPr>
          <a:xfrm>
            <a:off x="1016000" y="2980541"/>
            <a:ext cx="7536550" cy="2585323"/>
          </a:xfrm>
          <a:prstGeom prst="rect">
            <a:avLst/>
          </a:prstGeom>
        </p:spPr>
        <p:txBody>
          <a:bodyPr wrap="square">
            <a:spAutoFit/>
          </a:bodyPr>
          <a:lstStyle/>
          <a:p>
            <a:r>
              <a:rPr lang="en-US" b="1"/>
              <a:t>1. </a:t>
            </a:r>
            <a:r>
              <a:rPr lang="en-US" b="1" smtClean="0"/>
              <a:t>Đ</a:t>
            </a:r>
            <a:r>
              <a:rPr lang="en-US" b="1" smtClean="0"/>
              <a:t>ẶT </a:t>
            </a:r>
            <a:r>
              <a:rPr lang="en-US" b="1"/>
              <a:t>VẤN ĐỀ </a:t>
            </a:r>
            <a:endParaRPr lang="en-US"/>
          </a:p>
          <a:p>
            <a:r>
              <a:rPr lang="en-US"/>
              <a:t>   </a:t>
            </a:r>
            <a:r>
              <a:rPr lang="en-US" b="1"/>
              <a:t>1.1.  Hạ tầng dữ liệu không gian địa lý ở nước ta gồm có:</a:t>
            </a:r>
            <a:endParaRPr lang="en-US"/>
          </a:p>
          <a:p>
            <a:r>
              <a:rPr lang="en-US"/>
              <a:t>- Dữ liệu khung: dữ liệu về hệ thống các điểm gốc đo đạc quốc gia, các mạng lưới trắc địa quốc gia; dữ liệu nền địa lý quốc gia, dữ liệu bản đồ địa hình; dữ liệu ảnh hàng không, dữ liệu ảnh viễn thám; dữ liệu bản đồ chuẩn biên giới quốc  gia; dữ liệu bản đồ địa giới hành chính; dữ liệu địa danh.</a:t>
            </a:r>
          </a:p>
          <a:p>
            <a:r>
              <a:rPr lang="en-US"/>
              <a:t>- Dữ liệu chuyên ngành bao gồm các dữ liệu thuộc phạm vi quản lý của các Bộ, ngành và địa phương.</a:t>
            </a:r>
          </a:p>
          <a:p>
            <a:r>
              <a:rPr lang="en-US"/>
              <a:t>    </a:t>
            </a:r>
            <a:r>
              <a:rPr lang="en-US" b="1"/>
              <a:t>1.2 Các mạng lưới trắc địa quốc gia</a:t>
            </a:r>
            <a:endParaRPr lang="en-US"/>
          </a:p>
        </p:txBody>
      </p:sp>
    </p:spTree>
    <p:extLst>
      <p:ext uri="{BB962C8B-B14F-4D97-AF65-F5344CB8AC3E}">
        <p14:creationId xmlns:p14="http://schemas.microsoft.com/office/powerpoint/2010/main" val="1861056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79400" y="1749336"/>
                <a:ext cx="8559800" cy="9136027"/>
              </a:xfrm>
              <a:prstGeom prst="rect">
                <a:avLst/>
              </a:prstGeom>
            </p:spPr>
            <p:txBody>
              <a:bodyPr wrap="square">
                <a:spAutoFit/>
              </a:bodyPr>
              <a:lstStyle/>
              <a:p>
                <a:r>
                  <a:rPr lang="en-US" b="1" smtClean="0"/>
                  <a:t>2.2. Lựa chọn và xây dựng mô hình Geoid tối ưu trên lãnh thổ Việt Nam</a:t>
                </a:r>
              </a:p>
              <a:p>
                <a14:m>
                  <m:oMath xmlns:m="http://schemas.openxmlformats.org/officeDocument/2006/math">
                    <m:r>
                      <a:rPr lang="en-US" b="0" i="1" smtClean="0">
                        <a:latin typeface="Cambria Math"/>
                      </a:rPr>
                      <m:t>                                                                        </m:t>
                    </m:r>
                    <m:r>
                      <a:rPr lang="en-US" i="1">
                        <a:latin typeface="Cambria Math"/>
                      </a:rPr>
                      <m:t>h</m:t>
                    </m:r>
                    <m:r>
                      <a:rPr lang="en-US" i="1">
                        <a:latin typeface="Cambria Math"/>
                      </a:rPr>
                      <m:t>=</m:t>
                    </m:r>
                    <m:r>
                      <a:rPr lang="en-US" i="1">
                        <a:latin typeface="Cambria Math"/>
                      </a:rPr>
                      <m:t>𝐻</m:t>
                    </m:r>
                    <m:r>
                      <a:rPr lang="en-US" i="1">
                        <a:latin typeface="Cambria Math"/>
                      </a:rPr>
                      <m:t>−</m:t>
                    </m:r>
                  </m:oMath>
                </a14:m>
                <a:r>
                  <a:rPr lang="en-US">
                    <a:sym typeface="Symbol"/>
                  </a:rPr>
                  <a:t></a:t>
                </a:r>
                <a:endParaRPr lang="en-US" smtClean="0">
                  <a:sym typeface="Symbol"/>
                </a:endParaRPr>
              </a:p>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h</m:t>
                          </m:r>
                        </m:e>
                        <m:sub>
                          <m:r>
                            <a:rPr lang="en-US" i="1">
                              <a:latin typeface="Cambria Math"/>
                            </a:rPr>
                            <m:t>𝑐</m:t>
                          </m:r>
                        </m:sub>
                      </m:sSub>
                      <m:r>
                        <a:rPr lang="en-US" i="1">
                          <a:latin typeface="Cambria Math"/>
                        </a:rPr>
                        <m:t>=</m:t>
                      </m:r>
                      <m:r>
                        <a:rPr lang="en-US" i="1">
                          <a:latin typeface="Cambria Math"/>
                        </a:rPr>
                        <m:t>𝐻</m:t>
                      </m:r>
                      <m:r>
                        <a:rPr lang="en-US" i="1">
                          <a:latin typeface="Cambria Math"/>
                        </a:rPr>
                        <m:t>−</m:t>
                      </m:r>
                      <m:r>
                        <a:rPr lang="en-US" i="1">
                          <a:latin typeface="Cambria Math"/>
                        </a:rPr>
                        <m:t>𝑁</m:t>
                      </m:r>
                      <m:r>
                        <a:rPr lang="en-US" i="1">
                          <a:latin typeface="Cambria Math"/>
                        </a:rPr>
                        <m:t> </m:t>
                      </m:r>
                    </m:oMath>
                  </m:oMathPara>
                </a14:m>
                <a:endParaRPr lang="en-US"/>
              </a:p>
              <a:p>
                <a:r>
                  <a:rPr lang="en-US"/>
                  <a:t> </a:t>
                </a:r>
              </a:p>
              <a:p>
                <a:r>
                  <a:rPr lang="en-US" smtClean="0"/>
                  <a:t>2.1.1. Phương pháp Collocation, Kriging</a:t>
                </a:r>
              </a:p>
              <a:p>
                <a:r>
                  <a:rPr lang="en-US" smtClean="0"/>
                  <a:t>2.1.2. Xác định 4 tham số</a:t>
                </a:r>
              </a:p>
              <a:p>
                <a:r>
                  <a:rPr lang="en-US" smtClean="0"/>
                  <a:t>v</a:t>
                </a:r>
                <a:r>
                  <a:rPr lang="en-US" baseline="-25000" smtClean="0"/>
                  <a:t>H </a:t>
                </a:r>
                <a:r>
                  <a:rPr lang="en-US"/>
                  <a:t>- v</a:t>
                </a:r>
                <a:r>
                  <a:rPr lang="en-US" baseline="-25000"/>
                  <a:t>h</a:t>
                </a:r>
                <a:r>
                  <a:rPr lang="en-US"/>
                  <a:t>-v</a:t>
                </a:r>
                <a:r>
                  <a:rPr lang="en-US" baseline="-25000">
                    <a:sym typeface="Symbol"/>
                  </a:rPr>
                  <a:t></a:t>
                </a:r>
                <a:r>
                  <a:rPr lang="en-US" baseline="-25000"/>
                  <a:t> </a:t>
                </a:r>
                <a:r>
                  <a:rPr lang="en-US"/>
                  <a:t>- f +w = 0 </a:t>
                </a:r>
                <a:r>
                  <a:rPr lang="en-US" smtClean="0"/>
                  <a:t>                                                                                                  (2.2.1)</a:t>
                </a:r>
              </a:p>
              <a:p>
                <a:r>
                  <a:rPr lang="en-US"/>
                  <a:t>w=-( H</a:t>
                </a:r>
                <a:r>
                  <a:rPr lang="en-US" baseline="30000"/>
                  <a:t>(0)</a:t>
                </a:r>
                <a:r>
                  <a:rPr lang="en-US"/>
                  <a:t> -h</a:t>
                </a:r>
                <a:r>
                  <a:rPr lang="en-US" baseline="30000"/>
                  <a:t>(0)</a:t>
                </a:r>
                <a:r>
                  <a:rPr lang="en-US"/>
                  <a:t>   -</a:t>
                </a:r>
                <a:r>
                  <a:rPr lang="en-US" baseline="-25000">
                    <a:sym typeface="Symbol"/>
                  </a:rPr>
                  <a:t></a:t>
                </a:r>
                <a:r>
                  <a:rPr lang="en-US" baseline="30000"/>
                  <a:t>(0</a:t>
                </a:r>
                <a:r>
                  <a:rPr lang="en-US" smtClean="0"/>
                  <a:t>)                                                                                                 </a:t>
                </a:r>
                <a:r>
                  <a:rPr lang="en-US"/>
                  <a:t>(</a:t>
                </a:r>
                <a:r>
                  <a:rPr lang="en-US" smtClean="0"/>
                  <a:t>2.2.2)</a:t>
                </a:r>
                <a:endParaRPr lang="en-US"/>
              </a:p>
              <a:p>
                <a:r>
                  <a:rPr lang="en-US" smtClean="0"/>
                  <a:t>f</a:t>
                </a:r>
                <a:r>
                  <a:rPr lang="en-US" baseline="-25000" smtClean="0"/>
                  <a:t>i</a:t>
                </a:r>
                <a:r>
                  <a:rPr lang="en-US" smtClean="0"/>
                  <a:t> </a:t>
                </a:r>
                <a:r>
                  <a:rPr lang="en-US"/>
                  <a:t>= f (B</a:t>
                </a:r>
                <a:r>
                  <a:rPr lang="en-US" baseline="-25000"/>
                  <a:t>i</a:t>
                </a:r>
                <a:r>
                  <a:rPr lang="en-US"/>
                  <a:t>, L</a:t>
                </a:r>
                <a:r>
                  <a:rPr lang="en-US" baseline="-25000"/>
                  <a:t>i</a:t>
                </a:r>
                <a:r>
                  <a:rPr lang="en-US"/>
                  <a:t>) =  a</a:t>
                </a:r>
                <a:r>
                  <a:rPr lang="en-US" baseline="-25000"/>
                  <a:t>i</a:t>
                </a:r>
                <a:r>
                  <a:rPr lang="en-US"/>
                  <a:t>x = x</a:t>
                </a:r>
                <a:r>
                  <a:rPr lang="en-US" baseline="-25000"/>
                  <a:t>1</a:t>
                </a:r>
                <a:r>
                  <a:rPr lang="en-US"/>
                  <a:t> + x</a:t>
                </a:r>
                <a:r>
                  <a:rPr lang="en-US" baseline="-25000"/>
                  <a:t>2</a:t>
                </a:r>
                <a:r>
                  <a:rPr lang="en-US"/>
                  <a:t>( cos B</a:t>
                </a:r>
                <a:r>
                  <a:rPr lang="en-US" baseline="-25000"/>
                  <a:t>i</a:t>
                </a:r>
                <a:r>
                  <a:rPr lang="en-US"/>
                  <a:t>cosL</a:t>
                </a:r>
                <a:r>
                  <a:rPr lang="en-US" baseline="-25000"/>
                  <a:t>i</a:t>
                </a:r>
                <a:r>
                  <a:rPr lang="en-US"/>
                  <a:t>) + x</a:t>
                </a:r>
                <a:r>
                  <a:rPr lang="en-US" baseline="-25000"/>
                  <a:t>3</a:t>
                </a:r>
                <a:r>
                  <a:rPr lang="en-US"/>
                  <a:t>(cosB</a:t>
                </a:r>
                <a:r>
                  <a:rPr lang="en-US" baseline="-25000"/>
                  <a:t>i</a:t>
                </a:r>
                <a:r>
                  <a:rPr lang="en-US"/>
                  <a:t> sinL</a:t>
                </a:r>
                <a:r>
                  <a:rPr lang="en-US" baseline="-25000"/>
                  <a:t>i</a:t>
                </a:r>
                <a:r>
                  <a:rPr lang="en-US"/>
                  <a:t>)  + x</a:t>
                </a:r>
                <a:r>
                  <a:rPr lang="en-US" baseline="-25000"/>
                  <a:t>4</a:t>
                </a:r>
                <a:r>
                  <a:rPr lang="en-US"/>
                  <a:t> (sinB</a:t>
                </a:r>
                <a:r>
                  <a:rPr lang="en-US" baseline="-25000"/>
                  <a:t>i</a:t>
                </a:r>
                <a:r>
                  <a:rPr lang="en-US"/>
                  <a:t>) </a:t>
                </a:r>
                <a:r>
                  <a:rPr lang="en-US" smtClean="0"/>
                  <a:t>                  (2.2.3)</a:t>
                </a:r>
                <a:endParaRPr lang="en-US"/>
              </a:p>
              <a:p>
                <a:endParaRPr lang="en-US" smtClean="0"/>
              </a:p>
              <a:p>
                <a:r>
                  <a:rPr lang="en-US"/>
                  <a:t>BV + A</a:t>
                </a:r>
                <a:r>
                  <a:rPr lang="en-US">
                    <a:sym typeface="Symbol"/>
                  </a:rPr>
                  <a:t></a:t>
                </a:r>
                <a:r>
                  <a:rPr lang="en-US"/>
                  <a:t>x + W = 0                                                                                                      </a:t>
                </a:r>
                <a:r>
                  <a:rPr lang="en-US" smtClean="0"/>
                  <a:t>(2.2.4)</a:t>
                </a:r>
                <a:endParaRPr lang="en-US"/>
              </a:p>
              <a:p>
                <a:endParaRPr lang="en-US" smtClean="0"/>
              </a:p>
              <a:p>
                <a:r>
                  <a:rPr lang="en-US"/>
                  <a:t>B</a:t>
                </a:r>
                <a:r>
                  <a:rPr lang="en-US" baseline="-25000"/>
                  <a:t>nx3n</a:t>
                </a:r>
                <a:r>
                  <a:rPr lang="en-US"/>
                  <a:t> = (E</a:t>
                </a:r>
                <a:r>
                  <a:rPr lang="en-US" baseline="-25000"/>
                  <a:t>nxn</a:t>
                </a:r>
                <a:r>
                  <a:rPr lang="en-US"/>
                  <a:t> – E</a:t>
                </a:r>
                <a:r>
                  <a:rPr lang="en-US" baseline="-25000"/>
                  <a:t>nxn</a:t>
                </a:r>
                <a:r>
                  <a:rPr lang="en-US"/>
                  <a:t> – E</a:t>
                </a:r>
                <a:r>
                  <a:rPr lang="en-US" baseline="-25000"/>
                  <a:t>nxn</a:t>
                </a:r>
                <a:r>
                  <a:rPr lang="en-US" smtClean="0"/>
                  <a:t>);</a:t>
                </a:r>
              </a:p>
              <a:p>
                <a:r>
                  <a:rPr lang="en-US"/>
                  <a:t>V</a:t>
                </a:r>
                <a:r>
                  <a:rPr lang="en-US" baseline="30000"/>
                  <a:t>T</a:t>
                </a:r>
                <a:r>
                  <a:rPr lang="en-US"/>
                  <a:t> = ( V</a:t>
                </a:r>
                <a:r>
                  <a:rPr lang="en-US" baseline="-25000"/>
                  <a:t>Hnx1</a:t>
                </a:r>
                <a:r>
                  <a:rPr lang="en-US"/>
                  <a:t> 	V</a:t>
                </a:r>
                <a:r>
                  <a:rPr lang="en-US">
                    <a:sym typeface="Symbol"/>
                  </a:rPr>
                  <a:t></a:t>
                </a:r>
                <a:r>
                  <a:rPr lang="en-US" baseline="-25000"/>
                  <a:t>nx1</a:t>
                </a:r>
                <a:r>
                  <a:rPr lang="en-US"/>
                  <a:t>	V</a:t>
                </a:r>
                <a:r>
                  <a:rPr lang="en-US" baseline="-25000"/>
                  <a:t>hnx1</a:t>
                </a:r>
                <a:r>
                  <a:rPr lang="en-US"/>
                  <a:t>); </a:t>
                </a:r>
                <a:endParaRPr lang="en-US" smtClean="0"/>
              </a:p>
              <a:p>
                <a:r>
                  <a:rPr lang="en-US"/>
                  <a:t>W=-(H</a:t>
                </a:r>
                <a:r>
                  <a:rPr lang="en-US" baseline="30000"/>
                  <a:t>(0)</a:t>
                </a:r>
                <a:r>
                  <a:rPr lang="en-US"/>
                  <a:t>- h</a:t>
                </a:r>
                <a:r>
                  <a:rPr lang="en-US" baseline="30000"/>
                  <a:t>(0)</a:t>
                </a:r>
                <a:r>
                  <a:rPr lang="en-US"/>
                  <a:t>- </a:t>
                </a:r>
                <a:r>
                  <a:rPr lang="en-US" baseline="-25000">
                    <a:sym typeface="Symbol"/>
                  </a:rPr>
                  <a:t></a:t>
                </a:r>
                <a:r>
                  <a:rPr lang="en-US" baseline="30000"/>
                  <a:t>(0</a:t>
                </a:r>
                <a:r>
                  <a:rPr lang="en-US" smtClean="0"/>
                  <a:t>)</a:t>
                </a:r>
                <a:r>
                  <a:rPr lang="en-US" sz="1600"/>
                  <a:t> </a:t>
                </a:r>
              </a:p>
              <a:p>
                <a:r>
                  <a:rPr lang="en-US" sz="1600" smtClean="0"/>
                  <a:t> A=     </a:t>
                </a:r>
                <a14:m>
                  <m:oMath xmlns:m="http://schemas.openxmlformats.org/officeDocument/2006/math">
                    <m:d>
                      <m:dPr>
                        <m:begChr m:val="["/>
                        <m:endChr m:val="]"/>
                        <m:ctrlPr>
                          <a:rPr lang="en-US" sz="1600" i="1">
                            <a:latin typeface="Cambria Math"/>
                          </a:rPr>
                        </m:ctrlPr>
                      </m:dPr>
                      <m:e>
                        <m:eqArr>
                          <m:eqArrPr>
                            <m:ctrlPr>
                              <a:rPr lang="en-US" sz="1600" i="1">
                                <a:latin typeface="Cambria Math"/>
                              </a:rPr>
                            </m:ctrlPr>
                          </m:eqArrPr>
                          <m:e>
                            <m:r>
                              <a:rPr lang="en-US" sz="1600" i="1">
                                <a:latin typeface="Cambria Math"/>
                              </a:rPr>
                              <m:t>1           </m:t>
                            </m:r>
                            <m:r>
                              <a:rPr lang="en-US" sz="1600" i="1">
                                <a:latin typeface="Cambria Math"/>
                              </a:rPr>
                              <m:t>𝑐𝑜𝑠</m:t>
                            </m:r>
                            <m:sSub>
                              <m:sSubPr>
                                <m:ctrlPr>
                                  <a:rPr lang="en-US" sz="1600" i="1">
                                    <a:latin typeface="Cambria Math"/>
                                  </a:rPr>
                                </m:ctrlPr>
                              </m:sSubPr>
                              <m:e>
                                <m:r>
                                  <a:rPr lang="en-US" sz="1600" i="1">
                                    <a:latin typeface="Cambria Math"/>
                                  </a:rPr>
                                  <m:t>𝐵</m:t>
                                </m:r>
                              </m:e>
                              <m:sub>
                                <m:r>
                                  <a:rPr lang="en-US" sz="1600" i="1">
                                    <a:latin typeface="Cambria Math"/>
                                  </a:rPr>
                                  <m:t>1</m:t>
                                </m:r>
                              </m:sub>
                            </m:sSub>
                            <m:r>
                              <a:rPr lang="en-US" sz="1600" i="1">
                                <a:latin typeface="Cambria Math"/>
                              </a:rPr>
                              <m:t>𝑐𝑜𝑠</m:t>
                            </m:r>
                            <m:sSub>
                              <m:sSubPr>
                                <m:ctrlPr>
                                  <a:rPr lang="en-US" sz="1600" i="1">
                                    <a:latin typeface="Cambria Math"/>
                                  </a:rPr>
                                </m:ctrlPr>
                              </m:sSubPr>
                              <m:e>
                                <m:r>
                                  <a:rPr lang="en-US" sz="1600" i="1">
                                    <a:latin typeface="Cambria Math"/>
                                  </a:rPr>
                                  <m:t>𝐿</m:t>
                                </m:r>
                              </m:e>
                              <m:sub>
                                <m:r>
                                  <a:rPr lang="en-US" sz="1600" i="1">
                                    <a:latin typeface="Cambria Math"/>
                                  </a:rPr>
                                  <m:t>1   </m:t>
                                </m:r>
                              </m:sub>
                            </m:sSub>
                            <m:r>
                              <a:rPr lang="en-US" sz="1600" i="1">
                                <a:latin typeface="Cambria Math"/>
                              </a:rPr>
                              <m:t>      </m:t>
                            </m:r>
                            <m:r>
                              <a:rPr lang="en-US" sz="1600" i="1">
                                <a:latin typeface="Cambria Math"/>
                              </a:rPr>
                              <m:t>𝑐𝑜𝑠</m:t>
                            </m:r>
                            <m:sSub>
                              <m:sSubPr>
                                <m:ctrlPr>
                                  <a:rPr lang="en-US" sz="1600" i="1">
                                    <a:latin typeface="Cambria Math"/>
                                  </a:rPr>
                                </m:ctrlPr>
                              </m:sSubPr>
                              <m:e>
                                <m:r>
                                  <a:rPr lang="en-US" sz="1600" i="1">
                                    <a:latin typeface="Cambria Math"/>
                                  </a:rPr>
                                  <m:t>𝐵</m:t>
                                </m:r>
                              </m:e>
                              <m:sub>
                                <m:r>
                                  <a:rPr lang="en-US" sz="1600" i="1">
                                    <a:latin typeface="Cambria Math"/>
                                  </a:rPr>
                                  <m:t>1</m:t>
                                </m:r>
                              </m:sub>
                            </m:sSub>
                            <m:r>
                              <a:rPr lang="en-US" sz="1600" i="1">
                                <a:latin typeface="Cambria Math"/>
                              </a:rPr>
                              <m:t>𝑠𝑖𝑛</m:t>
                            </m:r>
                            <m:sSub>
                              <m:sSubPr>
                                <m:ctrlPr>
                                  <a:rPr lang="en-US" sz="1600" i="1">
                                    <a:latin typeface="Cambria Math"/>
                                  </a:rPr>
                                </m:ctrlPr>
                              </m:sSubPr>
                              <m:e>
                                <m:r>
                                  <a:rPr lang="en-US" sz="1600" i="1">
                                    <a:latin typeface="Cambria Math"/>
                                  </a:rPr>
                                  <m:t>𝐿</m:t>
                                </m:r>
                              </m:e>
                              <m:sub>
                                <m:r>
                                  <a:rPr lang="en-US" sz="1600" i="1">
                                    <a:latin typeface="Cambria Math"/>
                                  </a:rPr>
                                  <m:t>1   </m:t>
                                </m:r>
                              </m:sub>
                            </m:sSub>
                            <m:r>
                              <a:rPr lang="en-US" sz="1600" i="1">
                                <a:latin typeface="Cambria Math"/>
                              </a:rPr>
                              <m:t>      </m:t>
                            </m:r>
                            <m:r>
                              <a:rPr lang="en-US" sz="1600" i="1">
                                <a:latin typeface="Cambria Math"/>
                              </a:rPr>
                              <m:t>𝑠𝑖𝑛</m:t>
                            </m:r>
                            <m:sSub>
                              <m:sSubPr>
                                <m:ctrlPr>
                                  <a:rPr lang="en-US" sz="1600" i="1">
                                    <a:latin typeface="Cambria Math"/>
                                  </a:rPr>
                                </m:ctrlPr>
                              </m:sSubPr>
                              <m:e>
                                <m:r>
                                  <a:rPr lang="en-US" sz="1600" i="1">
                                    <a:latin typeface="Cambria Math"/>
                                  </a:rPr>
                                  <m:t>𝐵</m:t>
                                </m:r>
                              </m:e>
                              <m:sub>
                                <m:r>
                                  <a:rPr lang="en-US" sz="1600" i="1">
                                    <a:latin typeface="Cambria Math"/>
                                  </a:rPr>
                                  <m:t>1   </m:t>
                                </m:r>
                              </m:sub>
                            </m:sSub>
                          </m:e>
                          <m:e>
                            <m:r>
                              <a:rPr lang="en-US" sz="1600" i="1">
                                <a:latin typeface="Cambria Math"/>
                              </a:rPr>
                              <m:t>…………</m:t>
                            </m:r>
                          </m:e>
                          <m:e>
                            <m:m>
                              <m:mPr>
                                <m:mcs>
                                  <m:mc>
                                    <m:mcPr>
                                      <m:count m:val="1"/>
                                      <m:mcJc m:val="center"/>
                                    </m:mcPr>
                                  </m:mc>
                                </m:mcs>
                                <m:ctrlPr>
                                  <a:rPr lang="en-US" sz="1600" i="1">
                                    <a:latin typeface="Cambria Math"/>
                                  </a:rPr>
                                </m:ctrlPr>
                              </m:mPr>
                              <m:mr>
                                <m:e>
                                  <m:r>
                                    <a:rPr lang="en-US" sz="1600" i="1">
                                      <a:latin typeface="Cambria Math"/>
                                    </a:rPr>
                                    <m:t>   1     </m:t>
                                  </m:r>
                                  <m:r>
                                    <a:rPr lang="en-US" sz="1600" i="1">
                                      <a:latin typeface="Cambria Math"/>
                                    </a:rPr>
                                    <m:t>𝑐𝑜𝑠</m:t>
                                  </m:r>
                                  <m:sSub>
                                    <m:sSubPr>
                                      <m:ctrlPr>
                                        <a:rPr lang="en-US" sz="1600" i="1">
                                          <a:latin typeface="Cambria Math"/>
                                        </a:rPr>
                                      </m:ctrlPr>
                                    </m:sSubPr>
                                    <m:e>
                                      <m:r>
                                        <a:rPr lang="en-US" sz="1600" i="1">
                                          <a:latin typeface="Cambria Math"/>
                                        </a:rPr>
                                        <m:t>𝐵</m:t>
                                      </m:r>
                                    </m:e>
                                    <m:sub>
                                      <m:r>
                                        <a:rPr lang="en-US" sz="1600" i="1">
                                          <a:latin typeface="Cambria Math"/>
                                        </a:rPr>
                                        <m:t>𝑘</m:t>
                                      </m:r>
                                    </m:sub>
                                  </m:sSub>
                                  <m:r>
                                    <a:rPr lang="en-US" sz="1600" i="1">
                                      <a:latin typeface="Cambria Math"/>
                                    </a:rPr>
                                    <m:t>𝑐𝑜𝑠</m:t>
                                  </m:r>
                                  <m:sSub>
                                    <m:sSubPr>
                                      <m:ctrlPr>
                                        <a:rPr lang="en-US" sz="1600" i="1">
                                          <a:latin typeface="Cambria Math"/>
                                        </a:rPr>
                                      </m:ctrlPr>
                                    </m:sSubPr>
                                    <m:e>
                                      <m:r>
                                        <a:rPr lang="en-US" sz="1600" i="1">
                                          <a:latin typeface="Cambria Math"/>
                                        </a:rPr>
                                        <m:t>𝐿</m:t>
                                      </m:r>
                                    </m:e>
                                    <m:sub>
                                      <m:r>
                                        <a:rPr lang="en-US" sz="1600" i="1">
                                          <a:latin typeface="Cambria Math"/>
                                        </a:rPr>
                                        <m:t>𝑘</m:t>
                                      </m:r>
                                      <m:r>
                                        <a:rPr lang="en-US" sz="1600" i="1">
                                          <a:latin typeface="Cambria Math"/>
                                        </a:rPr>
                                        <m:t>   </m:t>
                                      </m:r>
                                    </m:sub>
                                  </m:sSub>
                                  <m:r>
                                    <a:rPr lang="en-US" sz="1600" i="1">
                                      <a:latin typeface="Cambria Math"/>
                                    </a:rPr>
                                    <m:t>      </m:t>
                                  </m:r>
                                  <m:r>
                                    <a:rPr lang="en-US" sz="1600" i="1">
                                      <a:latin typeface="Cambria Math"/>
                                    </a:rPr>
                                    <m:t>𝑐𝑜𝑠</m:t>
                                  </m:r>
                                  <m:sSub>
                                    <m:sSubPr>
                                      <m:ctrlPr>
                                        <a:rPr lang="en-US" sz="1600" i="1">
                                          <a:latin typeface="Cambria Math"/>
                                        </a:rPr>
                                      </m:ctrlPr>
                                    </m:sSubPr>
                                    <m:e>
                                      <m:r>
                                        <a:rPr lang="en-US" sz="1600" i="1">
                                          <a:latin typeface="Cambria Math"/>
                                        </a:rPr>
                                        <m:t>𝐵</m:t>
                                      </m:r>
                                    </m:e>
                                    <m:sub>
                                      <m:r>
                                        <a:rPr lang="en-US" sz="1600" i="1">
                                          <a:latin typeface="Cambria Math"/>
                                        </a:rPr>
                                        <m:t>1</m:t>
                                      </m:r>
                                    </m:sub>
                                  </m:sSub>
                                  <m:r>
                                    <a:rPr lang="en-US" sz="1600" i="1">
                                      <a:latin typeface="Cambria Math"/>
                                    </a:rPr>
                                    <m:t>𝑠𝑖𝑛</m:t>
                                  </m:r>
                                  <m:sSub>
                                    <m:sSubPr>
                                      <m:ctrlPr>
                                        <a:rPr lang="en-US" sz="1600" i="1">
                                          <a:latin typeface="Cambria Math"/>
                                        </a:rPr>
                                      </m:ctrlPr>
                                    </m:sSubPr>
                                    <m:e>
                                      <m:r>
                                        <a:rPr lang="en-US" sz="1600" i="1">
                                          <a:latin typeface="Cambria Math"/>
                                        </a:rPr>
                                        <m:t>𝐿</m:t>
                                      </m:r>
                                    </m:e>
                                    <m:sub>
                                      <m:r>
                                        <a:rPr lang="en-US" sz="1600" i="1">
                                          <a:latin typeface="Cambria Math"/>
                                        </a:rPr>
                                        <m:t>𝑘</m:t>
                                      </m:r>
                                      <m:r>
                                        <a:rPr lang="en-US" sz="1600" i="1">
                                          <a:latin typeface="Cambria Math"/>
                                        </a:rPr>
                                        <m:t>   </m:t>
                                      </m:r>
                                    </m:sub>
                                  </m:sSub>
                                  <m:r>
                                    <a:rPr lang="en-US" sz="1600" i="1">
                                      <a:latin typeface="Cambria Math"/>
                                    </a:rPr>
                                    <m:t>      </m:t>
                                  </m:r>
                                  <m:r>
                                    <a:rPr lang="en-US" sz="1600" i="1">
                                      <a:latin typeface="Cambria Math"/>
                                    </a:rPr>
                                    <m:t>𝑠𝑖𝑛</m:t>
                                  </m:r>
                                  <m:sSub>
                                    <m:sSubPr>
                                      <m:ctrlPr>
                                        <a:rPr lang="en-US" sz="1600" i="1">
                                          <a:latin typeface="Cambria Math"/>
                                        </a:rPr>
                                      </m:ctrlPr>
                                    </m:sSubPr>
                                    <m:e>
                                      <m:r>
                                        <a:rPr lang="en-US" sz="1600" i="1">
                                          <a:latin typeface="Cambria Math"/>
                                        </a:rPr>
                                        <m:t>𝐵</m:t>
                                      </m:r>
                                    </m:e>
                                    <m:sub>
                                      <m:r>
                                        <a:rPr lang="en-US" sz="1600" i="1">
                                          <a:latin typeface="Cambria Math"/>
                                        </a:rPr>
                                        <m:t>𝑘</m:t>
                                      </m:r>
                                      <m:r>
                                        <a:rPr lang="en-US" sz="1600" i="1">
                                          <a:latin typeface="Cambria Math"/>
                                        </a:rPr>
                                        <m:t>   </m:t>
                                      </m:r>
                                    </m:sub>
                                  </m:sSub>
                                  <m:r>
                                    <a:rPr lang="en-US" sz="1600" i="1">
                                      <a:latin typeface="Cambria Math"/>
                                    </a:rPr>
                                    <m:t>          </m:t>
                                  </m:r>
                                </m:e>
                              </m:mr>
                              <m:mr>
                                <m:e/>
                              </m:mr>
                            </m:m>
                          </m:e>
                        </m:eqArr>
                      </m:e>
                    </m:d>
                  </m:oMath>
                </a14:m>
                <a:r>
                  <a:rPr lang="en-US" sz="1600"/>
                  <a:t>                                         </a:t>
                </a:r>
                <a:r>
                  <a:rPr lang="en-US" sz="1600" smtClean="0"/>
                  <a:t>   </a:t>
                </a:r>
                <a:r>
                  <a:rPr lang="en-US" sz="1600"/>
                  <a:t>(</a:t>
                </a:r>
                <a:r>
                  <a:rPr lang="en-US" sz="1600" smtClean="0"/>
                  <a:t>2.2.5)</a:t>
                </a:r>
                <a:endParaRPr lang="en-US" sz="1600"/>
              </a:p>
              <a:p>
                <a:endParaRPr lang="en-US" sz="1600"/>
              </a:p>
              <a:p>
                <a:pPr>
                  <a:lnSpc>
                    <a:spcPct val="115000"/>
                  </a:lnSpc>
                  <a:spcAft>
                    <a:spcPts val="1000"/>
                  </a:spcAft>
                </a:pPr>
                <a:endParaRPr lang="en-US" sz="1600">
                  <a:effectLst/>
                  <a:latin typeface="Times New Roman"/>
                  <a:ea typeface="Calibri"/>
                  <a:cs typeface="Times New Roman"/>
                </a:endParaRPr>
              </a:p>
              <a:p>
                <a:r>
                  <a:rPr lang="en-US">
                    <a:effectLst/>
                    <a:latin typeface="Times New Roman"/>
                    <a:ea typeface="Times New Roman"/>
                  </a:rPr>
                  <a:t> </a:t>
                </a:r>
                <a:endParaRPr lang="en-US" smtClean="0">
                  <a:sym typeface="Symbol"/>
                </a:endParaRPr>
              </a:p>
              <a:p>
                <a:endParaRPr lang="en-US" smtClean="0">
                  <a:sym typeface="Symbol"/>
                </a:endParaRPr>
              </a:p>
              <a:p>
                <a:endParaRPr lang="en-US">
                  <a:sym typeface="Symbol"/>
                </a:endParaRPr>
              </a:p>
              <a:p>
                <a:endParaRPr lang="en-US" smtClean="0">
                  <a:sym typeface="Symbol"/>
                </a:endParaRPr>
              </a:p>
              <a:p>
                <a:endParaRPr lang="en-US">
                  <a:sym typeface="Symbol"/>
                </a:endParaRPr>
              </a:p>
              <a:p>
                <a:endParaRPr lang="en-US" smtClean="0">
                  <a:sym typeface="Symbol"/>
                </a:endParaRPr>
              </a:p>
              <a:p>
                <a:endParaRPr lang="en-US">
                  <a:sym typeface="Symbol"/>
                </a:endParaRPr>
              </a:p>
              <a:p>
                <a:endParaRPr lang="en-US" smtClean="0">
                  <a:sym typeface="Symbol"/>
                </a:endParaRPr>
              </a:p>
              <a:p>
                <a:endParaRPr lang="en-US">
                  <a:sym typeface="Symbol"/>
                </a:endParaRPr>
              </a:p>
              <a:p>
                <a:endParaRPr lang="en-US" smtClean="0">
                  <a:sym typeface="Symbol"/>
                </a:endParaRPr>
              </a:p>
              <a:p>
                <a:endParaRPr lang="en-US"/>
              </a:p>
              <a:p>
                <a:r>
                  <a:rPr lang="en-US"/>
                  <a:t> </a:t>
                </a:r>
              </a:p>
            </p:txBody>
          </p:sp>
        </mc:Choice>
        <mc:Fallback xmlns="">
          <p:sp>
            <p:nvSpPr>
              <p:cNvPr id="2" name="Rectangle 1"/>
              <p:cNvSpPr>
                <a:spLocks noRot="1" noChangeAspect="1" noMove="1" noResize="1" noEditPoints="1" noAdjustHandles="1" noChangeArrowheads="1" noChangeShapeType="1" noTextEdit="1"/>
              </p:cNvSpPr>
              <p:nvPr/>
            </p:nvSpPr>
            <p:spPr>
              <a:xfrm>
                <a:off x="279400" y="1749336"/>
                <a:ext cx="8559800" cy="9136027"/>
              </a:xfrm>
              <a:prstGeom prst="rect">
                <a:avLst/>
              </a:prstGeom>
              <a:blipFill rotWithShape="1">
                <a:blip r:embed="rId2"/>
                <a:stretch>
                  <a:fillRect l="-641" t="-334"/>
                </a:stretch>
              </a:blipFill>
            </p:spPr>
            <p:txBody>
              <a:bodyPr/>
              <a:lstStyle/>
              <a:p>
                <a:r>
                  <a:rPr lang="en-US">
                    <a:noFill/>
                  </a:rPr>
                  <a:t> </a:t>
                </a:r>
              </a:p>
            </p:txBody>
          </p:sp>
        </mc:Fallback>
      </mc:AlternateContent>
      <p:sp>
        <p:nvSpPr>
          <p:cNvPr id="10" name="Rectangle 4"/>
          <p:cNvSpPr>
            <a:spLocks noChangeArrowheads="1"/>
          </p:cNvSpPr>
          <p:nvPr/>
        </p:nvSpPr>
        <p:spPr bwMode="auto">
          <a:xfrm>
            <a:off x="2332038" y="3952974"/>
            <a:ext cx="110799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en-US" sz="1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sym typeface="Symbol" pitchFamily="18" charset="2"/>
            </a:endParaRPr>
          </a:p>
        </p:txBody>
      </p:sp>
    </p:spTree>
    <p:extLst>
      <p:ext uri="{BB962C8B-B14F-4D97-AF65-F5344CB8AC3E}">
        <p14:creationId xmlns:p14="http://schemas.microsoft.com/office/powerpoint/2010/main" val="31084840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Canvas 329"/>
          <p:cNvGrpSpPr/>
          <p:nvPr/>
        </p:nvGrpSpPr>
        <p:grpSpPr>
          <a:xfrm>
            <a:off x="1384300" y="1778000"/>
            <a:ext cx="4768951" cy="2667000"/>
            <a:chOff x="0" y="0"/>
            <a:chExt cx="4768951" cy="2667000"/>
          </a:xfrm>
        </p:grpSpPr>
        <p:sp>
          <p:nvSpPr>
            <p:cNvPr id="3" name="Rectangle 2"/>
            <p:cNvSpPr/>
            <p:nvPr/>
          </p:nvSpPr>
          <p:spPr>
            <a:xfrm>
              <a:off x="0" y="0"/>
              <a:ext cx="4768215" cy="2667000"/>
            </a:xfrm>
            <a:prstGeom prst="rect">
              <a:avLst/>
            </a:prstGeom>
          </p:spPr>
        </p:sp>
        <p:sp>
          <p:nvSpPr>
            <p:cNvPr id="4" name="Freeform: Shape 330"/>
            <p:cNvSpPr/>
            <p:nvPr/>
          </p:nvSpPr>
          <p:spPr>
            <a:xfrm>
              <a:off x="36001" y="80997"/>
              <a:ext cx="3314700" cy="554762"/>
            </a:xfrm>
            <a:custGeom>
              <a:avLst/>
              <a:gdLst>
                <a:gd name="connsiteX0" fmla="*/ 0 w 3314700"/>
                <a:gd name="connsiteY0" fmla="*/ 432378 h 554762"/>
                <a:gd name="connsiteX1" fmla="*/ 952500 w 3314700"/>
                <a:gd name="connsiteY1" fmla="*/ 184728 h 554762"/>
                <a:gd name="connsiteX2" fmla="*/ 1247775 w 3314700"/>
                <a:gd name="connsiteY2" fmla="*/ 3753 h 554762"/>
                <a:gd name="connsiteX3" fmla="*/ 2066925 w 3314700"/>
                <a:gd name="connsiteY3" fmla="*/ 99003 h 554762"/>
                <a:gd name="connsiteX4" fmla="*/ 2524125 w 3314700"/>
                <a:gd name="connsiteY4" fmla="*/ 508578 h 554762"/>
                <a:gd name="connsiteX5" fmla="*/ 3314700 w 3314700"/>
                <a:gd name="connsiteY5" fmla="*/ 527628 h 55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4700" h="554762">
                  <a:moveTo>
                    <a:pt x="0" y="432378"/>
                  </a:moveTo>
                  <a:cubicBezTo>
                    <a:pt x="372269" y="344271"/>
                    <a:pt x="744538" y="256165"/>
                    <a:pt x="952500" y="184728"/>
                  </a:cubicBezTo>
                  <a:cubicBezTo>
                    <a:pt x="1160462" y="113291"/>
                    <a:pt x="1062038" y="18040"/>
                    <a:pt x="1247775" y="3753"/>
                  </a:cubicBezTo>
                  <a:cubicBezTo>
                    <a:pt x="1433512" y="-10534"/>
                    <a:pt x="1854200" y="14865"/>
                    <a:pt x="2066925" y="99003"/>
                  </a:cubicBezTo>
                  <a:cubicBezTo>
                    <a:pt x="2279650" y="183140"/>
                    <a:pt x="2316163" y="437141"/>
                    <a:pt x="2524125" y="508578"/>
                  </a:cubicBezTo>
                  <a:cubicBezTo>
                    <a:pt x="2732087" y="580015"/>
                    <a:pt x="3023393" y="553821"/>
                    <a:pt x="3314700" y="527628"/>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Freeform: Shape 332"/>
            <p:cNvSpPr/>
            <p:nvPr/>
          </p:nvSpPr>
          <p:spPr>
            <a:xfrm>
              <a:off x="36001" y="2227331"/>
              <a:ext cx="3343275" cy="200569"/>
            </a:xfrm>
            <a:custGeom>
              <a:avLst/>
              <a:gdLst>
                <a:gd name="connsiteX0" fmla="*/ 0 w 3343275"/>
                <a:gd name="connsiteY0" fmla="*/ 200569 h 200569"/>
                <a:gd name="connsiteX1" fmla="*/ 1552575 w 3343275"/>
                <a:gd name="connsiteY1" fmla="*/ 544 h 200569"/>
                <a:gd name="connsiteX2" fmla="*/ 3343275 w 3343275"/>
                <a:gd name="connsiteY2" fmla="*/ 152944 h 200569"/>
              </a:gdLst>
              <a:ahLst/>
              <a:cxnLst>
                <a:cxn ang="0">
                  <a:pos x="connsiteX0" y="connsiteY0"/>
                </a:cxn>
                <a:cxn ang="0">
                  <a:pos x="connsiteX1" y="connsiteY1"/>
                </a:cxn>
                <a:cxn ang="0">
                  <a:pos x="connsiteX2" y="connsiteY2"/>
                </a:cxn>
              </a:cxnLst>
              <a:rect l="l" t="t" r="r" b="b"/>
              <a:pathLst>
                <a:path w="3343275" h="200569">
                  <a:moveTo>
                    <a:pt x="0" y="200569"/>
                  </a:moveTo>
                  <a:cubicBezTo>
                    <a:pt x="497681" y="104525"/>
                    <a:pt x="995363" y="8481"/>
                    <a:pt x="1552575" y="544"/>
                  </a:cubicBezTo>
                  <a:cubicBezTo>
                    <a:pt x="2109787" y="-7393"/>
                    <a:pt x="2726531" y="72775"/>
                    <a:pt x="3343275" y="15294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Freeform: Shape 334"/>
            <p:cNvSpPr/>
            <p:nvPr/>
          </p:nvSpPr>
          <p:spPr>
            <a:xfrm>
              <a:off x="55051" y="1413031"/>
              <a:ext cx="3305175" cy="157619"/>
            </a:xfrm>
            <a:custGeom>
              <a:avLst/>
              <a:gdLst>
                <a:gd name="connsiteX0" fmla="*/ 0 w 3305175"/>
                <a:gd name="connsiteY0" fmla="*/ 109994 h 157619"/>
                <a:gd name="connsiteX1" fmla="*/ 609600 w 3305175"/>
                <a:gd name="connsiteY1" fmla="*/ 5219 h 157619"/>
                <a:gd name="connsiteX2" fmla="*/ 1209675 w 3305175"/>
                <a:gd name="connsiteY2" fmla="*/ 14744 h 157619"/>
                <a:gd name="connsiteX3" fmla="*/ 1847850 w 3305175"/>
                <a:gd name="connsiteY3" fmla="*/ 5219 h 157619"/>
                <a:gd name="connsiteX4" fmla="*/ 2524125 w 3305175"/>
                <a:gd name="connsiteY4" fmla="*/ 81419 h 157619"/>
                <a:gd name="connsiteX5" fmla="*/ 3305175 w 3305175"/>
                <a:gd name="connsiteY5" fmla="*/ 157619 h 15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5175" h="157619">
                  <a:moveTo>
                    <a:pt x="0" y="109994"/>
                  </a:moveTo>
                  <a:cubicBezTo>
                    <a:pt x="203994" y="65544"/>
                    <a:pt x="407988" y="21094"/>
                    <a:pt x="609600" y="5219"/>
                  </a:cubicBezTo>
                  <a:cubicBezTo>
                    <a:pt x="811213" y="-10656"/>
                    <a:pt x="1003300" y="14744"/>
                    <a:pt x="1209675" y="14744"/>
                  </a:cubicBezTo>
                  <a:cubicBezTo>
                    <a:pt x="1416050" y="14744"/>
                    <a:pt x="1628775" y="-5893"/>
                    <a:pt x="1847850" y="5219"/>
                  </a:cubicBezTo>
                  <a:cubicBezTo>
                    <a:pt x="2066925" y="16331"/>
                    <a:pt x="2524125" y="81419"/>
                    <a:pt x="2524125" y="81419"/>
                  </a:cubicBezTo>
                  <a:lnTo>
                    <a:pt x="3305175" y="157619"/>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7" name="Straight Connector 6"/>
            <p:cNvCxnSpPr>
              <a:stCxn id="4" idx="4"/>
            </p:cNvCxnSpPr>
            <p:nvPr/>
          </p:nvCxnSpPr>
          <p:spPr>
            <a:xfrm flipH="1">
              <a:off x="2445826" y="589575"/>
              <a:ext cx="114300" cy="1695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549501" y="522356"/>
              <a:ext cx="114300" cy="1695450"/>
            </a:xfrm>
            <a:prstGeom prst="line">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302826" y="484800"/>
              <a:ext cx="1276350" cy="10333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093401" y="570525"/>
              <a:ext cx="56175" cy="838200"/>
            </a:xfrm>
            <a:prstGeom prst="line">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483926" y="570525"/>
              <a:ext cx="83480" cy="1200150"/>
            </a:xfrm>
            <a:prstGeom prst="line">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445826" y="1771650"/>
              <a:ext cx="38100" cy="514350"/>
            </a:xfrm>
            <a:prstGeom prst="line">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825851" y="428625"/>
              <a:ext cx="1733550" cy="341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a:ln>
                    <a:noFill/>
                  </a:ln>
                  <a:solidFill>
                    <a:srgbClr val="000000"/>
                  </a:solidFill>
                  <a:effectLst>
                    <a:outerShdw blurRad="38100" dist="19050" dir="2700000" algn="tl">
                      <a:schemeClr val="dk1">
                        <a:alpha val="40000"/>
                      </a:schemeClr>
                    </a:outerShdw>
                  </a:effectLst>
                  <a:latin typeface="Arial"/>
                  <a:ea typeface="Times New Roman"/>
                </a:rPr>
                <a:t>Mặt đất</a:t>
              </a:r>
              <a:endParaRPr lang="en-US" sz="1200">
                <a:effectLst/>
                <a:latin typeface="Arial"/>
                <a:ea typeface="Times New Roman"/>
              </a:endParaRPr>
            </a:p>
          </p:txBody>
        </p:sp>
        <p:sp>
          <p:nvSpPr>
            <p:cNvPr id="14" name="Rectangle 13"/>
            <p:cNvSpPr/>
            <p:nvPr/>
          </p:nvSpPr>
          <p:spPr>
            <a:xfrm>
              <a:off x="2949676" y="1389675"/>
              <a:ext cx="1733550" cy="340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a:solidFill>
                    <a:srgbClr val="1F1F1F"/>
                  </a:solidFill>
                  <a:effectLst>
                    <a:outerShdw blurRad="38100" dist="19050" dir="2700000" algn="tl">
                      <a:schemeClr val="dk1">
                        <a:alpha val="40000"/>
                      </a:schemeClr>
                    </a:outerShdw>
                  </a:effectLst>
                  <a:latin typeface="Arial"/>
                  <a:ea typeface="Times New Roman"/>
                </a:rPr>
                <a:t>Mặt Geoid</a:t>
              </a:r>
              <a:endParaRPr lang="en-US" sz="1200">
                <a:effectLst/>
                <a:latin typeface="Arial"/>
                <a:ea typeface="Times New Roman"/>
              </a:endParaRPr>
            </a:p>
          </p:txBody>
        </p:sp>
        <p:sp>
          <p:nvSpPr>
            <p:cNvPr id="15" name="Rectangle 14"/>
            <p:cNvSpPr/>
            <p:nvPr/>
          </p:nvSpPr>
          <p:spPr>
            <a:xfrm>
              <a:off x="3159037" y="1768770"/>
              <a:ext cx="1553739" cy="340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a:solidFill>
                    <a:srgbClr val="1F1F1F"/>
                  </a:solidFill>
                  <a:effectLst>
                    <a:outerShdw blurRad="38100" dist="19050" dir="2700000" algn="tl">
                      <a:schemeClr val="dk1">
                        <a:alpha val="40000"/>
                      </a:schemeClr>
                    </a:outerShdw>
                  </a:effectLst>
                  <a:latin typeface="Arial"/>
                  <a:ea typeface="Times New Roman"/>
                </a:rPr>
                <a:t>Mặt Quasigeoid</a:t>
              </a:r>
              <a:endParaRPr lang="en-US" sz="1200">
                <a:effectLst/>
                <a:latin typeface="Arial"/>
                <a:ea typeface="Times New Roman"/>
              </a:endParaRPr>
            </a:p>
          </p:txBody>
        </p:sp>
        <p:sp>
          <p:nvSpPr>
            <p:cNvPr id="16" name="Rectangle 15"/>
            <p:cNvSpPr/>
            <p:nvPr/>
          </p:nvSpPr>
          <p:spPr>
            <a:xfrm>
              <a:off x="3035401" y="2199300"/>
              <a:ext cx="1733550" cy="340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a:solidFill>
                    <a:srgbClr val="1F1F1F"/>
                  </a:solidFill>
                  <a:effectLst>
                    <a:outerShdw blurRad="38100" dist="19050" dir="2700000" algn="tl">
                      <a:schemeClr val="dk1">
                        <a:alpha val="40000"/>
                      </a:schemeClr>
                    </a:outerShdw>
                  </a:effectLst>
                  <a:latin typeface="Arial"/>
                  <a:ea typeface="Times New Roman"/>
                </a:rPr>
                <a:t>Mặt Elipxoid</a:t>
              </a:r>
              <a:endParaRPr lang="en-US" sz="1200">
                <a:effectLst/>
                <a:latin typeface="Arial"/>
                <a:ea typeface="Times New Roman"/>
              </a:endParaRPr>
            </a:p>
          </p:txBody>
        </p:sp>
        <p:sp>
          <p:nvSpPr>
            <p:cNvPr id="17" name="Rectangle 16"/>
            <p:cNvSpPr/>
            <p:nvPr/>
          </p:nvSpPr>
          <p:spPr>
            <a:xfrm>
              <a:off x="2330551" y="255689"/>
              <a:ext cx="543900" cy="340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a:solidFill>
                    <a:srgbClr val="1F1F1F"/>
                  </a:solidFill>
                  <a:effectLst>
                    <a:outerShdw blurRad="38100" dist="19050" dir="2700000" algn="tl">
                      <a:schemeClr val="dk1">
                        <a:alpha val="40000"/>
                      </a:schemeClr>
                    </a:outerShdw>
                  </a:effectLst>
                  <a:latin typeface="Arial"/>
                  <a:ea typeface="Times New Roman"/>
                </a:rPr>
                <a:t>B</a:t>
              </a:r>
              <a:endParaRPr lang="en-US" sz="1200">
                <a:effectLst/>
                <a:latin typeface="Arial"/>
                <a:ea typeface="Times New Roman"/>
              </a:endParaRPr>
            </a:p>
          </p:txBody>
        </p:sp>
        <p:sp>
          <p:nvSpPr>
            <p:cNvPr id="18" name="Rectangle 17"/>
            <p:cNvSpPr/>
            <p:nvPr/>
          </p:nvSpPr>
          <p:spPr>
            <a:xfrm>
              <a:off x="1186916" y="961050"/>
              <a:ext cx="543560" cy="340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a:solidFill>
                    <a:srgbClr val="1F1F1F"/>
                  </a:solidFill>
                  <a:effectLst>
                    <a:outerShdw blurRad="38100" dist="19050" dir="2700000" algn="tl">
                      <a:schemeClr val="dk1">
                        <a:alpha val="40000"/>
                      </a:schemeClr>
                    </a:outerShdw>
                  </a:effectLst>
                  <a:latin typeface="Arial"/>
                  <a:ea typeface="Times New Roman"/>
                </a:rPr>
                <a:t>H</a:t>
              </a:r>
              <a:r>
                <a:rPr lang="en-US" sz="1200" baseline="-25000">
                  <a:solidFill>
                    <a:srgbClr val="1F1F1F"/>
                  </a:solidFill>
                  <a:effectLst>
                    <a:outerShdw blurRad="38100" dist="19050" dir="2700000" algn="tl">
                      <a:schemeClr val="dk1">
                        <a:alpha val="40000"/>
                      </a:schemeClr>
                    </a:outerShdw>
                  </a:effectLst>
                  <a:latin typeface="Arial"/>
                  <a:ea typeface="Times New Roman"/>
                </a:rPr>
                <a:t>B</a:t>
              </a:r>
              <a:endParaRPr lang="en-US" sz="1200">
                <a:effectLst/>
                <a:latin typeface="Arial"/>
                <a:ea typeface="Times New Roman"/>
              </a:endParaRPr>
            </a:p>
          </p:txBody>
        </p:sp>
        <mc:AlternateContent xmlns:mc="http://schemas.openxmlformats.org/markup-compatibility/2006" xmlns:a14="http://schemas.microsoft.com/office/drawing/2010/main">
          <mc:Choice Requires="a14">
            <p:sp>
              <p:nvSpPr>
                <p:cNvPr id="19" name="Rectangle 18"/>
                <p:cNvSpPr/>
                <p:nvPr/>
              </p:nvSpPr>
              <p:spPr>
                <a:xfrm>
                  <a:off x="1683826" y="770006"/>
                  <a:ext cx="543560" cy="401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14:m>
                    <m:oMathPara xmlns:m="http://schemas.openxmlformats.org/officeDocument/2006/math">
                      <m:oMathParaPr>
                        <m:jc m:val="centerGroup"/>
                      </m:oMathParaPr>
                      <m:oMath xmlns:m="http://schemas.openxmlformats.org/officeDocument/2006/math">
                        <m:sSubSup>
                          <m:sSubSupPr>
                            <m:ctrlPr>
                              <a:rPr lang="en-US" sz="1600" b="1" i="1">
                                <a:solidFill>
                                  <a:srgbClr val="000000"/>
                                </a:solidFill>
                                <a:effectLst/>
                                <a:latin typeface="Cambria Math"/>
                                <a:ea typeface="Calibri"/>
                                <a:cs typeface="Times New Roman"/>
                              </a:rPr>
                            </m:ctrlPr>
                          </m:sSubSupPr>
                          <m:e>
                            <m:r>
                              <a:rPr lang="en-US" sz="1600" b="1" i="1">
                                <a:solidFill>
                                  <a:srgbClr val="000000"/>
                                </a:solidFill>
                                <a:effectLst/>
                                <a:latin typeface="Cambria Math"/>
                                <a:ea typeface="Times New Roman"/>
                                <a:cs typeface="Times New Roman"/>
                              </a:rPr>
                              <m:t>𝒉</m:t>
                            </m:r>
                          </m:e>
                          <m:sub>
                            <m:r>
                              <a:rPr lang="en-US" sz="1600" b="1" i="1">
                                <a:solidFill>
                                  <a:srgbClr val="000000"/>
                                </a:solidFill>
                                <a:effectLst/>
                                <a:latin typeface="Cambria Math"/>
                                <a:ea typeface="Times New Roman"/>
                                <a:cs typeface="Times New Roman"/>
                              </a:rPr>
                              <m:t>𝑩</m:t>
                            </m:r>
                          </m:sub>
                          <m:sup>
                            <m:r>
                              <a:rPr lang="en-US" sz="1600" b="1" i="1">
                                <a:solidFill>
                                  <a:srgbClr val="000000"/>
                                </a:solidFill>
                                <a:effectLst/>
                                <a:latin typeface="Cambria Math"/>
                                <a:ea typeface="Times New Roman"/>
                                <a:cs typeface="Times New Roman"/>
                              </a:rPr>
                              <m:t>𝒈</m:t>
                            </m:r>
                          </m:sup>
                        </m:sSubSup>
                      </m:oMath>
                    </m:oMathPara>
                  </a14:m>
                  <a:endParaRPr lang="en-US" sz="1200">
                    <a:effectLst/>
                    <a:latin typeface="Arial"/>
                    <a:ea typeface="Times New Roman"/>
                  </a:endParaRPr>
                </a:p>
              </p:txBody>
            </p:sp>
          </mc:Choice>
          <mc:Fallback xmlns="">
            <p:sp>
              <p:nvSpPr>
                <p:cNvPr id="19" name="Rectangle 18"/>
                <p:cNvSpPr>
                  <a:spLocks noRot="1" noChangeAspect="1" noMove="1" noResize="1" noEditPoints="1" noAdjustHandles="1" noChangeArrowheads="1" noChangeShapeType="1" noTextEdit="1"/>
                </p:cNvSpPr>
                <p:nvPr/>
              </p:nvSpPr>
              <p:spPr>
                <a:xfrm>
                  <a:off x="1683826" y="770006"/>
                  <a:ext cx="543560" cy="401025"/>
                </a:xfrm>
                <a:prstGeom prst="rect">
                  <a:avLst/>
                </a:prstGeom>
                <a:blipFill rotWithShape="1">
                  <a:blip r:embed="rId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2463901" y="969600"/>
                  <a:ext cx="543560" cy="4006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14:m>
                    <m:oMathPara xmlns:m="http://schemas.openxmlformats.org/officeDocument/2006/math">
                      <m:oMathParaPr>
                        <m:jc m:val="centerGroup"/>
                      </m:oMathParaPr>
                      <m:oMath xmlns:m="http://schemas.openxmlformats.org/officeDocument/2006/math">
                        <m:sSubSup>
                          <m:sSubSupPr>
                            <m:ctrlPr>
                              <a:rPr lang="en-US" sz="1600" b="1" i="1">
                                <a:solidFill>
                                  <a:srgbClr val="000000"/>
                                </a:solidFill>
                                <a:effectLst/>
                                <a:latin typeface="Cambria Math"/>
                                <a:ea typeface="Calibri"/>
                                <a:cs typeface="Times New Roman"/>
                              </a:rPr>
                            </m:ctrlPr>
                          </m:sSubSupPr>
                          <m:e>
                            <m:r>
                              <a:rPr lang="en-US" sz="1600" b="1" i="1">
                                <a:solidFill>
                                  <a:srgbClr val="000000"/>
                                </a:solidFill>
                                <a:effectLst/>
                                <a:latin typeface="Cambria Math"/>
                                <a:ea typeface="Times New Roman"/>
                                <a:cs typeface="Times New Roman"/>
                              </a:rPr>
                              <m:t>𝒉</m:t>
                            </m:r>
                          </m:e>
                          <m:sub>
                            <m:r>
                              <a:rPr lang="en-US" sz="1600" b="1" i="1">
                                <a:solidFill>
                                  <a:srgbClr val="000000"/>
                                </a:solidFill>
                                <a:effectLst/>
                                <a:latin typeface="Cambria Math"/>
                                <a:ea typeface="Times New Roman"/>
                                <a:cs typeface="Times New Roman"/>
                              </a:rPr>
                              <m:t>𝑩</m:t>
                            </m:r>
                          </m:sub>
                          <m:sup>
                            <m:r>
                              <a:rPr lang="en-US" sz="1600" b="1" i="1">
                                <a:solidFill>
                                  <a:srgbClr val="000000"/>
                                </a:solidFill>
                                <a:effectLst/>
                                <a:latin typeface="Cambria Math"/>
                                <a:ea typeface="Times New Roman"/>
                                <a:cs typeface="Times New Roman"/>
                              </a:rPr>
                              <m:t>𝜸</m:t>
                            </m:r>
                          </m:sup>
                        </m:sSubSup>
                      </m:oMath>
                    </m:oMathPara>
                  </a14:m>
                  <a:endParaRPr lang="en-US" sz="1200">
                    <a:effectLst/>
                    <a:latin typeface="Arial"/>
                    <a:ea typeface="Times New Roman"/>
                  </a:endParaRPr>
                </a:p>
              </p:txBody>
            </p:sp>
          </mc:Choice>
          <mc:Fallback xmlns="">
            <p:sp>
              <p:nvSpPr>
                <p:cNvPr id="20" name="Rectangle 19"/>
                <p:cNvSpPr>
                  <a:spLocks noRot="1" noChangeAspect="1" noMove="1" noResize="1" noEditPoints="1" noAdjustHandles="1" noChangeArrowheads="1" noChangeShapeType="1" noTextEdit="1"/>
                </p:cNvSpPr>
                <p:nvPr/>
              </p:nvSpPr>
              <p:spPr>
                <a:xfrm>
                  <a:off x="2463901" y="969600"/>
                  <a:ext cx="543560" cy="400685"/>
                </a:xfrm>
                <a:prstGeom prst="rect">
                  <a:avLst/>
                </a:prstGeom>
                <a:blipFill rotWithShape="1">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2369626" y="1846240"/>
                  <a:ext cx="543560" cy="4006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14:m>
                    <m:oMathPara xmlns:m="http://schemas.openxmlformats.org/officeDocument/2006/math">
                      <m:oMathParaPr>
                        <m:jc m:val="centerGroup"/>
                      </m:oMathParaPr>
                      <m:oMath xmlns:m="http://schemas.openxmlformats.org/officeDocument/2006/math">
                        <m:sSubSup>
                          <m:sSubSupPr>
                            <m:ctrlPr>
                              <a:rPr lang="en-US" sz="1400" i="1">
                                <a:solidFill>
                                  <a:srgbClr val="000000"/>
                                </a:solidFill>
                                <a:effectLst/>
                                <a:latin typeface="Cambria Math"/>
                                <a:ea typeface="Times New Roman"/>
                                <a:cs typeface="Times New Roman"/>
                              </a:rPr>
                            </m:ctrlPr>
                          </m:sSubSupPr>
                          <m:e>
                            <m:r>
                              <a:rPr lang="en-US" sz="1400" i="1">
                                <a:solidFill>
                                  <a:srgbClr val="000000"/>
                                </a:solidFill>
                                <a:effectLst/>
                                <a:latin typeface="Cambria Math"/>
                                <a:ea typeface="Times New Roman"/>
                                <a:cs typeface="Times New Roman"/>
                              </a:rPr>
                              <m:t>𝛾</m:t>
                            </m:r>
                          </m:e>
                          <m:sub>
                            <m:r>
                              <a:rPr lang="en-US" sz="1400" i="1">
                                <a:solidFill>
                                  <a:srgbClr val="000000"/>
                                </a:solidFill>
                                <a:effectLst/>
                                <a:latin typeface="Cambria Math"/>
                                <a:ea typeface="Times New Roman"/>
                                <a:cs typeface="Times New Roman"/>
                              </a:rPr>
                              <m:t>𝑚</m:t>
                            </m:r>
                          </m:sub>
                          <m:sup>
                            <m:r>
                              <a:rPr lang="en-US" sz="1400" i="1">
                                <a:solidFill>
                                  <a:srgbClr val="000000"/>
                                </a:solidFill>
                                <a:effectLst/>
                                <a:latin typeface="Cambria Math"/>
                                <a:ea typeface="Times New Roman"/>
                                <a:cs typeface="Times New Roman"/>
                              </a:rPr>
                              <m:t>𝐵</m:t>
                            </m:r>
                          </m:sup>
                        </m:sSubSup>
                      </m:oMath>
                    </m:oMathPara>
                  </a14:m>
                  <a:endParaRPr lang="en-US" sz="1200">
                    <a:effectLst/>
                    <a:latin typeface="Arial"/>
                    <a:ea typeface="Times New Roman"/>
                  </a:endParaRPr>
                </a:p>
              </p:txBody>
            </p:sp>
          </mc:Choice>
          <mc:Fallback xmlns="">
            <p:sp>
              <p:nvSpPr>
                <p:cNvPr id="21" name="Rectangle 20"/>
                <p:cNvSpPr>
                  <a:spLocks noRot="1" noChangeAspect="1" noMove="1" noResize="1" noEditPoints="1" noAdjustHandles="1" noChangeArrowheads="1" noChangeShapeType="1" noTextEdit="1"/>
                </p:cNvSpPr>
                <p:nvPr/>
              </p:nvSpPr>
              <p:spPr>
                <a:xfrm>
                  <a:off x="2369626" y="1846240"/>
                  <a:ext cx="543560" cy="400685"/>
                </a:xfrm>
                <a:prstGeom prst="rect">
                  <a:avLst/>
                </a:prstGeom>
                <a:blipFill rotWithShape="1">
                  <a:blip r:embed="rId4"/>
                  <a:stretch>
                    <a:fillRect/>
                  </a:stretch>
                </a:blipFill>
                <a:ln>
                  <a:noFill/>
                </a:ln>
              </p:spPr>
              <p:txBody>
                <a:bodyPr/>
                <a:lstStyle/>
                <a:p>
                  <a:r>
                    <a:rPr lang="en-US">
                      <a:noFill/>
                    </a:rPr>
                    <a:t> </a:t>
                  </a:r>
                </a:p>
              </p:txBody>
            </p:sp>
          </mc:Fallback>
        </mc:AlternateContent>
      </p:grpSp>
      <p:sp>
        <p:nvSpPr>
          <p:cNvPr id="23" name="Rectangle 2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32"/>
          <p:cNvSpPr>
            <a:spLocks noChangeArrowheads="1"/>
          </p:cNvSpPr>
          <p:nvPr/>
        </p:nvSpPr>
        <p:spPr bwMode="auto">
          <a:xfrm>
            <a:off x="269875"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Freeform: Shape 333"/>
          <p:cNvSpPr/>
          <p:nvPr/>
        </p:nvSpPr>
        <p:spPr>
          <a:xfrm>
            <a:off x="1962150" y="3535045"/>
            <a:ext cx="3248025" cy="257175"/>
          </a:xfrm>
          <a:custGeom>
            <a:avLst/>
            <a:gdLst>
              <a:gd name="connsiteX0" fmla="*/ 0 w 3248025"/>
              <a:gd name="connsiteY0" fmla="*/ 124392 h 257742"/>
              <a:gd name="connsiteX1" fmla="*/ 647700 w 3248025"/>
              <a:gd name="connsiteY1" fmla="*/ 567 h 257742"/>
              <a:gd name="connsiteX2" fmla="*/ 1438275 w 3248025"/>
              <a:gd name="connsiteY2" fmla="*/ 76767 h 257742"/>
              <a:gd name="connsiteX3" fmla="*/ 1924050 w 3248025"/>
              <a:gd name="connsiteY3" fmla="*/ 38667 h 257742"/>
              <a:gd name="connsiteX4" fmla="*/ 2466975 w 3248025"/>
              <a:gd name="connsiteY4" fmla="*/ 105342 h 257742"/>
              <a:gd name="connsiteX5" fmla="*/ 2990850 w 3248025"/>
              <a:gd name="connsiteY5" fmla="*/ 229167 h 257742"/>
              <a:gd name="connsiteX6" fmla="*/ 3248025 w 3248025"/>
              <a:gd name="connsiteY6" fmla="*/ 257742 h 25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8025" h="257742">
                <a:moveTo>
                  <a:pt x="0" y="124392"/>
                </a:moveTo>
                <a:cubicBezTo>
                  <a:pt x="203994" y="66448"/>
                  <a:pt x="407988" y="8504"/>
                  <a:pt x="647700" y="567"/>
                </a:cubicBezTo>
                <a:cubicBezTo>
                  <a:pt x="887412" y="-7370"/>
                  <a:pt x="1225550" y="70417"/>
                  <a:pt x="1438275" y="76767"/>
                </a:cubicBezTo>
                <a:cubicBezTo>
                  <a:pt x="1651000" y="83117"/>
                  <a:pt x="1752600" y="33905"/>
                  <a:pt x="1924050" y="38667"/>
                </a:cubicBezTo>
                <a:cubicBezTo>
                  <a:pt x="2095500" y="43429"/>
                  <a:pt x="2289175" y="73592"/>
                  <a:pt x="2466975" y="105342"/>
                </a:cubicBezTo>
                <a:cubicBezTo>
                  <a:pt x="2644775" y="137092"/>
                  <a:pt x="2860675" y="203767"/>
                  <a:pt x="2990850" y="229167"/>
                </a:cubicBezTo>
                <a:cubicBezTo>
                  <a:pt x="3121025" y="254567"/>
                  <a:pt x="3184525" y="256154"/>
                  <a:pt x="3248025" y="25774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4011860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2600" y="1339334"/>
            <a:ext cx="8534400" cy="6186309"/>
          </a:xfrm>
          <a:prstGeom prst="rect">
            <a:avLst/>
          </a:prstGeom>
        </p:spPr>
        <p:txBody>
          <a:bodyPr wrap="square">
            <a:spAutoFit/>
          </a:bodyPr>
          <a:lstStyle/>
          <a:p>
            <a:endParaRPr lang="en-US" smtClean="0"/>
          </a:p>
          <a:p>
            <a:endParaRPr lang="en-US"/>
          </a:p>
          <a:p>
            <a:endParaRPr lang="en-US" smtClean="0"/>
          </a:p>
          <a:p>
            <a:endParaRPr lang="en-US"/>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0" y="1508125"/>
            <a:ext cx="133350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5"/>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7"/>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988224543"/>
              </p:ext>
            </p:extLst>
          </p:nvPr>
        </p:nvGraphicFramePr>
        <p:xfrm>
          <a:off x="1955800" y="2565400"/>
          <a:ext cx="2057400" cy="714375"/>
        </p:xfrm>
        <a:graphic>
          <a:graphicData uri="http://schemas.openxmlformats.org/presentationml/2006/ole">
            <mc:AlternateContent xmlns:mc="http://schemas.openxmlformats.org/markup-compatibility/2006">
              <mc:Choice xmlns:v="urn:schemas-microsoft-com:vml" Requires="v">
                <p:oleObj spid="_x0000_s4267" name="Equation" r:id="rId4" imgW="2057400" imgH="711200" progId="Equation.3">
                  <p:embed/>
                </p:oleObj>
              </mc:Choice>
              <mc:Fallback>
                <p:oleObj name="Equation" r:id="rId4" imgW="2057400" imgH="7112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800" y="2565400"/>
                        <a:ext cx="205740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a:spLocks noChangeArrowheads="1"/>
          </p:cNvSpPr>
          <p:nvPr/>
        </p:nvSpPr>
        <p:spPr bwMode="auto">
          <a:xfrm>
            <a:off x="152400" y="866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1239388697"/>
              </p:ext>
            </p:extLst>
          </p:nvPr>
        </p:nvGraphicFramePr>
        <p:xfrm>
          <a:off x="0" y="3467100"/>
          <a:ext cx="4533900" cy="733425"/>
        </p:xfrm>
        <a:graphic>
          <a:graphicData uri="http://schemas.openxmlformats.org/presentationml/2006/ole">
            <mc:AlternateContent xmlns:mc="http://schemas.openxmlformats.org/markup-compatibility/2006">
              <mc:Choice xmlns:v="urn:schemas-microsoft-com:vml" Requires="v">
                <p:oleObj spid="_x0000_s4268" name="Equation" r:id="rId6" imgW="4546600" imgH="736600" progId="Equation.3">
                  <p:embed/>
                </p:oleObj>
              </mc:Choice>
              <mc:Fallback>
                <p:oleObj name="Equation" r:id="rId6" imgW="4546600" imgH="736600"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467100"/>
                        <a:ext cx="4533900"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sym typeface="Symbol" pitchFamily="18" charset="2"/>
              </a:rPr>
              <a:t></a:t>
            </a: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sym typeface="Symbol" pitchFamily="18" charset="2"/>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2575318451"/>
              </p:ext>
            </p:extLst>
          </p:nvPr>
        </p:nvGraphicFramePr>
        <p:xfrm>
          <a:off x="584200" y="4343400"/>
          <a:ext cx="2955925" cy="257175"/>
        </p:xfrm>
        <a:graphic>
          <a:graphicData uri="http://schemas.openxmlformats.org/presentationml/2006/ole">
            <mc:AlternateContent xmlns:mc="http://schemas.openxmlformats.org/markup-compatibility/2006">
              <mc:Choice xmlns:v="urn:schemas-microsoft-com:vml" Requires="v">
                <p:oleObj spid="_x0000_s4269" name="Equation" r:id="rId8" imgW="2958840" imgH="253800" progId="Equation.3">
                  <p:embed/>
                </p:oleObj>
              </mc:Choice>
              <mc:Fallback>
                <p:oleObj name="Equation" r:id="rId8" imgW="2958840" imgH="253800" progId="Equation.3">
                  <p:embed/>
                  <p:pic>
                    <p:nvPicPr>
                      <p:cNvPr id="0" name="Object 12"/>
                      <p:cNvPicPr>
                        <a:picLocks noChangeAspect="1" noChangeArrowheads="1"/>
                      </p:cNvPicPr>
                      <p:nvPr/>
                    </p:nvPicPr>
                    <p:blipFill>
                      <a:blip r:embed="rId9"/>
                      <a:srcRect/>
                      <a:stretch>
                        <a:fillRect/>
                      </a:stretch>
                    </p:blipFill>
                    <p:spPr bwMode="auto">
                      <a:xfrm>
                        <a:off x="584200" y="4343400"/>
                        <a:ext cx="2955925" cy="25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4"/>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4"/>
          <p:cNvSpPr/>
          <p:nvPr/>
        </p:nvSpPr>
        <p:spPr>
          <a:xfrm>
            <a:off x="2286000" y="4794935"/>
            <a:ext cx="4572000" cy="646331"/>
          </a:xfrm>
          <a:prstGeom prst="rect">
            <a:avLst/>
          </a:prstGeom>
        </p:spPr>
        <p:txBody>
          <a:bodyPr>
            <a:spAutoFit/>
          </a:bodyPr>
          <a:lstStyle/>
          <a:p>
            <a:r>
              <a:rPr lang="en-US">
                <a:sym typeface="Symbol"/>
              </a:rPr>
              <a:t></a:t>
            </a:r>
            <a:r>
              <a:rPr lang="en-US"/>
              <a:t>x = - (A</a:t>
            </a:r>
            <a:r>
              <a:rPr lang="en-US" baseline="30000"/>
              <a:t>T</a:t>
            </a:r>
            <a:r>
              <a:rPr lang="en-US"/>
              <a:t>N</a:t>
            </a:r>
            <a:r>
              <a:rPr lang="en-US" baseline="30000"/>
              <a:t>-1</a:t>
            </a:r>
            <a:r>
              <a:rPr lang="en-US"/>
              <a:t>A)</a:t>
            </a:r>
            <a:r>
              <a:rPr lang="en-US" baseline="30000"/>
              <a:t>-1</a:t>
            </a:r>
            <a:r>
              <a:rPr lang="en-US"/>
              <a:t>A</a:t>
            </a:r>
            <a:r>
              <a:rPr lang="en-US" baseline="30000"/>
              <a:t>T</a:t>
            </a:r>
            <a:r>
              <a:rPr lang="en-US"/>
              <a:t>N</a:t>
            </a:r>
            <a:r>
              <a:rPr lang="en-US" baseline="30000"/>
              <a:t>-1</a:t>
            </a:r>
            <a:r>
              <a:rPr lang="en-US"/>
              <a:t>W</a:t>
            </a:r>
          </a:p>
          <a:p>
            <a:r>
              <a:rPr lang="en-US"/>
              <a:t>       = - [A</a:t>
            </a:r>
            <a:r>
              <a:rPr lang="en-US" baseline="30000"/>
              <a:t>T</a:t>
            </a:r>
            <a:r>
              <a:rPr lang="en-US"/>
              <a:t>(Q</a:t>
            </a:r>
            <a:r>
              <a:rPr lang="en-US" baseline="-25000"/>
              <a:t>H</a:t>
            </a:r>
            <a:r>
              <a:rPr lang="en-US"/>
              <a:t>+Q</a:t>
            </a:r>
            <a:r>
              <a:rPr lang="en-US" baseline="-25000">
                <a:sym typeface="Symbol"/>
              </a:rPr>
              <a:t></a:t>
            </a:r>
            <a:r>
              <a:rPr lang="en-US"/>
              <a:t>+Q</a:t>
            </a:r>
            <a:r>
              <a:rPr lang="en-US" baseline="-25000"/>
              <a:t>h</a:t>
            </a:r>
            <a:r>
              <a:rPr lang="en-US"/>
              <a:t>)</a:t>
            </a:r>
            <a:r>
              <a:rPr lang="en-US" baseline="30000"/>
              <a:t>-1</a:t>
            </a:r>
            <a:r>
              <a:rPr lang="en-US"/>
              <a:t>AA</a:t>
            </a:r>
            <a:r>
              <a:rPr lang="en-US" baseline="30000"/>
              <a:t>T</a:t>
            </a:r>
            <a:r>
              <a:rPr lang="en-US"/>
              <a:t>(Q</a:t>
            </a:r>
            <a:r>
              <a:rPr lang="en-US" baseline="-25000"/>
              <a:t>H</a:t>
            </a:r>
            <a:r>
              <a:rPr lang="en-US"/>
              <a:t>+Q</a:t>
            </a:r>
            <a:r>
              <a:rPr lang="en-US" baseline="-25000">
                <a:sym typeface="Symbol"/>
              </a:rPr>
              <a:t></a:t>
            </a:r>
            <a:r>
              <a:rPr lang="en-US"/>
              <a:t>+Q</a:t>
            </a:r>
            <a:r>
              <a:rPr lang="en-US" baseline="-25000"/>
              <a:t>h</a:t>
            </a:r>
            <a:r>
              <a:rPr lang="en-US"/>
              <a:t>)</a:t>
            </a:r>
            <a:r>
              <a:rPr lang="en-US" baseline="30000"/>
              <a:t>-1</a:t>
            </a:r>
            <a:r>
              <a:rPr lang="en-US"/>
              <a:t>W</a:t>
            </a:r>
          </a:p>
        </p:txBody>
      </p:sp>
      <p:sp>
        <p:nvSpPr>
          <p:cNvPr id="4" name="Rectangle 3"/>
          <p:cNvSpPr/>
          <p:nvPr/>
        </p:nvSpPr>
        <p:spPr>
          <a:xfrm>
            <a:off x="6931797" y="1694934"/>
            <a:ext cx="792205" cy="369332"/>
          </a:xfrm>
          <a:prstGeom prst="rect">
            <a:avLst/>
          </a:prstGeom>
        </p:spPr>
        <p:txBody>
          <a:bodyPr wrap="none">
            <a:spAutoFit/>
          </a:bodyPr>
          <a:lstStyle/>
          <a:p>
            <a:r>
              <a:rPr lang="en-US"/>
              <a:t>(</a:t>
            </a:r>
            <a:r>
              <a:rPr lang="en-US" smtClean="0"/>
              <a:t>2.2.7)</a:t>
            </a:r>
            <a:endParaRPr lang="en-US"/>
          </a:p>
        </p:txBody>
      </p:sp>
      <p:sp>
        <p:nvSpPr>
          <p:cNvPr id="6" name="Rectangle 5"/>
          <p:cNvSpPr/>
          <p:nvPr/>
        </p:nvSpPr>
        <p:spPr>
          <a:xfrm>
            <a:off x="6868297" y="2761734"/>
            <a:ext cx="792205" cy="369332"/>
          </a:xfrm>
          <a:prstGeom prst="rect">
            <a:avLst/>
          </a:prstGeom>
        </p:spPr>
        <p:txBody>
          <a:bodyPr wrap="none">
            <a:spAutoFit/>
          </a:bodyPr>
          <a:lstStyle/>
          <a:p>
            <a:r>
              <a:rPr lang="en-US"/>
              <a:t>(</a:t>
            </a:r>
            <a:r>
              <a:rPr lang="en-US" smtClean="0"/>
              <a:t>2.2.8)</a:t>
            </a:r>
            <a:endParaRPr lang="en-US"/>
          </a:p>
        </p:txBody>
      </p:sp>
      <p:sp>
        <p:nvSpPr>
          <p:cNvPr id="16" name="Rectangle 15"/>
          <p:cNvSpPr/>
          <p:nvPr/>
        </p:nvSpPr>
        <p:spPr>
          <a:xfrm>
            <a:off x="6880997" y="3625334"/>
            <a:ext cx="792205" cy="369332"/>
          </a:xfrm>
          <a:prstGeom prst="rect">
            <a:avLst/>
          </a:prstGeom>
        </p:spPr>
        <p:txBody>
          <a:bodyPr wrap="none">
            <a:spAutoFit/>
          </a:bodyPr>
          <a:lstStyle/>
          <a:p>
            <a:r>
              <a:rPr lang="en-US"/>
              <a:t>(</a:t>
            </a:r>
            <a:r>
              <a:rPr lang="en-US" smtClean="0"/>
              <a:t>2.2.9)</a:t>
            </a:r>
            <a:endParaRPr lang="en-US"/>
          </a:p>
        </p:txBody>
      </p:sp>
      <p:sp>
        <p:nvSpPr>
          <p:cNvPr id="17" name="Rectangle 16"/>
          <p:cNvSpPr/>
          <p:nvPr/>
        </p:nvSpPr>
        <p:spPr>
          <a:xfrm>
            <a:off x="6919097" y="4298434"/>
            <a:ext cx="909223" cy="369332"/>
          </a:xfrm>
          <a:prstGeom prst="rect">
            <a:avLst/>
          </a:prstGeom>
        </p:spPr>
        <p:txBody>
          <a:bodyPr wrap="none">
            <a:spAutoFit/>
          </a:bodyPr>
          <a:lstStyle/>
          <a:p>
            <a:r>
              <a:rPr lang="en-US"/>
              <a:t>(</a:t>
            </a:r>
            <a:r>
              <a:rPr lang="en-US" smtClean="0"/>
              <a:t>2.2.10)</a:t>
            </a:r>
            <a:endParaRPr lang="en-US"/>
          </a:p>
        </p:txBody>
      </p:sp>
      <p:sp>
        <p:nvSpPr>
          <p:cNvPr id="18" name="Rectangle 17"/>
          <p:cNvSpPr/>
          <p:nvPr/>
        </p:nvSpPr>
        <p:spPr>
          <a:xfrm>
            <a:off x="6995297" y="5009634"/>
            <a:ext cx="909223" cy="369332"/>
          </a:xfrm>
          <a:prstGeom prst="rect">
            <a:avLst/>
          </a:prstGeom>
        </p:spPr>
        <p:txBody>
          <a:bodyPr wrap="none">
            <a:spAutoFit/>
          </a:bodyPr>
          <a:lstStyle/>
          <a:p>
            <a:r>
              <a:rPr lang="en-US"/>
              <a:t>(</a:t>
            </a:r>
            <a:r>
              <a:rPr lang="en-US" smtClean="0"/>
              <a:t>2.2.11)</a:t>
            </a:r>
            <a:endParaRPr lang="en-US"/>
          </a:p>
        </p:txBody>
      </p:sp>
    </p:spTree>
    <p:extLst>
      <p:ext uri="{BB962C8B-B14F-4D97-AF65-F5344CB8AC3E}">
        <p14:creationId xmlns:p14="http://schemas.microsoft.com/office/powerpoint/2010/main" val="8923681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17500" y="1697335"/>
                <a:ext cx="8623300" cy="7890045"/>
              </a:xfrm>
              <a:prstGeom prst="rect">
                <a:avLst/>
              </a:prstGeom>
            </p:spPr>
            <p:txBody>
              <a:bodyPr wrap="square">
                <a:spAutoFit/>
              </a:bodyPr>
              <a:lstStyle/>
              <a:p>
                <a:r>
                  <a:rPr lang="en-US" b="1" smtClean="0"/>
                  <a:t>2.3.  Kết hợp bình sai lưới tự do GNSS và phép lọc Kalman để phân tích chuyển dịch biến dạng với </a:t>
                </a:r>
                <a:r>
                  <a:rPr lang="en-US" b="1"/>
                  <a:t>ví dụ vùng Sông </a:t>
                </a:r>
                <a:r>
                  <a:rPr lang="en-US" b="1" smtClean="0"/>
                  <a:t>Ba</a:t>
                </a:r>
              </a:p>
              <a:p>
                <a:endParaRPr lang="en-US" b="1"/>
              </a:p>
              <a:p>
                <a:r>
                  <a:rPr lang="en-US" b="1" smtClean="0"/>
                  <a:t>+ </a:t>
                </a:r>
                <a:r>
                  <a:rPr lang="en-US" smtClean="0"/>
                  <a:t>Bình sai lưới GNSS tự do, xác định vectơ ẩn số và ma trận hiệp phương sai</a:t>
                </a:r>
              </a:p>
              <a:p>
                <a:r>
                  <a:rPr lang="en-US" smtClean="0"/>
                  <a:t>+ Thực hiện phép biến đổi S </a:t>
                </a:r>
              </a:p>
              <a:p>
                <a:r>
                  <a:rPr lang="en-US" smtClean="0"/>
                  <a:t>+Ứng dụng lý thuyết lọc Kalman</a:t>
                </a:r>
              </a:p>
              <a:p>
                <a:endParaRPr lang="en-US"/>
              </a:p>
              <a:p>
                <a:endParaRPr lang="en-US" smtClean="0"/>
              </a:p>
              <a:p>
                <a14:m>
                  <m:oMath xmlns:m="http://schemas.openxmlformats.org/officeDocument/2006/math">
                    <m:r>
                      <a:rPr lang="en-US" b="0" i="1" smtClean="0">
                        <a:latin typeface="Cambria Math"/>
                      </a:rPr>
                      <m:t>      </m:t>
                    </m:r>
                    <m:r>
                      <a:rPr lang="en-US" i="1">
                        <a:latin typeface="Cambria Math"/>
                      </a:rPr>
                      <m:t>𝑋</m:t>
                    </m:r>
                  </m:oMath>
                </a14:m>
                <a:r>
                  <a:rPr lang="en-US" baseline="-25000"/>
                  <a:t>j</a:t>
                </a:r>
                <a:r>
                  <a:rPr lang="en-US" baseline="30000"/>
                  <a:t>(k+1)</a:t>
                </a:r>
                <a:r>
                  <a:rPr lang="en-US"/>
                  <a:t>=X</a:t>
                </a:r>
                <a:r>
                  <a:rPr lang="en-US" baseline="-25000"/>
                  <a:t>j</a:t>
                </a:r>
                <a:r>
                  <a:rPr lang="en-US" baseline="30000"/>
                  <a:t>(k) </a:t>
                </a:r>
                <a:r>
                  <a:rPr lang="en-US"/>
                  <a:t> + (t</a:t>
                </a:r>
                <a:r>
                  <a:rPr lang="en-US" baseline="-25000"/>
                  <a:t>k+1</a:t>
                </a:r>
                <a:r>
                  <a:rPr lang="en-US"/>
                  <a:t> - t</a:t>
                </a:r>
                <a:r>
                  <a:rPr lang="en-US" baseline="-25000"/>
                  <a:t>k</a:t>
                </a:r>
                <a:r>
                  <a:rPr lang="en-US"/>
                  <a:t>)v</a:t>
                </a:r>
                <a:r>
                  <a:rPr lang="en-US" baseline="-25000"/>
                  <a:t>Xj</a:t>
                </a:r>
                <a:r>
                  <a:rPr lang="en-US"/>
                  <a:t> +1/2 (t</a:t>
                </a:r>
                <a:r>
                  <a:rPr lang="en-US" baseline="-25000"/>
                  <a:t>k+1</a:t>
                </a:r>
                <a:r>
                  <a:rPr lang="en-US"/>
                  <a:t> - t</a:t>
                </a:r>
                <a:r>
                  <a:rPr lang="en-US" baseline="-25000"/>
                  <a:t>k</a:t>
                </a:r>
                <a:r>
                  <a:rPr lang="en-US"/>
                  <a:t>) </a:t>
                </a:r>
                <a:r>
                  <a:rPr lang="en-US" baseline="30000"/>
                  <a:t>2</a:t>
                </a:r>
                <a:r>
                  <a:rPr lang="en-US"/>
                  <a:t> a</a:t>
                </a:r>
                <a:r>
                  <a:rPr lang="en-US" baseline="-25000"/>
                  <a:t>Xj</a:t>
                </a:r>
                <a:endParaRPr lang="en-US"/>
              </a:p>
              <a:p>
                <a:r>
                  <a:rPr lang="en-US"/>
                  <a:t>     </a:t>
                </a:r>
                <a14:m>
                  <m:oMath xmlns:m="http://schemas.openxmlformats.org/officeDocument/2006/math">
                    <m:r>
                      <a:rPr lang="en-US" i="1">
                        <a:latin typeface="Cambria Math"/>
                      </a:rPr>
                      <m:t>𝑌</m:t>
                    </m:r>
                  </m:oMath>
                </a14:m>
                <a:r>
                  <a:rPr lang="en-US" baseline="-25000"/>
                  <a:t>j</a:t>
                </a:r>
                <a:r>
                  <a:rPr lang="en-US" baseline="30000"/>
                  <a:t>(k+1)</a:t>
                </a:r>
                <a:r>
                  <a:rPr lang="en-US"/>
                  <a:t>=Y</a:t>
                </a:r>
                <a:r>
                  <a:rPr lang="en-US" baseline="-25000"/>
                  <a:t>j</a:t>
                </a:r>
                <a:r>
                  <a:rPr lang="en-US" baseline="30000"/>
                  <a:t>(k) </a:t>
                </a:r>
                <a:r>
                  <a:rPr lang="en-US"/>
                  <a:t> + (t</a:t>
                </a:r>
                <a:r>
                  <a:rPr lang="en-US" baseline="-25000"/>
                  <a:t>k+1</a:t>
                </a:r>
                <a:r>
                  <a:rPr lang="en-US"/>
                  <a:t> - t</a:t>
                </a:r>
                <a:r>
                  <a:rPr lang="en-US" baseline="-25000"/>
                  <a:t>k</a:t>
                </a:r>
                <a:r>
                  <a:rPr lang="en-US"/>
                  <a:t>)</a:t>
                </a:r>
                <a:r>
                  <a:rPr lang="en-US" baseline="-25000"/>
                  <a:t>Yj</a:t>
                </a:r>
                <a:r>
                  <a:rPr lang="en-US"/>
                  <a:t> +1/2 (t</a:t>
                </a:r>
                <a:r>
                  <a:rPr lang="en-US" baseline="-25000"/>
                  <a:t>k+1</a:t>
                </a:r>
                <a:r>
                  <a:rPr lang="en-US"/>
                  <a:t> - t</a:t>
                </a:r>
                <a:r>
                  <a:rPr lang="en-US" baseline="-25000"/>
                  <a:t>k</a:t>
                </a:r>
                <a:r>
                  <a:rPr lang="en-US"/>
                  <a:t>) </a:t>
                </a:r>
                <a:r>
                  <a:rPr lang="en-US" baseline="30000"/>
                  <a:t>2</a:t>
                </a:r>
                <a:r>
                  <a:rPr lang="en-US"/>
                  <a:t> </a:t>
                </a:r>
                <a:r>
                  <a:rPr lang="en-US" smtClean="0"/>
                  <a:t>a</a:t>
                </a:r>
                <a:r>
                  <a:rPr lang="en-US" baseline="-25000" smtClean="0"/>
                  <a:t>Yj                                                                 </a:t>
                </a:r>
                <a:r>
                  <a:rPr lang="en-US"/>
                  <a:t>( </a:t>
                </a:r>
                <a:r>
                  <a:rPr lang="en-US" smtClean="0"/>
                  <a:t>2.3.1 </a:t>
                </a:r>
                <a:r>
                  <a:rPr lang="en-US"/>
                  <a:t>)</a:t>
                </a:r>
              </a:p>
              <a:p>
                <a:r>
                  <a:rPr lang="en-US" baseline="-25000" smtClean="0"/>
                  <a:t>   </a:t>
                </a:r>
                <a:endParaRPr lang="en-US"/>
              </a:p>
              <a:p>
                <a14:m>
                  <m:oMath xmlns:m="http://schemas.openxmlformats.org/officeDocument/2006/math">
                    <m:r>
                      <a:rPr lang="en-US" b="0" i="1" smtClean="0">
                        <a:latin typeface="Cambria Math"/>
                      </a:rPr>
                      <m:t>      </m:t>
                    </m:r>
                    <m:r>
                      <a:rPr lang="en-US" i="1">
                        <a:latin typeface="Cambria Math"/>
                      </a:rPr>
                      <m:t>𝑍</m:t>
                    </m:r>
                  </m:oMath>
                </a14:m>
                <a:r>
                  <a:rPr lang="en-US" baseline="-25000"/>
                  <a:t>j</a:t>
                </a:r>
                <a:r>
                  <a:rPr lang="en-US" baseline="30000"/>
                  <a:t>(k+1)</a:t>
                </a:r>
                <a:r>
                  <a:rPr lang="en-US"/>
                  <a:t>=Z</a:t>
                </a:r>
                <a:r>
                  <a:rPr lang="en-US" baseline="-25000"/>
                  <a:t>j</a:t>
                </a:r>
                <a:r>
                  <a:rPr lang="en-US" baseline="30000"/>
                  <a:t>(k) </a:t>
                </a:r>
                <a:r>
                  <a:rPr lang="en-US"/>
                  <a:t> + (t</a:t>
                </a:r>
                <a:r>
                  <a:rPr lang="en-US" baseline="-25000"/>
                  <a:t>k+1</a:t>
                </a:r>
                <a:r>
                  <a:rPr lang="en-US"/>
                  <a:t> - t</a:t>
                </a:r>
                <a:r>
                  <a:rPr lang="en-US" baseline="-25000"/>
                  <a:t>k</a:t>
                </a:r>
                <a:r>
                  <a:rPr lang="en-US"/>
                  <a:t>)v</a:t>
                </a:r>
                <a:r>
                  <a:rPr lang="en-US" baseline="-25000"/>
                  <a:t>Zj</a:t>
                </a:r>
                <a:r>
                  <a:rPr lang="en-US"/>
                  <a:t> +1/2 (t</a:t>
                </a:r>
                <a:r>
                  <a:rPr lang="en-US" baseline="-25000"/>
                  <a:t>k+1</a:t>
                </a:r>
                <a:r>
                  <a:rPr lang="en-US"/>
                  <a:t> - t</a:t>
                </a:r>
                <a:r>
                  <a:rPr lang="en-US" baseline="-25000"/>
                  <a:t>k</a:t>
                </a:r>
                <a:r>
                  <a:rPr lang="en-US"/>
                  <a:t>) </a:t>
                </a:r>
                <a:r>
                  <a:rPr lang="en-US" baseline="30000"/>
                  <a:t>2</a:t>
                </a:r>
                <a:r>
                  <a:rPr lang="en-US"/>
                  <a:t> a</a:t>
                </a:r>
                <a:r>
                  <a:rPr lang="en-US" baseline="-25000"/>
                  <a:t>Zj                                                                                                                                  </a:t>
                </a:r>
                <a:endParaRPr lang="en-US"/>
              </a:p>
              <a:p>
                <a:r>
                  <a:rPr lang="en-US"/>
                  <a:t> </a:t>
                </a:r>
              </a:p>
              <a:p>
                <a14:m>
                  <m:oMath xmlns:m="http://schemas.openxmlformats.org/officeDocument/2006/math">
                    <m:r>
                      <a:rPr lang="en-US" i="1">
                        <a:latin typeface="Cambria Math"/>
                      </a:rPr>
                      <m:t> </m:t>
                    </m:r>
                    <m:sSub>
                      <m:sSubPr>
                        <m:ctrlPr>
                          <a:rPr lang="en-US" i="1">
                            <a:latin typeface="Cambria Math"/>
                          </a:rPr>
                        </m:ctrlPr>
                      </m:sSubPr>
                      <m:e>
                        <m:r>
                          <a:rPr lang="en-US" b="1" i="1">
                            <a:latin typeface="Cambria Math"/>
                          </a:rPr>
                          <m:t>Ȳ</m:t>
                        </m:r>
                      </m:e>
                      <m:sub>
                        <m:r>
                          <a:rPr lang="en-US" baseline="-25000">
                            <a:latin typeface="Cambria Math"/>
                          </a:rPr>
                          <m:t>(</m:t>
                        </m:r>
                        <m:r>
                          <m:rPr>
                            <m:sty m:val="p"/>
                          </m:rPr>
                          <a:rPr lang="en-US" baseline="-25000">
                            <a:latin typeface="Cambria Math"/>
                          </a:rPr>
                          <m:t>k</m:t>
                        </m:r>
                        <m:r>
                          <a:rPr lang="en-US" baseline="-25000">
                            <a:latin typeface="Cambria Math"/>
                          </a:rPr>
                          <m:t>+1</m:t>
                        </m:r>
                        <m:r>
                          <a:rPr lang="en-US" i="1" baseline="-25000">
                            <a:latin typeface="Cambria Math"/>
                          </a:rPr>
                          <m:t>)</m:t>
                        </m:r>
                      </m:sub>
                    </m:sSub>
                    <m:r>
                      <a:rPr lang="en-US" i="1">
                        <a:latin typeface="Cambria Math"/>
                      </a:rPr>
                      <m:t> = </m:t>
                    </m:r>
                    <m:sSub>
                      <m:sSubPr>
                        <m:ctrlPr>
                          <a:rPr lang="en-US" b="1" i="1">
                            <a:latin typeface="Cambria Math"/>
                          </a:rPr>
                        </m:ctrlPr>
                      </m:sSubPr>
                      <m:e>
                        <m:r>
                          <m:rPr>
                            <m:sty m:val="p"/>
                          </m:rPr>
                          <a:rPr lang="en-US">
                            <a:latin typeface="Cambria Math"/>
                          </a:rPr>
                          <m:t>M</m:t>
                        </m:r>
                      </m:e>
                      <m:sub>
                        <m:r>
                          <a:rPr lang="en-US" b="1" i="1">
                            <a:latin typeface="Cambria Math"/>
                          </a:rPr>
                          <m:t>(</m:t>
                        </m:r>
                        <m:r>
                          <m:rPr>
                            <m:sty m:val="p"/>
                          </m:rPr>
                          <a:rPr lang="en-US">
                            <a:latin typeface="Cambria Math"/>
                          </a:rPr>
                          <m:t>k</m:t>
                        </m:r>
                        <m:r>
                          <a:rPr lang="en-US">
                            <a:latin typeface="Cambria Math"/>
                          </a:rPr>
                          <m:t>+1</m:t>
                        </m:r>
                        <m:r>
                          <a:rPr lang="en-US" b="1" i="1">
                            <a:latin typeface="Cambria Math"/>
                          </a:rPr>
                          <m:t>)</m:t>
                        </m:r>
                      </m:sub>
                    </m:sSub>
                    <m:r>
                      <a:rPr lang="en-US" b="1" i="1">
                        <a:latin typeface="Cambria Math"/>
                      </a:rPr>
                      <m:t> </m:t>
                    </m:r>
                    <m:sSub>
                      <m:sSubPr>
                        <m:ctrlPr>
                          <a:rPr lang="en-US" b="1" i="1">
                            <a:latin typeface="Cambria Math"/>
                          </a:rPr>
                        </m:ctrlPr>
                      </m:sSubPr>
                      <m:e>
                        <m:r>
                          <a:rPr lang="en-US" b="1" i="1">
                            <a:latin typeface="Cambria Math"/>
                          </a:rPr>
                          <m:t>Ŷ</m:t>
                        </m:r>
                      </m:e>
                      <m:sub>
                        <m:r>
                          <a:rPr lang="en-US" b="1" i="1">
                            <a:latin typeface="Cambria Math"/>
                          </a:rPr>
                          <m:t>𝒌</m:t>
                        </m:r>
                      </m:sub>
                    </m:sSub>
                    <m:r>
                      <a:rPr lang="en-US" b="1" i="1">
                        <a:latin typeface="Cambria Math"/>
                      </a:rPr>
                      <m:t> </m:t>
                    </m:r>
                  </m:oMath>
                </a14:m>
                <a:r>
                  <a:rPr lang="en-US" b="1"/>
                  <a:t>                                                                                     </a:t>
                </a:r>
                <a:r>
                  <a:rPr lang="en-US" smtClean="0"/>
                  <a:t>(2.3.2 )</a:t>
                </a:r>
                <a:endParaRPr lang="en-US"/>
              </a:p>
              <a:p>
                <a:r>
                  <a:rPr lang="en-US"/>
                  <a:t>            Ở đây:                    </a:t>
                </a:r>
              </a:p>
              <a:p>
                <a:r>
                  <a:rPr lang="en-US"/>
                  <a:t>                   Ŷ</a:t>
                </a:r>
                <a:r>
                  <a:rPr lang="en-US" b="1" baseline="30000"/>
                  <a:t>T</a:t>
                </a:r>
                <a:r>
                  <a:rPr lang="en-US" baseline="-25000"/>
                  <a:t>(k+1) </a:t>
                </a:r>
                <a:r>
                  <a:rPr lang="en-US"/>
                  <a:t>=   ( X   Y    Z  v</a:t>
                </a:r>
                <a:r>
                  <a:rPr lang="en-US" baseline="-25000"/>
                  <a:t>X   </a:t>
                </a:r>
                <a:r>
                  <a:rPr lang="en-US"/>
                  <a:t>v</a:t>
                </a:r>
                <a:r>
                  <a:rPr lang="en-US" baseline="-25000"/>
                  <a:t>Y</a:t>
                </a:r>
                <a:r>
                  <a:rPr lang="en-US"/>
                  <a:t> v</a:t>
                </a:r>
                <a:r>
                  <a:rPr lang="en-US" baseline="-25000"/>
                  <a:t>Z</a:t>
                </a:r>
                <a:r>
                  <a:rPr lang="en-US"/>
                  <a:t>  a</a:t>
                </a:r>
                <a:r>
                  <a:rPr lang="en-US" baseline="-25000"/>
                  <a:t>x</a:t>
                </a:r>
                <a:r>
                  <a:rPr lang="en-US"/>
                  <a:t> a</a:t>
                </a:r>
                <a:r>
                  <a:rPr lang="en-US" baseline="-25000"/>
                  <a:t>Y</a:t>
                </a:r>
                <a:r>
                  <a:rPr lang="en-US"/>
                  <a:t> a</a:t>
                </a:r>
                <a:r>
                  <a:rPr lang="en-US" baseline="-25000"/>
                  <a:t>Z </a:t>
                </a:r>
                <a:r>
                  <a:rPr lang="en-US"/>
                  <a:t>)</a:t>
                </a:r>
                <a:r>
                  <a:rPr lang="en-US" baseline="-25000"/>
                  <a:t>(k+1)                                              </a:t>
                </a:r>
                <a:r>
                  <a:rPr lang="en-US" smtClean="0"/>
                  <a:t>( 2.3.3 )</a:t>
                </a:r>
                <a:endParaRPr lang="en-US"/>
              </a:p>
              <a:p>
                <a:r>
                  <a:rPr lang="en-US" b="1"/>
                  <a:t>                    </a:t>
                </a:r>
                <a:r>
                  <a:rPr lang="en-US"/>
                  <a:t>Ȳ</a:t>
                </a:r>
                <a:r>
                  <a:rPr lang="en-US" b="1" baseline="30000"/>
                  <a:t>T</a:t>
                </a:r>
                <a:r>
                  <a:rPr lang="en-US" baseline="-25000"/>
                  <a:t>(k) </a:t>
                </a:r>
                <a:r>
                  <a:rPr lang="en-US"/>
                  <a:t>=   ( X   Y    Z  v</a:t>
                </a:r>
                <a:r>
                  <a:rPr lang="en-US" baseline="-25000"/>
                  <a:t>X   </a:t>
                </a:r>
                <a:r>
                  <a:rPr lang="en-US"/>
                  <a:t>v</a:t>
                </a:r>
                <a:r>
                  <a:rPr lang="en-US" baseline="-25000"/>
                  <a:t>Y</a:t>
                </a:r>
                <a:r>
                  <a:rPr lang="en-US"/>
                  <a:t> v</a:t>
                </a:r>
                <a:r>
                  <a:rPr lang="en-US" baseline="-25000"/>
                  <a:t>Z</a:t>
                </a:r>
                <a:r>
                  <a:rPr lang="en-US"/>
                  <a:t>  a</a:t>
                </a:r>
                <a:r>
                  <a:rPr lang="en-US" baseline="-25000"/>
                  <a:t>x</a:t>
                </a:r>
                <a:r>
                  <a:rPr lang="en-US"/>
                  <a:t> a</a:t>
                </a:r>
                <a:r>
                  <a:rPr lang="en-US" baseline="-25000"/>
                  <a:t>Y</a:t>
                </a:r>
                <a:r>
                  <a:rPr lang="en-US"/>
                  <a:t> a</a:t>
                </a:r>
                <a:r>
                  <a:rPr lang="en-US" baseline="-25000"/>
                  <a:t>Z </a:t>
                </a:r>
                <a:r>
                  <a:rPr lang="en-US"/>
                  <a:t>)</a:t>
                </a:r>
                <a:r>
                  <a:rPr lang="en-US" baseline="-25000"/>
                  <a:t>(k)</a:t>
                </a:r>
                <a:r>
                  <a:rPr lang="en-US"/>
                  <a:t> </a:t>
                </a:r>
                <a:endParaRPr lang="en-US" b="1" smtClean="0"/>
              </a:p>
              <a:p>
                <a:endParaRPr lang="en-US" b="1"/>
              </a:p>
              <a:p>
                <a:endParaRPr lang="en-US" b="1" smtClean="0"/>
              </a:p>
              <a:p>
                <a:endParaRPr lang="en-US" b="1"/>
              </a:p>
              <a:p>
                <a:endParaRPr lang="en-US" b="1" smtClean="0"/>
              </a:p>
              <a:p>
                <a:endParaRPr lang="en-US" b="1"/>
              </a:p>
              <a:p>
                <a:endParaRPr lang="en-US" b="1" smtClean="0"/>
              </a:p>
              <a:p>
                <a:endParaRPr lang="en-US" b="1"/>
              </a:p>
              <a:p>
                <a:endParaRPr lang="en-US" b="1" smtClean="0"/>
              </a:p>
              <a:p>
                <a:endParaRPr lang="en-US" b="1"/>
              </a:p>
              <a:p>
                <a:endParaRPr lang="en-US" b="1" smtClean="0"/>
              </a:p>
              <a:p>
                <a:r>
                  <a:rPr lang="en-US" smtClean="0"/>
                  <a:t> </a:t>
                </a:r>
                <a:endParaRPr lang="en-US"/>
              </a:p>
            </p:txBody>
          </p:sp>
        </mc:Choice>
        <mc:Fallback xmlns="">
          <p:sp>
            <p:nvSpPr>
              <p:cNvPr id="2" name="Rectangle 1"/>
              <p:cNvSpPr>
                <a:spLocks noRot="1" noChangeAspect="1" noMove="1" noResize="1" noEditPoints="1" noAdjustHandles="1" noChangeArrowheads="1" noChangeShapeType="1" noTextEdit="1"/>
              </p:cNvSpPr>
              <p:nvPr/>
            </p:nvSpPr>
            <p:spPr>
              <a:xfrm>
                <a:off x="317500" y="1697335"/>
                <a:ext cx="8623300" cy="7890045"/>
              </a:xfrm>
              <a:prstGeom prst="rect">
                <a:avLst/>
              </a:prstGeom>
              <a:blipFill rotWithShape="1">
                <a:blip r:embed="rId2"/>
                <a:stretch>
                  <a:fillRect l="-565" t="-386" r="-353"/>
                </a:stretch>
              </a:blipFill>
            </p:spPr>
            <p:txBody>
              <a:bodyPr/>
              <a:lstStyle/>
              <a:p>
                <a:r>
                  <a:rPr lang="en-US">
                    <a:noFill/>
                  </a:rPr>
                  <a:t> </a:t>
                </a:r>
              </a:p>
            </p:txBody>
          </p:sp>
        </mc:Fallback>
      </mc:AlternateContent>
    </p:spTree>
    <p:extLst>
      <p:ext uri="{BB962C8B-B14F-4D97-AF65-F5344CB8AC3E}">
        <p14:creationId xmlns:p14="http://schemas.microsoft.com/office/powerpoint/2010/main" val="33279215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8300" y="1339334"/>
            <a:ext cx="8636000" cy="5078313"/>
          </a:xfrm>
          <a:prstGeom prst="rect">
            <a:avLst/>
          </a:prstGeom>
        </p:spPr>
        <p:txBody>
          <a:bodyPr wrap="square">
            <a:spAutoFit/>
          </a:bodyPr>
          <a:lstStyle/>
          <a:p>
            <a:endParaRPr lang="en-US" smtClean="0"/>
          </a:p>
          <a:p>
            <a:endParaRPr lang="en-US"/>
          </a:p>
          <a:p>
            <a:endParaRPr lang="en-US" smtClean="0"/>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5" y="1358900"/>
            <a:ext cx="5592763" cy="152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526598" y="2050534"/>
            <a:ext cx="898003" cy="369332"/>
          </a:xfrm>
          <a:prstGeom prst="rect">
            <a:avLst/>
          </a:prstGeom>
        </p:spPr>
        <p:txBody>
          <a:bodyPr wrap="none">
            <a:spAutoFit/>
          </a:bodyPr>
          <a:lstStyle/>
          <a:p>
            <a:r>
              <a:rPr lang="en-US"/>
              <a:t>( </a:t>
            </a:r>
            <a:r>
              <a:rPr lang="en-US" smtClean="0"/>
              <a:t>2.3.4 </a:t>
            </a:r>
            <a:r>
              <a:rPr lang="en-US"/>
              <a:t>)</a:t>
            </a:r>
          </a:p>
        </p:txBody>
      </p:sp>
      <mc:AlternateContent xmlns:mc="http://schemas.openxmlformats.org/markup-compatibility/2006" xmlns:a14="http://schemas.microsoft.com/office/drawing/2010/main">
        <mc:Choice Requires="a14">
          <p:sp>
            <p:nvSpPr>
              <p:cNvPr id="7" name="Rectangle 6"/>
              <p:cNvSpPr/>
              <p:nvPr/>
            </p:nvSpPr>
            <p:spPr>
              <a:xfrm>
                <a:off x="520700" y="2651191"/>
                <a:ext cx="8331200" cy="1278620"/>
              </a:xfrm>
              <a:prstGeom prst="rect">
                <a:avLst/>
              </a:prstGeom>
            </p:spPr>
            <p:txBody>
              <a:bodyPr wrap="square">
                <a:spAutoFit/>
              </a:bodyPr>
              <a:lstStyle/>
              <a:p>
                <a:r>
                  <a:rPr lang="en-US"/>
                  <a:t> </a:t>
                </a:r>
                <a14:m>
                  <m:oMath xmlns:m="http://schemas.openxmlformats.org/officeDocument/2006/math">
                    <m:sSub>
                      <m:sSubPr>
                        <m:ctrlPr>
                          <a:rPr lang="en-US" b="1" i="1">
                            <a:latin typeface="Cambria Math"/>
                          </a:rPr>
                        </m:ctrlPr>
                      </m:sSubPr>
                      <m:e>
                        <m:r>
                          <a:rPr lang="en-US" b="1">
                            <a:latin typeface="Cambria Math"/>
                          </a:rPr>
                          <m:t>Ȳ</m:t>
                        </m:r>
                      </m:e>
                      <m:sub>
                        <m:r>
                          <a:rPr lang="en-US" b="1" baseline="-25000">
                            <a:latin typeface="Cambria Math"/>
                          </a:rPr>
                          <m:t>(</m:t>
                        </m:r>
                        <m:r>
                          <a:rPr lang="en-US" b="1" i="1" baseline="-25000">
                            <a:latin typeface="Cambria Math"/>
                          </a:rPr>
                          <m:t>𝐤</m:t>
                        </m:r>
                        <m:r>
                          <a:rPr lang="en-US" b="1" baseline="-25000">
                            <a:latin typeface="Cambria Math"/>
                          </a:rPr>
                          <m:t>+</m:t>
                        </m:r>
                        <m:r>
                          <a:rPr lang="en-US" b="1" i="1" baseline="-25000">
                            <a:latin typeface="Cambria Math"/>
                          </a:rPr>
                          <m:t>𝟏</m:t>
                        </m:r>
                        <m:r>
                          <a:rPr lang="en-US" b="1" baseline="-25000">
                            <a:latin typeface="Cambria Math"/>
                          </a:rPr>
                          <m:t>)</m:t>
                        </m:r>
                      </m:sub>
                    </m:sSub>
                    <m:r>
                      <a:rPr lang="en-US" b="1" i="1">
                        <a:latin typeface="Cambria Math"/>
                      </a:rPr>
                      <m:t>=</m:t>
                    </m:r>
                    <m:sSub>
                      <m:sSubPr>
                        <m:ctrlPr>
                          <a:rPr lang="en-US" b="1" i="1">
                            <a:latin typeface="Cambria Math"/>
                          </a:rPr>
                        </m:ctrlPr>
                      </m:sSubPr>
                      <m:e>
                        <m:r>
                          <m:rPr>
                            <m:sty m:val="p"/>
                          </m:rPr>
                          <a:rPr lang="en-US">
                            <a:latin typeface="Cambria Math"/>
                          </a:rPr>
                          <m:t>M</m:t>
                        </m:r>
                      </m:e>
                      <m:sub>
                        <m:r>
                          <a:rPr lang="en-US" b="1" baseline="-25000">
                            <a:latin typeface="Cambria Math"/>
                          </a:rPr>
                          <m:t> (</m:t>
                        </m:r>
                        <m:r>
                          <a:rPr lang="en-US" b="1" i="1" baseline="-25000">
                            <a:latin typeface="Cambria Math"/>
                          </a:rPr>
                          <m:t>𝐤</m:t>
                        </m:r>
                        <m:r>
                          <a:rPr lang="en-US" b="1" baseline="-25000">
                            <a:latin typeface="Cambria Math"/>
                          </a:rPr>
                          <m:t>+</m:t>
                        </m:r>
                        <m:r>
                          <a:rPr lang="en-US" b="1" i="1" baseline="-25000">
                            <a:latin typeface="Cambria Math"/>
                          </a:rPr>
                          <m:t>𝟏</m:t>
                        </m:r>
                        <m:r>
                          <a:rPr lang="en-US" b="1" baseline="-25000">
                            <a:latin typeface="Cambria Math"/>
                          </a:rPr>
                          <m:t>)</m:t>
                        </m:r>
                      </m:sub>
                    </m:sSub>
                    <m:sSub>
                      <m:sSubPr>
                        <m:ctrlPr>
                          <a:rPr lang="en-US" b="1" i="1">
                            <a:latin typeface="Cambria Math"/>
                          </a:rPr>
                        </m:ctrlPr>
                      </m:sSubPr>
                      <m:e>
                        <m:r>
                          <a:rPr lang="en-US" b="1">
                            <a:latin typeface="Cambria Math"/>
                          </a:rPr>
                          <m:t>Ŷ</m:t>
                        </m:r>
                      </m:e>
                      <m:sub>
                        <m:r>
                          <a:rPr lang="en-US" b="1" i="1">
                            <a:latin typeface="Cambria Math"/>
                          </a:rPr>
                          <m:t>𝒌</m:t>
                        </m:r>
                      </m:sub>
                    </m:sSub>
                    <m:r>
                      <a:rPr lang="en-US" b="1" i="1">
                        <a:latin typeface="Cambria Math"/>
                      </a:rPr>
                      <m:t>+</m:t>
                    </m:r>
                    <m:sSub>
                      <m:sSubPr>
                        <m:ctrlPr>
                          <a:rPr lang="en-US" b="1" i="1">
                            <a:latin typeface="Cambria Math"/>
                          </a:rPr>
                        </m:ctrlPr>
                      </m:sSubPr>
                      <m:e>
                        <m:r>
                          <m:rPr>
                            <m:sty m:val="p"/>
                          </m:rPr>
                          <a:rPr lang="en-US">
                            <a:latin typeface="Cambria Math"/>
                          </a:rPr>
                          <m:t>S</m:t>
                        </m:r>
                      </m:e>
                      <m:sub>
                        <m:r>
                          <m:rPr>
                            <m:sty m:val="p"/>
                          </m:rPr>
                          <a:rPr lang="en-US" baseline="-25000">
                            <a:latin typeface="Cambria Math"/>
                          </a:rPr>
                          <m:t>k</m:t>
                        </m:r>
                        <m:r>
                          <a:rPr lang="en-US" baseline="-25000">
                            <a:latin typeface="Cambria Math"/>
                          </a:rPr>
                          <m:t>+1,</m:t>
                        </m:r>
                        <m:r>
                          <m:rPr>
                            <m:sty m:val="p"/>
                          </m:rPr>
                          <a:rPr lang="en-US" baseline="-25000">
                            <a:latin typeface="Cambria Math"/>
                          </a:rPr>
                          <m:t>k</m:t>
                        </m:r>
                      </m:sub>
                    </m:sSub>
                  </m:oMath>
                </a14:m>
                <a:r>
                  <a:rPr lang="en-US" b="1"/>
                  <a:t>                                                                                  </a:t>
                </a:r>
                <a:r>
                  <a:rPr lang="en-US" b="1" smtClean="0"/>
                  <a:t>            </a:t>
                </a:r>
                <a:r>
                  <a:rPr lang="en-US" smtClean="0"/>
                  <a:t>(2.3.5)</a:t>
                </a:r>
                <a:r>
                  <a:rPr lang="en-US" b="1" smtClean="0"/>
                  <a:t> </a:t>
                </a:r>
              </a:p>
              <a:p>
                <a:r>
                  <a:rPr lang="en-US" b="1" smtClean="0"/>
                  <a:t>                                            </a:t>
                </a:r>
                <a:r>
                  <a:rPr lang="en-US" smtClean="0"/>
                  <a:t>                                              </a:t>
                </a:r>
                <a:endParaRPr lang="en-US"/>
              </a:p>
              <a:p>
                <a:r>
                  <a:rPr lang="en-US" b="1"/>
                  <a:t> </a:t>
                </a:r>
                <a14:m>
                  <m:oMath xmlns:m="http://schemas.openxmlformats.org/officeDocument/2006/math">
                    <m:sSub>
                      <m:sSubPr>
                        <m:ctrlPr>
                          <a:rPr lang="en-US" b="1" i="1">
                            <a:latin typeface="Cambria Math"/>
                          </a:rPr>
                        </m:ctrlPr>
                      </m:sSubPr>
                      <m:e>
                        <m:r>
                          <m:rPr>
                            <m:sty m:val="p"/>
                          </m:rPr>
                          <a:rPr lang="en-US">
                            <a:latin typeface="Cambria Math"/>
                          </a:rPr>
                          <m:t>K</m:t>
                        </m:r>
                      </m:e>
                      <m:sub>
                        <m:r>
                          <a:rPr lang="en-US" b="1">
                            <a:latin typeface="Cambria Math"/>
                          </a:rPr>
                          <m:t>Ȳ</m:t>
                        </m:r>
                        <m:r>
                          <a:rPr lang="en-US" b="1" baseline="-25000">
                            <a:latin typeface="Cambria Math"/>
                          </a:rPr>
                          <m:t>(</m:t>
                        </m:r>
                        <m:r>
                          <a:rPr lang="en-US" b="1" i="1" baseline="-25000">
                            <a:latin typeface="Cambria Math"/>
                          </a:rPr>
                          <m:t>𝐤</m:t>
                        </m:r>
                        <m:r>
                          <a:rPr lang="en-US" b="1" baseline="-25000">
                            <a:latin typeface="Cambria Math"/>
                          </a:rPr>
                          <m:t>+</m:t>
                        </m:r>
                        <m:r>
                          <a:rPr lang="en-US" b="1" i="1" baseline="-25000">
                            <a:latin typeface="Cambria Math"/>
                          </a:rPr>
                          <m:t>𝟏</m:t>
                        </m:r>
                        <m:r>
                          <a:rPr lang="en-US" b="1" baseline="-25000">
                            <a:latin typeface="Cambria Math"/>
                          </a:rPr>
                          <m:t>)</m:t>
                        </m:r>
                      </m:sub>
                    </m:sSub>
                    <m:r>
                      <a:rPr lang="en-US" b="1" i="1">
                        <a:latin typeface="Cambria Math"/>
                      </a:rPr>
                      <m:t>=</m:t>
                    </m:r>
                    <m:sSub>
                      <m:sSubPr>
                        <m:ctrlPr>
                          <a:rPr lang="en-US" b="1" i="1">
                            <a:latin typeface="Cambria Math"/>
                          </a:rPr>
                        </m:ctrlPr>
                      </m:sSubPr>
                      <m:e>
                        <m:r>
                          <m:rPr>
                            <m:sty m:val="p"/>
                          </m:rPr>
                          <a:rPr lang="en-US">
                            <a:latin typeface="Cambria Math"/>
                          </a:rPr>
                          <m:t>M</m:t>
                        </m:r>
                      </m:e>
                      <m:sub>
                        <m:r>
                          <a:rPr lang="en-US" b="1" i="1" baseline="-25000">
                            <a:latin typeface="Cambria Math"/>
                          </a:rPr>
                          <m:t>𝐤</m:t>
                        </m:r>
                        <m:r>
                          <a:rPr lang="en-US" b="1" baseline="-25000">
                            <a:latin typeface="Cambria Math"/>
                          </a:rPr>
                          <m:t>+</m:t>
                        </m:r>
                        <m:r>
                          <a:rPr lang="en-US" b="1" i="1" baseline="-25000">
                            <a:latin typeface="Cambria Math"/>
                          </a:rPr>
                          <m:t>𝟏</m:t>
                        </m:r>
                        <m:r>
                          <a:rPr lang="en-US" b="1" baseline="-25000">
                            <a:latin typeface="Cambria Math"/>
                          </a:rPr>
                          <m:t>,</m:t>
                        </m:r>
                        <m:r>
                          <a:rPr lang="en-US" b="1" i="1" baseline="-25000">
                            <a:latin typeface="Cambria Math"/>
                          </a:rPr>
                          <m:t>𝐤</m:t>
                        </m:r>
                      </m:sub>
                    </m:sSub>
                    <m:sSub>
                      <m:sSubPr>
                        <m:ctrlPr>
                          <a:rPr lang="en-US" i="1">
                            <a:latin typeface="Cambria Math"/>
                          </a:rPr>
                        </m:ctrlPr>
                      </m:sSubPr>
                      <m:e>
                        <m:r>
                          <m:rPr>
                            <m:sty m:val="p"/>
                          </m:rPr>
                          <a:rPr lang="en-US">
                            <a:latin typeface="Cambria Math"/>
                          </a:rPr>
                          <m:t>C</m:t>
                        </m:r>
                      </m:e>
                      <m:sub>
                        <m:r>
                          <a:rPr lang="en-US" i="1">
                            <a:latin typeface="Cambria Math"/>
                          </a:rPr>
                          <m:t>𝑌</m:t>
                        </m:r>
                      </m:sub>
                    </m:sSub>
                    <m:r>
                      <a:rPr lang="en-US" i="1">
                        <a:latin typeface="Cambria Math"/>
                      </a:rPr>
                      <m:t> </m:t>
                    </m:r>
                    <m:sSubSup>
                      <m:sSubSupPr>
                        <m:ctrlPr>
                          <a:rPr lang="en-US" i="1">
                            <a:latin typeface="Cambria Math"/>
                          </a:rPr>
                        </m:ctrlPr>
                      </m:sSubSupPr>
                      <m:e>
                        <m:r>
                          <m:rPr>
                            <m:sty m:val="p"/>
                          </m:rPr>
                          <a:rPr lang="en-US">
                            <a:latin typeface="Cambria Math"/>
                          </a:rPr>
                          <m:t>M</m:t>
                        </m:r>
                      </m:e>
                      <m:sub>
                        <m:r>
                          <m:rPr>
                            <m:sty m:val="p"/>
                          </m:rPr>
                          <a:rPr lang="en-US" baseline="-25000">
                            <a:latin typeface="Cambria Math"/>
                          </a:rPr>
                          <m:t>k</m:t>
                        </m:r>
                        <m:r>
                          <a:rPr lang="en-US" baseline="-25000">
                            <a:latin typeface="Cambria Math"/>
                          </a:rPr>
                          <m:t>+1,</m:t>
                        </m:r>
                        <m:r>
                          <m:rPr>
                            <m:sty m:val="p"/>
                          </m:rPr>
                          <a:rPr lang="en-US" baseline="-25000">
                            <a:latin typeface="Cambria Math"/>
                          </a:rPr>
                          <m:t>k</m:t>
                        </m:r>
                      </m:sub>
                      <m:sup>
                        <m:r>
                          <a:rPr lang="en-US" i="1">
                            <a:latin typeface="Cambria Math"/>
                          </a:rPr>
                          <m:t>𝑇</m:t>
                        </m:r>
                      </m:sup>
                    </m:sSubSup>
                    <m:r>
                      <a:rPr lang="en-US" b="1" i="1">
                        <a:latin typeface="Cambria Math"/>
                      </a:rPr>
                      <m:t>+</m:t>
                    </m:r>
                    <m:sSub>
                      <m:sSubPr>
                        <m:ctrlPr>
                          <a:rPr lang="en-US" i="1">
                            <a:latin typeface="Cambria Math"/>
                          </a:rPr>
                        </m:ctrlPr>
                      </m:sSubPr>
                      <m:e>
                        <m:r>
                          <m:rPr>
                            <m:sty m:val="p"/>
                          </m:rPr>
                          <a:rPr lang="en-US">
                            <a:latin typeface="Cambria Math"/>
                          </a:rPr>
                          <m:t>S</m:t>
                        </m:r>
                      </m:e>
                      <m:sub>
                        <m:r>
                          <a:rPr lang="en-US" baseline="-25000">
                            <a:latin typeface="Cambria Math"/>
                          </a:rPr>
                          <m:t> </m:t>
                        </m:r>
                        <m:r>
                          <m:rPr>
                            <m:sty m:val="p"/>
                          </m:rPr>
                          <a:rPr lang="en-US" baseline="-25000">
                            <a:latin typeface="Cambria Math"/>
                          </a:rPr>
                          <m:t>k</m:t>
                        </m:r>
                        <m:r>
                          <a:rPr lang="en-US" baseline="-25000">
                            <a:latin typeface="Cambria Math"/>
                          </a:rPr>
                          <m:t>+1,</m:t>
                        </m:r>
                        <m:r>
                          <m:rPr>
                            <m:sty m:val="p"/>
                          </m:rPr>
                          <a:rPr lang="en-US" baseline="-25000">
                            <a:latin typeface="Cambria Math"/>
                          </a:rPr>
                          <m:t>k</m:t>
                        </m:r>
                      </m:sub>
                    </m:sSub>
                    <m:sSub>
                      <m:sSubPr>
                        <m:ctrlPr>
                          <a:rPr lang="en-US" i="1">
                            <a:latin typeface="Cambria Math"/>
                          </a:rPr>
                        </m:ctrlPr>
                      </m:sSubPr>
                      <m:e>
                        <m:r>
                          <a:rPr lang="en-US" i="1">
                            <a:latin typeface="Cambria Math"/>
                          </a:rPr>
                          <m:t>𝐶</m:t>
                        </m:r>
                      </m:e>
                      <m:sub>
                        <m:r>
                          <a:rPr lang="en-US" i="1">
                            <a:latin typeface="Cambria Math"/>
                          </a:rPr>
                          <m:t>𝑆</m:t>
                        </m:r>
                        <m:r>
                          <a:rPr lang="en-US" i="1">
                            <a:latin typeface="Cambria Math"/>
                          </a:rPr>
                          <m:t> </m:t>
                        </m:r>
                      </m:sub>
                    </m:sSub>
                    <m:sSubSup>
                      <m:sSubSupPr>
                        <m:ctrlPr>
                          <a:rPr lang="en-US" i="1">
                            <a:latin typeface="Cambria Math"/>
                          </a:rPr>
                        </m:ctrlPr>
                      </m:sSubSupPr>
                      <m:e>
                        <m:r>
                          <m:rPr>
                            <m:sty m:val="p"/>
                          </m:rPr>
                          <a:rPr lang="en-US">
                            <a:latin typeface="Cambria Math"/>
                          </a:rPr>
                          <m:t>S</m:t>
                        </m:r>
                      </m:e>
                      <m:sub>
                        <m:r>
                          <a:rPr lang="en-US" baseline="-25000">
                            <a:latin typeface="Cambria Math"/>
                          </a:rPr>
                          <m:t> </m:t>
                        </m:r>
                        <m:r>
                          <m:rPr>
                            <m:sty m:val="p"/>
                          </m:rPr>
                          <a:rPr lang="en-US" baseline="-25000">
                            <a:latin typeface="Cambria Math"/>
                          </a:rPr>
                          <m:t>k</m:t>
                        </m:r>
                        <m:r>
                          <a:rPr lang="en-US" baseline="-25000">
                            <a:latin typeface="Cambria Math"/>
                          </a:rPr>
                          <m:t>+1,</m:t>
                        </m:r>
                        <m:r>
                          <m:rPr>
                            <m:sty m:val="p"/>
                          </m:rPr>
                          <a:rPr lang="en-US" baseline="-25000">
                            <a:latin typeface="Cambria Math"/>
                          </a:rPr>
                          <m:t>k</m:t>
                        </m:r>
                      </m:sub>
                      <m:sup>
                        <m:r>
                          <a:rPr lang="en-US" i="1">
                            <a:latin typeface="Cambria Math"/>
                          </a:rPr>
                          <m:t>𝑇</m:t>
                        </m:r>
                      </m:sup>
                    </m:sSubSup>
                  </m:oMath>
                </a14:m>
                <a:r>
                  <a:rPr lang="en-US" b="1"/>
                  <a:t> </a:t>
                </a:r>
                <a:endParaRPr lang="en-US"/>
              </a:p>
              <a:p>
                <a:r>
                  <a:rPr lang="en-US"/>
                  <a:t>                                                                                                                                 </a:t>
                </a:r>
                <a:r>
                  <a:rPr lang="en-US" smtClean="0"/>
                  <a:t>        </a:t>
                </a:r>
                <a:r>
                  <a:rPr lang="en-US"/>
                  <a:t>(</a:t>
                </a:r>
                <a:r>
                  <a:rPr lang="en-US" smtClean="0"/>
                  <a:t>2.3.6)</a:t>
                </a:r>
                <a:endParaRPr lang="en-US"/>
              </a:p>
            </p:txBody>
          </p:sp>
        </mc:Choice>
        <mc:Fallback xmlns="">
          <p:sp>
            <p:nvSpPr>
              <p:cNvPr id="7" name="Rectangle 6"/>
              <p:cNvSpPr>
                <a:spLocks noRot="1" noChangeAspect="1" noMove="1" noResize="1" noEditPoints="1" noAdjustHandles="1" noChangeArrowheads="1" noChangeShapeType="1" noTextEdit="1"/>
              </p:cNvSpPr>
              <p:nvPr/>
            </p:nvSpPr>
            <p:spPr>
              <a:xfrm>
                <a:off x="520700" y="2651191"/>
                <a:ext cx="8331200" cy="1278620"/>
              </a:xfrm>
              <a:prstGeom prst="rect">
                <a:avLst/>
              </a:prstGeom>
              <a:blipFill rotWithShape="1">
                <a:blip r:embed="rId3"/>
                <a:stretch>
                  <a:fillRect t="-952"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20700" y="4061160"/>
                <a:ext cx="8242300" cy="389081"/>
              </a:xfrm>
              <a:prstGeom prst="rect">
                <a:avLst/>
              </a:prstGeom>
            </p:spPr>
            <p:txBody>
              <a:bodyPr wrap="square">
                <a:spAutoFit/>
              </a:bodyPr>
              <a:lstStyle/>
              <a:p>
                <a:r>
                  <a:rPr lang="en-US"/>
                  <a:t> </a:t>
                </a:r>
                <a14:m>
                  <m:oMath xmlns:m="http://schemas.openxmlformats.org/officeDocument/2006/math">
                    <m:sSub>
                      <m:sSubPr>
                        <m:ctrlPr>
                          <a:rPr lang="en-US" i="1">
                            <a:latin typeface="Cambria Math"/>
                          </a:rPr>
                        </m:ctrlPr>
                      </m:sSubPr>
                      <m:e>
                        <m:r>
                          <m:rPr>
                            <m:sty m:val="p"/>
                          </m:rPr>
                          <a:rPr lang="en-US">
                            <a:latin typeface="Cambria Math"/>
                          </a:rPr>
                          <m:t>v</m:t>
                        </m:r>
                      </m:e>
                      <m:sub>
                        <m:r>
                          <m:rPr>
                            <m:sty m:val="p"/>
                          </m:rPr>
                          <a:rPr lang="en-US" baseline="-25000">
                            <a:latin typeface="Cambria Math"/>
                          </a:rPr>
                          <m:t>l</m:t>
                        </m:r>
                        <m:r>
                          <a:rPr lang="en-US" baseline="-25000">
                            <a:latin typeface="Cambria Math"/>
                          </a:rPr>
                          <m:t>,</m:t>
                        </m:r>
                        <m:r>
                          <m:rPr>
                            <m:sty m:val="p"/>
                          </m:rPr>
                          <a:rPr lang="en-US" baseline="-25000">
                            <a:latin typeface="Cambria Math"/>
                          </a:rPr>
                          <m:t>k</m:t>
                        </m:r>
                        <m:r>
                          <a:rPr lang="en-US" baseline="-25000">
                            <a:latin typeface="Cambria Math"/>
                          </a:rPr>
                          <m:t>+1</m:t>
                        </m:r>
                      </m:sub>
                    </m:sSub>
                    <m:r>
                      <a:rPr lang="en-US" i="1">
                        <a:latin typeface="Cambria Math"/>
                      </a:rPr>
                      <m:t>=</m:t>
                    </m:r>
                    <m:sSub>
                      <m:sSubPr>
                        <m:ctrlPr>
                          <a:rPr lang="en-US" i="1">
                            <a:latin typeface="Cambria Math"/>
                          </a:rPr>
                        </m:ctrlPr>
                      </m:sSubPr>
                      <m:e>
                        <m:r>
                          <m:rPr>
                            <m:sty m:val="p"/>
                          </m:rPr>
                          <a:rPr lang="en-US">
                            <a:latin typeface="Cambria Math"/>
                          </a:rPr>
                          <m:t>A</m:t>
                        </m:r>
                      </m:e>
                      <m:sub>
                        <m:r>
                          <a:rPr lang="en-US" i="1">
                            <a:latin typeface="Cambria Math"/>
                          </a:rPr>
                          <m:t>𝑘</m:t>
                        </m:r>
                        <m:r>
                          <a:rPr lang="en-US" i="1">
                            <a:latin typeface="Cambria Math"/>
                          </a:rPr>
                          <m:t>+1</m:t>
                        </m:r>
                      </m:sub>
                    </m:sSub>
                    <m:sSub>
                      <m:sSubPr>
                        <m:ctrlPr>
                          <a:rPr lang="en-US" i="1">
                            <a:latin typeface="Cambria Math"/>
                          </a:rPr>
                        </m:ctrlPr>
                      </m:sSubPr>
                      <m:e>
                        <m:r>
                          <a:rPr lang="en-US" b="1">
                            <a:latin typeface="Cambria Math"/>
                          </a:rPr>
                          <m:t>Ŷ</m:t>
                        </m:r>
                      </m:e>
                      <m:sub>
                        <m:r>
                          <a:rPr lang="en-US" i="1">
                            <a:latin typeface="Cambria Math"/>
                          </a:rPr>
                          <m:t>𝑘</m:t>
                        </m:r>
                      </m:sub>
                    </m:sSub>
                    <m:r>
                      <a:rPr lang="en-US" i="1">
                        <a:latin typeface="Cambria Math"/>
                      </a:rPr>
                      <m:t>−</m:t>
                    </m:r>
                    <m:sSub>
                      <m:sSubPr>
                        <m:ctrlPr>
                          <a:rPr lang="en-US" i="1">
                            <a:latin typeface="Cambria Math"/>
                          </a:rPr>
                        </m:ctrlPr>
                      </m:sSubPr>
                      <m:e>
                        <m:r>
                          <m:rPr>
                            <m:sty m:val="p"/>
                          </m:rPr>
                          <a:rPr lang="en-US">
                            <a:latin typeface="Cambria Math"/>
                          </a:rPr>
                          <m:t>l</m:t>
                        </m:r>
                      </m:e>
                      <m:sub>
                        <m:r>
                          <a:rPr lang="en-US" i="1">
                            <a:latin typeface="Cambria Math"/>
                          </a:rPr>
                          <m:t>𝑘</m:t>
                        </m:r>
                        <m:r>
                          <a:rPr lang="en-US" i="1">
                            <a:latin typeface="Cambria Math"/>
                          </a:rPr>
                          <m:t>+1</m:t>
                        </m:r>
                      </m:sub>
                    </m:sSub>
                  </m:oMath>
                </a14:m>
                <a:r>
                  <a:rPr lang="en-US"/>
                  <a:t>                                                                                  </a:t>
                </a:r>
                <a:r>
                  <a:rPr lang="en-US" smtClean="0"/>
                  <a:t>                </a:t>
                </a:r>
                <a:r>
                  <a:rPr lang="en-US"/>
                  <a:t>(</a:t>
                </a:r>
                <a:r>
                  <a:rPr lang="en-US" smtClean="0"/>
                  <a:t>2.3.7)</a:t>
                </a:r>
                <a:endParaRPr lang="en-US"/>
              </a:p>
            </p:txBody>
          </p:sp>
        </mc:Choice>
        <mc:Fallback xmlns="">
          <p:sp>
            <p:nvSpPr>
              <p:cNvPr id="8" name="Rectangle 7"/>
              <p:cNvSpPr>
                <a:spLocks noRot="1" noChangeAspect="1" noMove="1" noResize="1" noEditPoints="1" noAdjustHandles="1" noChangeArrowheads="1" noChangeShapeType="1" noTextEdit="1"/>
              </p:cNvSpPr>
              <p:nvPr/>
            </p:nvSpPr>
            <p:spPr>
              <a:xfrm>
                <a:off x="520700" y="4061160"/>
                <a:ext cx="8242300" cy="389081"/>
              </a:xfrm>
              <a:prstGeom prst="rect">
                <a:avLst/>
              </a:prstGeom>
              <a:blipFill rotWithShape="1">
                <a:blip r:embed="rId4"/>
                <a:stretch>
                  <a:fillRect t="-3125" b="-234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68300" y="4748414"/>
                <a:ext cx="8394700" cy="1635576"/>
              </a:xfrm>
              <a:prstGeom prst="rect">
                <a:avLst/>
              </a:prstGeom>
            </p:spPr>
            <p:txBody>
              <a:bodyPr wrap="square">
                <a:spAutoFit/>
              </a:bodyPr>
              <a:lstStyle/>
              <a:p>
                <a14:m>
                  <m:oMath xmlns:m="http://schemas.openxmlformats.org/officeDocument/2006/math">
                    <m:r>
                      <m:rPr>
                        <m:sty m:val="p"/>
                      </m:rPr>
                      <a:rPr lang="en-US">
                        <a:latin typeface="Cambria Math"/>
                      </a:rPr>
                      <m:t>V</m:t>
                    </m:r>
                    <m:r>
                      <a:rPr lang="en-US" i="1">
                        <a:latin typeface="Cambria Math"/>
                      </a:rPr>
                      <m:t>=</m:t>
                    </m:r>
                    <m:d>
                      <m:dPr>
                        <m:ctrlPr>
                          <a:rPr lang="en-US" i="1">
                            <a:latin typeface="Cambria Math"/>
                          </a:rPr>
                        </m:ctrlPr>
                      </m:dPr>
                      <m:e>
                        <m:f>
                          <m:fPr>
                            <m:type m:val="noBar"/>
                            <m:ctrlPr>
                              <a:rPr lang="en-US" b="1" i="1">
                                <a:latin typeface="Cambria Math"/>
                              </a:rPr>
                            </m:ctrlPr>
                          </m:fPr>
                          <m:num>
                            <m:sSub>
                              <m:sSubPr>
                                <m:ctrlPr>
                                  <a:rPr lang="en-US" i="1">
                                    <a:latin typeface="Cambria Math"/>
                                  </a:rPr>
                                </m:ctrlPr>
                              </m:sSubPr>
                              <m:e>
                                <m:r>
                                  <m:rPr>
                                    <m:sty m:val="p"/>
                                  </m:rPr>
                                  <a:rPr lang="en-US">
                                    <a:latin typeface="Cambria Math"/>
                                  </a:rPr>
                                  <m:t>v</m:t>
                                </m:r>
                              </m:e>
                              <m:sub>
                                <m:r>
                                  <a:rPr lang="en-US" i="1">
                                    <a:latin typeface="Cambria Math"/>
                                  </a:rPr>
                                  <m:t>𝑘</m:t>
                                </m:r>
                                <m:r>
                                  <a:rPr lang="en-US" i="1">
                                    <a:latin typeface="Cambria Math"/>
                                  </a:rPr>
                                  <m:t>+1</m:t>
                                </m:r>
                              </m:sub>
                            </m:sSub>
                          </m:num>
                          <m:den>
                            <m:sSub>
                              <m:sSubPr>
                                <m:ctrlPr>
                                  <a:rPr lang="en-US" i="1">
                                    <a:latin typeface="Cambria Math"/>
                                  </a:rPr>
                                </m:ctrlPr>
                              </m:sSubPr>
                              <m:e>
                                <m:r>
                                  <m:rPr>
                                    <m:sty m:val="p"/>
                                  </m:rPr>
                                  <a:rPr lang="en-US">
                                    <a:latin typeface="Cambria Math"/>
                                  </a:rPr>
                                  <m:t>V</m:t>
                                </m:r>
                              </m:e>
                              <m:sub>
                                <m:r>
                                  <m:rPr>
                                    <m:sty m:val="p"/>
                                  </m:rPr>
                                  <a:rPr lang="en-US">
                                    <a:latin typeface="Cambria Math"/>
                                  </a:rPr>
                                  <m:t>l</m:t>
                                </m:r>
                                <m:r>
                                  <a:rPr lang="en-US">
                                    <a:latin typeface="Cambria Math"/>
                                  </a:rPr>
                                  <m:t>,</m:t>
                                </m:r>
                                <m:r>
                                  <m:rPr>
                                    <m:sty m:val="p"/>
                                  </m:rPr>
                                  <a:rPr lang="en-US">
                                    <a:latin typeface="Cambria Math"/>
                                  </a:rPr>
                                  <m:t>k</m:t>
                                </m:r>
                                <m:r>
                                  <a:rPr lang="en-US">
                                    <a:latin typeface="Cambria Math"/>
                                  </a:rPr>
                                  <m:t>+1</m:t>
                                </m:r>
                              </m:sub>
                            </m:sSub>
                          </m:den>
                        </m:f>
                      </m:e>
                    </m:d>
                    <m:r>
                      <a:rPr lang="en-US" i="1">
                        <a:latin typeface="Cambria Math"/>
                      </a:rPr>
                      <m:t> </m:t>
                    </m:r>
                  </m:oMath>
                </a14:m>
                <a:r>
                  <a:rPr lang="en-US"/>
                  <a:t>         ;  	                                                                                          </a:t>
                </a:r>
                <a:r>
                  <a:rPr lang="en-US" smtClean="0"/>
                  <a:t>               </a:t>
                </a:r>
                <a:r>
                  <a:rPr lang="en-US"/>
                  <a:t>(</a:t>
                </a:r>
                <a:r>
                  <a:rPr lang="en-US" smtClean="0"/>
                  <a:t>2.3.8)                                                </a:t>
                </a:r>
                <a:endParaRPr lang="en-US"/>
              </a:p>
              <a:p>
                <a:r>
                  <a:rPr lang="en-US"/>
                  <a:t>            </a:t>
                </a:r>
              </a:p>
              <a:p>
                <a:r>
                  <a:rPr lang="en-US"/>
                  <a:t>            </a:t>
                </a:r>
                <a14:m>
                  <m:oMath xmlns:m="http://schemas.openxmlformats.org/officeDocument/2006/math">
                    <m:sSub>
                      <m:sSubPr>
                        <m:ctrlPr>
                          <a:rPr lang="en-US" i="1">
                            <a:latin typeface="Cambria Math"/>
                          </a:rPr>
                        </m:ctrlPr>
                      </m:sSubPr>
                      <m:e>
                        <m:r>
                          <a:rPr lang="en-US" b="1">
                            <a:latin typeface="Cambria Math"/>
                          </a:rPr>
                          <m:t>Â</m:t>
                        </m:r>
                      </m:e>
                      <m:sub>
                        <m:r>
                          <a:rPr lang="en-US" b="1" i="1" baseline="-25000">
                            <a:latin typeface="Cambria Math"/>
                          </a:rPr>
                          <m:t>𝐤</m:t>
                        </m:r>
                        <m:r>
                          <a:rPr lang="en-US" b="1" baseline="-25000">
                            <a:latin typeface="Cambria Math"/>
                          </a:rPr>
                          <m:t>+</m:t>
                        </m:r>
                        <m:r>
                          <a:rPr lang="en-US" b="1" i="1" baseline="-25000">
                            <a:latin typeface="Cambria Math"/>
                          </a:rPr>
                          <m:t>𝟏</m:t>
                        </m:r>
                      </m:sub>
                    </m:sSub>
                    <m:r>
                      <a:rPr lang="en-US" i="1">
                        <a:latin typeface="Cambria Math"/>
                      </a:rPr>
                      <m:t>=</m:t>
                    </m:r>
                    <m:d>
                      <m:dPr>
                        <m:ctrlPr>
                          <a:rPr lang="en-US" i="1">
                            <a:latin typeface="Cambria Math"/>
                          </a:rPr>
                        </m:ctrlPr>
                      </m:dPr>
                      <m:e>
                        <m:f>
                          <m:fPr>
                            <m:type m:val="noBar"/>
                            <m:ctrlPr>
                              <a:rPr lang="en-US" b="1" i="1">
                                <a:latin typeface="Cambria Math"/>
                              </a:rPr>
                            </m:ctrlPr>
                          </m:fPr>
                          <m:num>
                            <m:r>
                              <a:rPr lang="en-US" b="1" i="1">
                                <a:latin typeface="Cambria Math"/>
                              </a:rPr>
                              <m:t>𝐄</m:t>
                            </m:r>
                          </m:num>
                          <m:den>
                            <m:sSub>
                              <m:sSubPr>
                                <m:ctrlPr>
                                  <a:rPr lang="en-US" b="1" i="1">
                                    <a:latin typeface="Cambria Math"/>
                                  </a:rPr>
                                </m:ctrlPr>
                              </m:sSubPr>
                              <m:e>
                                <m:r>
                                  <a:rPr lang="en-US" b="1" i="1">
                                    <a:latin typeface="Cambria Math"/>
                                  </a:rPr>
                                  <m:t>𝑨</m:t>
                                </m:r>
                              </m:e>
                              <m:sub>
                                <m:r>
                                  <a:rPr lang="en-US" b="1" i="1">
                                    <a:latin typeface="Cambria Math"/>
                                  </a:rPr>
                                  <m:t>𝒌</m:t>
                                </m:r>
                                <m:r>
                                  <a:rPr lang="en-US" b="1" i="1">
                                    <a:latin typeface="Cambria Math"/>
                                  </a:rPr>
                                  <m:t>+</m:t>
                                </m:r>
                                <m:r>
                                  <a:rPr lang="en-US" b="1" i="1">
                                    <a:latin typeface="Cambria Math"/>
                                  </a:rPr>
                                  <m:t>𝟏</m:t>
                                </m:r>
                              </m:sub>
                            </m:sSub>
                          </m:den>
                        </m:f>
                      </m:e>
                    </m:d>
                  </m:oMath>
                </a14:m>
                <a:r>
                  <a:rPr lang="en-US"/>
                  <a:t>  </a:t>
                </a:r>
                <a:r>
                  <a:rPr lang="en-US" b="1"/>
                  <a:t>   </a:t>
                </a:r>
                <a:r>
                  <a:rPr lang="en-US"/>
                  <a:t>                                                                                        </a:t>
                </a:r>
                <a:r>
                  <a:rPr lang="en-US" smtClean="0"/>
                  <a:t>          </a:t>
                </a:r>
                <a:r>
                  <a:rPr lang="en-US"/>
                  <a:t>(</a:t>
                </a:r>
                <a:r>
                  <a:rPr lang="en-US" smtClean="0"/>
                  <a:t>2.3.9)</a:t>
                </a:r>
                <a:endParaRPr lang="en-US"/>
              </a:p>
              <a:p>
                <a:r>
                  <a:rPr lang="en-US"/>
                  <a:t>           </a:t>
                </a:r>
                <a14:m>
                  <m:oMath xmlns:m="http://schemas.openxmlformats.org/officeDocument/2006/math">
                    <m:r>
                      <m:rPr>
                        <m:sty m:val="p"/>
                      </m:rPr>
                      <a:rPr lang="en-US">
                        <a:latin typeface="Cambria Math"/>
                      </a:rPr>
                      <m:t>L</m:t>
                    </m:r>
                    <m:r>
                      <a:rPr lang="en-US" i="1">
                        <a:latin typeface="Cambria Math"/>
                      </a:rPr>
                      <m:t>=−</m:t>
                    </m:r>
                    <m:d>
                      <m:dPr>
                        <m:ctrlPr>
                          <a:rPr lang="en-US" i="1">
                            <a:latin typeface="Cambria Math"/>
                          </a:rPr>
                        </m:ctrlPr>
                      </m:dPr>
                      <m:e>
                        <m:f>
                          <m:fPr>
                            <m:type m:val="noBar"/>
                            <m:ctrlPr>
                              <a:rPr lang="en-US" b="1" i="1">
                                <a:latin typeface="Cambria Math"/>
                              </a:rPr>
                            </m:ctrlPr>
                          </m:fPr>
                          <m:num>
                            <m:sSub>
                              <m:sSubPr>
                                <m:ctrlPr>
                                  <a:rPr lang="en-US" b="1" i="1">
                                    <a:latin typeface="Cambria Math"/>
                                  </a:rPr>
                                </m:ctrlPr>
                              </m:sSubPr>
                              <m:e>
                                <m:r>
                                  <a:rPr lang="en-US" b="1">
                                    <a:latin typeface="Cambria Math"/>
                                  </a:rPr>
                                  <m:t>Ȳ</m:t>
                                </m:r>
                              </m:e>
                              <m:sub>
                                <m:r>
                                  <a:rPr lang="en-US" b="1" i="1">
                                    <a:latin typeface="Cambria Math"/>
                                  </a:rPr>
                                  <m:t>𝒌</m:t>
                                </m:r>
                                <m:r>
                                  <a:rPr lang="en-US" b="1" i="1">
                                    <a:latin typeface="Cambria Math"/>
                                  </a:rPr>
                                  <m:t>+</m:t>
                                </m:r>
                                <m:r>
                                  <a:rPr lang="en-US" b="1" i="1">
                                    <a:latin typeface="Cambria Math"/>
                                  </a:rPr>
                                  <m:t>𝟏</m:t>
                                </m:r>
                              </m:sub>
                            </m:sSub>
                          </m:num>
                          <m:den>
                            <m:sSub>
                              <m:sSubPr>
                                <m:ctrlPr>
                                  <a:rPr lang="en-US" b="1" i="1">
                                    <a:latin typeface="Cambria Math"/>
                                  </a:rPr>
                                </m:ctrlPr>
                              </m:sSubPr>
                              <m:e>
                                <m:r>
                                  <a:rPr lang="en-US" b="1" i="1">
                                    <a:latin typeface="Cambria Math"/>
                                  </a:rPr>
                                  <m:t>𝐥</m:t>
                                </m:r>
                              </m:e>
                              <m:sub>
                                <m:r>
                                  <a:rPr lang="en-US" b="1" i="1">
                                    <a:latin typeface="Cambria Math"/>
                                  </a:rPr>
                                  <m:t>𝒌</m:t>
                                </m:r>
                                <m:r>
                                  <a:rPr lang="en-US" b="1" i="1">
                                    <a:latin typeface="Cambria Math"/>
                                  </a:rPr>
                                  <m:t>+</m:t>
                                </m:r>
                                <m:r>
                                  <a:rPr lang="en-US" b="1" i="1">
                                    <a:latin typeface="Cambria Math"/>
                                  </a:rPr>
                                  <m:t>𝟏</m:t>
                                </m:r>
                              </m:sub>
                            </m:sSub>
                          </m:den>
                        </m:f>
                      </m:e>
                    </m:d>
                  </m:oMath>
                </a14:m>
                <a:r>
                  <a:rPr lang="en-US"/>
                  <a:t>         ;                                                                                     </a:t>
                </a:r>
                <a:r>
                  <a:rPr lang="en-US" smtClean="0"/>
                  <a:t>           </a:t>
                </a:r>
                <a:r>
                  <a:rPr lang="en-US"/>
                  <a:t>(</a:t>
                </a:r>
                <a:r>
                  <a:rPr lang="en-US" smtClean="0"/>
                  <a:t>2.3.10) </a:t>
                </a:r>
                <a:endParaRPr lang="en-US"/>
              </a:p>
            </p:txBody>
          </p:sp>
        </mc:Choice>
        <mc:Fallback xmlns="">
          <p:sp>
            <p:nvSpPr>
              <p:cNvPr id="9" name="Rectangle 8"/>
              <p:cNvSpPr>
                <a:spLocks noRot="1" noChangeAspect="1" noMove="1" noResize="1" noEditPoints="1" noAdjustHandles="1" noChangeArrowheads="1" noChangeShapeType="1" noTextEdit="1"/>
              </p:cNvSpPr>
              <p:nvPr/>
            </p:nvSpPr>
            <p:spPr>
              <a:xfrm>
                <a:off x="368300" y="4748414"/>
                <a:ext cx="8394700" cy="1635576"/>
              </a:xfrm>
              <a:prstGeom prst="rect">
                <a:avLst/>
              </a:prstGeom>
              <a:blipFill rotWithShape="1">
                <a:blip r:embed="rId5"/>
                <a:stretch>
                  <a:fillRect r="-27213" b="-1119"/>
                </a:stretch>
              </a:blipFill>
            </p:spPr>
            <p:txBody>
              <a:bodyPr/>
              <a:lstStyle/>
              <a:p>
                <a:r>
                  <a:rPr lang="en-US">
                    <a:noFill/>
                  </a:rPr>
                  <a:t> </a:t>
                </a:r>
              </a:p>
            </p:txBody>
          </p:sp>
        </mc:Fallback>
      </mc:AlternateContent>
    </p:spTree>
    <p:extLst>
      <p:ext uri="{BB962C8B-B14F-4D97-AF65-F5344CB8AC3E}">
        <p14:creationId xmlns:p14="http://schemas.microsoft.com/office/powerpoint/2010/main" val="33472339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77800" y="1415534"/>
                <a:ext cx="8826500" cy="7866705"/>
              </a:xfrm>
              <a:prstGeom prst="rect">
                <a:avLst/>
              </a:prstGeom>
            </p:spPr>
            <p:txBody>
              <a:bodyPr wrap="square">
                <a:spAutoFit/>
              </a:bodyPr>
              <a:lstStyle/>
              <a:p>
                <a:endParaRPr lang="en-US" smtClean="0"/>
              </a:p>
              <a:p>
                <a:r>
                  <a:rPr lang="en-US" smtClean="0"/>
                  <a:t>                                                                                    </a:t>
                </a:r>
                <a:r>
                  <a:rPr lang="en-US"/>
                  <a:t>2.3.11) </a:t>
                </a:r>
              </a:p>
              <a:p>
                <a:endParaRPr lang="en-US"/>
              </a:p>
              <a:p>
                <a:endParaRPr lang="en-US" smtClean="0"/>
              </a:p>
              <a:p>
                <a:r>
                  <a:rPr lang="en-US"/>
                  <a:t> </a:t>
                </a:r>
                <a14:m>
                  <m:oMath xmlns:m="http://schemas.openxmlformats.org/officeDocument/2006/math">
                    <m:sSubSup>
                      <m:sSubSupPr>
                        <m:ctrlPr>
                          <a:rPr lang="en-US" i="1">
                            <a:latin typeface="Cambria Math"/>
                          </a:rPr>
                        </m:ctrlPr>
                      </m:sSubSupPr>
                      <m:e>
                        <m:r>
                          <m:rPr>
                            <m:sty m:val="p"/>
                          </m:rPr>
                          <a:rPr lang="en-US">
                            <a:latin typeface="Cambria Math"/>
                          </a:rPr>
                          <m:t>A</m:t>
                        </m:r>
                      </m:e>
                      <m:sub>
                        <m:r>
                          <m:rPr>
                            <m:sty m:val="p"/>
                          </m:rPr>
                          <a:rPr lang="en-US">
                            <a:latin typeface="Cambria Math"/>
                          </a:rPr>
                          <m:t>k</m:t>
                        </m:r>
                        <m:r>
                          <a:rPr lang="en-US">
                            <a:latin typeface="Cambria Math"/>
                          </a:rPr>
                          <m:t>+1</m:t>
                        </m:r>
                      </m:sub>
                      <m:sup>
                        <m:r>
                          <a:rPr lang="en-US" i="1">
                            <a:latin typeface="Cambria Math"/>
                          </a:rPr>
                          <m:t>𝑇</m:t>
                        </m:r>
                      </m:sup>
                    </m:sSubSup>
                    <m:r>
                      <a:rPr lang="en-US" b="1" i="1">
                        <a:latin typeface="Cambria Math"/>
                      </a:rPr>
                      <m:t>=</m:t>
                    </m:r>
                    <m:r>
                      <a:rPr lang="en-US" b="1">
                        <a:latin typeface="Cambria Math"/>
                      </a:rPr>
                      <m:t>( </m:t>
                    </m:r>
                    <m:r>
                      <m:rPr>
                        <m:sty m:val="p"/>
                      </m:rPr>
                      <a:rPr lang="en-US">
                        <a:latin typeface="Cambria Math"/>
                      </a:rPr>
                      <m:t>E</m:t>
                    </m:r>
                    <m:r>
                      <a:rPr lang="en-US">
                        <a:latin typeface="Cambria Math"/>
                      </a:rPr>
                      <m:t>  0  0</m:t>
                    </m:r>
                    <m:r>
                      <a:rPr lang="en-US" b="1">
                        <a:latin typeface="Cambria Math"/>
                      </a:rPr>
                      <m:t> )</m:t>
                    </m:r>
                  </m:oMath>
                </a14:m>
                <a:r>
                  <a:rPr lang="en-US" b="1"/>
                  <a:t> .</a:t>
                </a:r>
                <a:endParaRPr lang="en-US"/>
              </a:p>
              <a:p>
                <a:endParaRPr lang="en-US"/>
              </a:p>
              <a:p>
                <a:endParaRPr lang="en-US" smtClean="0"/>
              </a:p>
              <a:p>
                <a:r>
                  <a:rPr lang="en-US"/>
                  <a:t> </a:t>
                </a:r>
              </a:p>
              <a:p>
                <a:r>
                  <a:rPr lang="en-US" b="1" smtClean="0"/>
                  <a:t>3. KẾT QUẢ VÀ THẢO LUẬN</a:t>
                </a:r>
                <a:endParaRPr lang="en-US" b="1"/>
              </a:p>
              <a:p>
                <a:endParaRPr lang="en-US" b="1" smtClean="0"/>
              </a:p>
              <a:p>
                <a:r>
                  <a:rPr lang="en-US" b="1" smtClean="0"/>
                  <a:t>3.1.Thử nghiệm bình sai hỗn hợp</a:t>
                </a:r>
                <a:endParaRPr lang="en-US" b="1"/>
              </a:p>
              <a:p>
                <a:endParaRPr lang="en-US" smtClean="0"/>
              </a:p>
              <a:p>
                <a:r>
                  <a:rPr lang="en-US" smtClean="0"/>
                  <a:t>+ Đã tính toán bình sai hỗn hợp lưới gồm 95 điểm , trong đó có 65 điểm trạm CORS và</a:t>
                </a:r>
              </a:p>
              <a:p>
                <a:r>
                  <a:rPr lang="en-US" smtClean="0"/>
                  <a:t>40 điểm có trong mạng lưới tính toán VN-2000.</a:t>
                </a:r>
              </a:p>
              <a:p>
                <a:r>
                  <a:rPr lang="en-US" smtClean="0"/>
                  <a:t>+Phương án 1 : Lấy một điểm khởi tính ở miền Bắc </a:t>
                </a:r>
                <a:endParaRPr lang="en-US"/>
              </a:p>
              <a:p>
                <a:r>
                  <a:rPr lang="en-US"/>
                  <a:t>+ Phương án 2: Lấy một điểm khởi tính ở </a:t>
                </a:r>
                <a:r>
                  <a:rPr lang="en-US" smtClean="0"/>
                  <a:t>miền Trung</a:t>
                </a:r>
              </a:p>
              <a:p>
                <a:r>
                  <a:rPr lang="en-US" smtClean="0"/>
                  <a:t>+ So sánh kết quảtính toán bình sai hỗn hợp tại cá điểm theo 2 phương án</a:t>
                </a:r>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a:p>
            </p:txBody>
          </p:sp>
        </mc:Choice>
        <mc:Fallback xmlns="">
          <p:sp>
            <p:nvSpPr>
              <p:cNvPr id="2" name="Rectangle 1"/>
              <p:cNvSpPr>
                <a:spLocks noRot="1" noChangeAspect="1" noMove="1" noResize="1" noEditPoints="1" noAdjustHandles="1" noChangeArrowheads="1" noChangeShapeType="1" noTextEdit="1"/>
              </p:cNvSpPr>
              <p:nvPr/>
            </p:nvSpPr>
            <p:spPr>
              <a:xfrm>
                <a:off x="177800" y="1415534"/>
                <a:ext cx="8826500" cy="7866705"/>
              </a:xfrm>
              <a:prstGeom prst="rect">
                <a:avLst/>
              </a:prstGeom>
              <a:blipFill rotWithShape="1">
                <a:blip r:embed="rId2"/>
                <a:stretch>
                  <a:fillRect l="-552"/>
                </a:stretch>
              </a:blipFill>
            </p:spPr>
            <p:txBody>
              <a:bodyPr/>
              <a:lstStyle/>
              <a:p>
                <a:r>
                  <a:rPr lang="en-US">
                    <a:noFill/>
                  </a:rPr>
                  <a:t> </a:t>
                </a:r>
              </a:p>
            </p:txBody>
          </p:sp>
        </mc:Fallback>
      </mc:AlternateContent>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5300" y="1503640"/>
            <a:ext cx="4813299" cy="78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72677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000" y="1326634"/>
            <a:ext cx="8750300" cy="5078313"/>
          </a:xfrm>
          <a:prstGeom prst="rect">
            <a:avLst/>
          </a:prstGeom>
        </p:spPr>
        <p:txBody>
          <a:bodyPr wrap="square">
            <a:spAutoFit/>
          </a:bodyPr>
          <a:lstStyle/>
          <a:p>
            <a:endParaRPr lang="en-US" smtClean="0"/>
          </a:p>
          <a:p>
            <a:endParaRPr lang="en-US"/>
          </a:p>
          <a:p>
            <a:r>
              <a:rPr lang="en-US" smtClean="0"/>
              <a:t>So sánh kết quả bình sai theo 2 phương án:</a:t>
            </a:r>
          </a:p>
          <a:p>
            <a:r>
              <a:rPr lang="en-US" smtClean="0"/>
              <a:t>- Sau khi tính toán chuyển đổi (X,Y,Z)&gt; (B,L,H)&gt; (x,y,h)</a:t>
            </a:r>
            <a:endParaRPr lang="en-US"/>
          </a:p>
          <a:p>
            <a:r>
              <a:rPr lang="en-US" smtClean="0"/>
              <a:t>-Độ lệch dx: max(</a:t>
            </a:r>
            <a:r>
              <a:rPr lang="en-US"/>
              <a:t>dx </a:t>
            </a:r>
            <a:r>
              <a:rPr lang="en-US" smtClean="0"/>
              <a:t>)= 0,150 m; min(dx) =0,138m </a:t>
            </a:r>
          </a:p>
          <a:p>
            <a:r>
              <a:rPr lang="en-US"/>
              <a:t> </a:t>
            </a:r>
            <a:r>
              <a:rPr lang="en-US" smtClean="0"/>
              <a:t>                     max(dy )=- 0,36 </a:t>
            </a:r>
            <a:r>
              <a:rPr lang="en-US"/>
              <a:t>m; </a:t>
            </a:r>
            <a:r>
              <a:rPr lang="en-US" smtClean="0"/>
              <a:t>min(dy) = -0,38m </a:t>
            </a:r>
          </a:p>
          <a:p>
            <a:r>
              <a:rPr lang="en-US" smtClean="0"/>
              <a:t>                       max(dh </a:t>
            </a:r>
            <a:r>
              <a:rPr lang="en-US"/>
              <a:t>)= </a:t>
            </a:r>
            <a:r>
              <a:rPr lang="en-US" smtClean="0"/>
              <a:t>0,065 </a:t>
            </a:r>
            <a:r>
              <a:rPr lang="en-US"/>
              <a:t>m; </a:t>
            </a:r>
            <a:r>
              <a:rPr lang="en-US" smtClean="0"/>
              <a:t>min(dh) </a:t>
            </a:r>
            <a:r>
              <a:rPr lang="en-US"/>
              <a:t>=</a:t>
            </a:r>
            <a:r>
              <a:rPr lang="en-US" smtClean="0"/>
              <a:t>0,031m </a:t>
            </a:r>
            <a:endParaRPr lang="en-US"/>
          </a:p>
          <a:p>
            <a:r>
              <a:rPr lang="en-US" smtClean="0"/>
              <a:t>2.2. Về chính xác hóa mô hình Geoid</a:t>
            </a:r>
          </a:p>
          <a:p>
            <a:r>
              <a:rPr lang="en-US"/>
              <a:t> </a:t>
            </a:r>
            <a:r>
              <a:rPr lang="en-US" smtClean="0"/>
              <a:t>Tính toán thử nghiệm cho thấy, sử dụng mô hình EGM 2008 hoặc mô hình thử nghiệm của Cục Đo đạc bản đồ và Thông tinn địa lý đáp ứng yêu cầu lưới độ cao  hạng IV.</a:t>
            </a:r>
          </a:p>
          <a:p>
            <a:endParaRPr lang="en-US"/>
          </a:p>
          <a:p>
            <a:endParaRPr lang="en-US" smtClean="0"/>
          </a:p>
          <a:p>
            <a:endParaRPr lang="en-US"/>
          </a:p>
          <a:p>
            <a:endParaRPr lang="en-US" smtClean="0"/>
          </a:p>
          <a:p>
            <a:endParaRPr lang="en-US"/>
          </a:p>
          <a:p>
            <a:endParaRPr lang="en-US" smtClean="0"/>
          </a:p>
          <a:p>
            <a:endParaRPr lang="en-US"/>
          </a:p>
          <a:p>
            <a:r>
              <a:rPr lang="en-US" smtClean="0"/>
              <a:t> </a:t>
            </a:r>
            <a:endParaRPr lang="en-US"/>
          </a:p>
        </p:txBody>
      </p:sp>
    </p:spTree>
    <p:extLst>
      <p:ext uri="{BB962C8B-B14F-4D97-AF65-F5344CB8AC3E}">
        <p14:creationId xmlns:p14="http://schemas.microsoft.com/office/powerpoint/2010/main" val="28281942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15135645"/>
              </p:ext>
            </p:extLst>
          </p:nvPr>
        </p:nvGraphicFramePr>
        <p:xfrm>
          <a:off x="1637347" y="3282474"/>
          <a:ext cx="5869305" cy="2453640"/>
        </p:xfrm>
        <a:graphic>
          <a:graphicData uri="http://schemas.openxmlformats.org/drawingml/2006/table">
            <a:tbl>
              <a:tblPr firstRow="1" firstCol="1" bandRow="1">
                <a:tableStyleId>{5C22544A-7EE6-4342-B048-85BDC9FD1C3A}</a:tableStyleId>
              </a:tblPr>
              <a:tblGrid>
                <a:gridCol w="5869305"/>
              </a:tblGrid>
              <a:tr h="0">
                <a:tc>
                  <a:txBody>
                    <a:bodyPr/>
                    <a:lstStyle/>
                    <a:p>
                      <a:pPr>
                        <a:lnSpc>
                          <a:spcPct val="115000"/>
                        </a:lnSpc>
                        <a:spcAft>
                          <a:spcPts val="0"/>
                        </a:spcAft>
                      </a:pPr>
                      <a:r>
                        <a:rPr lang="en-US" sz="1000" smtClean="0">
                          <a:effectLst/>
                        </a:rPr>
                        <a:t>Điểm                             </a:t>
                      </a:r>
                      <a:r>
                        <a:rPr lang="en-US" sz="1000">
                          <a:effectLst/>
                        </a:rPr>
                        <a:t>Y                     Z         </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  1              -1889582.02833   5874489.18145   1609816.65323   </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  2              -1874441.50027   5905839.12364   1509082.72459    </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  3              -1901950.60243   5899342.66493   1500475.58441    </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  4              -1910203.76367   5879168.45872   1567693.10154    </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  5               -1958357.77154   5882820.39607  1491734.55141   </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  6              -1977920.15659    5887206.16426  1448186.83533   </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  7              -2011159.34188    5876056.07483   1447993.79252    </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  8               -1972664.65871   5900473.80832   1402241.45675    </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  A               -741950.86617    6190961.69100  -1337767.61266   </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  B               1208444.13923    5966805.99998    1897077.22094   </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  C                1337936.00875   6070317.11361    1427877.13839  </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  D                -106941.92791    5549269.78962    3139215.14075    </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  E              -3186293.64346     5286624.36630    1601158.36410    </a:t>
                      </a:r>
                      <a:endParaRPr lang="en-US" sz="1200">
                        <a:solidFill>
                          <a:srgbClr val="000000"/>
                        </a:solidFill>
                        <a:effectLst/>
                        <a:latin typeface="Times New Roman"/>
                        <a:ea typeface="Calibri"/>
                        <a:cs typeface="Times New Roman"/>
                      </a:endParaRPr>
                    </a:p>
                  </a:txBody>
                  <a:tcPr marL="68580" marR="68580" marT="0" marB="0"/>
                </a:tc>
              </a:tr>
            </a:tbl>
          </a:graphicData>
        </a:graphic>
      </p:graphicFrame>
      <p:sp>
        <p:nvSpPr>
          <p:cNvPr id="5" name="Rectangle 2"/>
          <p:cNvSpPr>
            <a:spLocks noChangeArrowheads="1"/>
          </p:cNvSpPr>
          <p:nvPr/>
        </p:nvSpPr>
        <p:spPr bwMode="auto">
          <a:xfrm>
            <a:off x="1636712" y="1373485"/>
            <a:ext cx="591978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Bảng 1.</a:t>
            </a:r>
            <a:r>
              <a:rPr kumimoji="0" lang="en-GB"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Tọa độ địa</a:t>
            </a:r>
            <a:r>
              <a:rPr kumimoji="0" lang="en-GB" b="0" i="0" u="none" strike="noStrike" cap="none" normalizeH="0" smtClean="0">
                <a:ln>
                  <a:noFill/>
                </a:ln>
                <a:solidFill>
                  <a:schemeClr val="tx1"/>
                </a:solidFill>
                <a:effectLst/>
                <a:latin typeface="Arial" pitchFamily="34" charset="0"/>
                <a:ea typeface="Calibri" pitchFamily="34" charset="0"/>
                <a:cs typeface="Times New Roman" pitchFamily="18" charset="0"/>
              </a:rPr>
              <a:t> tâm các điểm lưới</a:t>
            </a:r>
            <a:endParaRPr kumimoji="0" lang="en-GB"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p>
            <a:pPr marL="0" marR="0" lvl="0" indent="342900" algn="l"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GNSS </a:t>
            </a:r>
            <a:r>
              <a:rPr kumimoji="0" lang="en-US"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(chu kỳ1)</a:t>
            </a:r>
            <a:endParaRPr kumimoji="0" lang="en-US" b="0" i="0" u="none" strike="noStrike" cap="none" normalizeH="0" baseline="0" smtClean="0">
              <a:ln>
                <a:noFill/>
              </a:ln>
              <a:solidFill>
                <a:schemeClr val="tx1"/>
              </a:solidFill>
              <a:effectLst/>
              <a:latin typeface="Arial" pitchFamily="34" charset="0"/>
              <a:cs typeface="Arial"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752815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41300" y="2094982"/>
            <a:ext cx="87248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indent="342900" fontAlgn="base">
              <a:spcBef>
                <a:spcPct val="0"/>
              </a:spcBef>
              <a:spcAft>
                <a:spcPct val="0"/>
              </a:spcAft>
            </a:pPr>
            <a:r>
              <a:rPr lang="en-GB" b="1">
                <a:latin typeface="Arial" pitchFamily="34" charset="0"/>
                <a:ea typeface="Calibri" pitchFamily="34" charset="0"/>
                <a:cs typeface="Times New Roman" pitchFamily="18" charset="0"/>
              </a:rPr>
              <a:t>Bảng </a:t>
            </a:r>
            <a:r>
              <a:rPr lang="en-GB" b="1" smtClean="0">
                <a:latin typeface="Arial" pitchFamily="34" charset="0"/>
                <a:ea typeface="Calibri" pitchFamily="34" charset="0"/>
                <a:cs typeface="Times New Roman" pitchFamily="18" charset="0"/>
              </a:rPr>
              <a:t> 2.</a:t>
            </a:r>
            <a:r>
              <a:rPr lang="en-GB" smtClean="0">
                <a:latin typeface="Arial" pitchFamily="34" charset="0"/>
                <a:ea typeface="Calibri" pitchFamily="34" charset="0"/>
                <a:cs typeface="Times New Roman" pitchFamily="18" charset="0"/>
              </a:rPr>
              <a:t>  </a:t>
            </a:r>
            <a:r>
              <a:rPr lang="en-GB">
                <a:latin typeface="Arial" pitchFamily="34" charset="0"/>
                <a:ea typeface="Calibri" pitchFamily="34" charset="0"/>
                <a:cs typeface="Times New Roman" pitchFamily="18" charset="0"/>
              </a:rPr>
              <a:t>Tọa độ địa tâm các điểm </a:t>
            </a:r>
            <a:r>
              <a:rPr lang="en-GB" smtClean="0">
                <a:latin typeface="Arial" pitchFamily="34" charset="0"/>
                <a:ea typeface="Calibri" pitchFamily="34" charset="0"/>
                <a:cs typeface="Times New Roman" pitchFamily="18" charset="0"/>
              </a:rPr>
              <a:t>lưới </a:t>
            </a:r>
            <a:r>
              <a:rPr lang="it-IT" smtClean="0">
                <a:latin typeface="Arial" pitchFamily="34" charset="0"/>
                <a:ea typeface="Calibri" pitchFamily="34" charset="0"/>
                <a:cs typeface="Times New Roman" pitchFamily="18" charset="0"/>
              </a:rPr>
              <a:t>GNSS </a:t>
            </a:r>
            <a:r>
              <a:rPr lang="en-US">
                <a:latin typeface="Arial" pitchFamily="34" charset="0"/>
                <a:ea typeface="Calibri" pitchFamily="34" charset="0"/>
                <a:cs typeface="Times New Roman" pitchFamily="18" charset="0"/>
              </a:rPr>
              <a:t>(chu </a:t>
            </a:r>
            <a:r>
              <a:rPr lang="en-US" smtClean="0">
                <a:latin typeface="Arial" pitchFamily="34" charset="0"/>
                <a:ea typeface="Calibri" pitchFamily="34" charset="0"/>
                <a:cs typeface="Times New Roman" pitchFamily="18" charset="0"/>
              </a:rPr>
              <a:t>kỳ2)</a:t>
            </a:r>
            <a:endParaRPr lang="en-US">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088504655"/>
              </p:ext>
            </p:extLst>
          </p:nvPr>
        </p:nvGraphicFramePr>
        <p:xfrm>
          <a:off x="1637347" y="2774474"/>
          <a:ext cx="5869305" cy="2453640"/>
        </p:xfrm>
        <a:graphic>
          <a:graphicData uri="http://schemas.openxmlformats.org/drawingml/2006/table">
            <a:tbl>
              <a:tblPr firstRow="1" firstCol="1" bandRow="1">
                <a:tableStyleId>{5C22544A-7EE6-4342-B048-85BDC9FD1C3A}</a:tableStyleId>
              </a:tblPr>
              <a:tblGrid>
                <a:gridCol w="5869305"/>
              </a:tblGrid>
              <a:tr h="0">
                <a:tc>
                  <a:txBody>
                    <a:bodyPr/>
                    <a:lstStyle/>
                    <a:p>
                      <a:pPr>
                        <a:lnSpc>
                          <a:spcPct val="115000"/>
                        </a:lnSpc>
                        <a:spcAft>
                          <a:spcPts val="0"/>
                        </a:spcAft>
                      </a:pPr>
                      <a:r>
                        <a:rPr lang="en-US" sz="1000">
                          <a:effectLst/>
                        </a:rPr>
                        <a:t>     </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   </a:t>
                      </a:r>
                      <a:r>
                        <a:rPr lang="en-US" sz="1000" smtClean="0">
                          <a:effectLst/>
                        </a:rPr>
                        <a:t>Điểm               </a:t>
                      </a:r>
                      <a:r>
                        <a:rPr lang="en-US" sz="1000">
                          <a:effectLst/>
                        </a:rPr>
                        <a:t>X                                  Y                   Z</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    1      -1889582.04827        5874489.15455     1609816.62872    </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    2       -1874441.53496     5905839.11213   1509082.70452   </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     3       -1901950.62712     5899342.62803    1500475.55624    </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     4         -1910203.78804    5879168.42435    1567693.07104    </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     5          -1958357.79573   5882820.36954    1491734.52561    </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     6          -1977920.16581  5887206.12849    1448186.81162    </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      7       -2011159.36001    5876056.01046     1447993.75792    </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      8        -1972664.67694    5900473.77691   1402241.43878    </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      A        -741950.90479    6190961.67893  - 1337767.56916   </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      B         1208444.10770   5966805.98411    1897077.25313    </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      C         1337935.97112   6070317.10127    1427877.16503    </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      D         -106941.96721    5549269.77320    3139215.14917   </a:t>
                      </a:r>
                      <a:endParaRPr lang="en-US" sz="1200">
                        <a:solidFill>
                          <a:srgbClr val="000000"/>
                        </a:solidFill>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8197435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916858"/>
              </p:ext>
            </p:extLst>
          </p:nvPr>
        </p:nvGraphicFramePr>
        <p:xfrm>
          <a:off x="1637347" y="2774474"/>
          <a:ext cx="5869305" cy="3189732"/>
        </p:xfrm>
        <a:graphic>
          <a:graphicData uri="http://schemas.openxmlformats.org/drawingml/2006/table">
            <a:tbl>
              <a:tblPr firstRow="1" firstCol="1" bandRow="1">
                <a:tableStyleId>{5C22544A-7EE6-4342-B048-85BDC9FD1C3A}</a:tableStyleId>
              </a:tblPr>
              <a:tblGrid>
                <a:gridCol w="5869305"/>
              </a:tblGrid>
              <a:tr h="0">
                <a:tc>
                  <a:txBody>
                    <a:bodyPr/>
                    <a:lstStyle/>
                    <a:p>
                      <a:pPr>
                        <a:lnSpc>
                          <a:spcPct val="115000"/>
                        </a:lnSpc>
                        <a:spcAft>
                          <a:spcPts val="0"/>
                        </a:spcAft>
                      </a:pPr>
                      <a:endParaRPr lang="en-US" sz="1000" smtClean="0">
                        <a:effectLst/>
                      </a:endParaRPr>
                    </a:p>
                    <a:p>
                      <a:pPr>
                        <a:lnSpc>
                          <a:spcPct val="115000"/>
                        </a:lnSpc>
                        <a:spcAft>
                          <a:spcPts val="0"/>
                        </a:spcAft>
                      </a:pPr>
                      <a:endParaRPr lang="en-US" sz="1000" smtClean="0">
                        <a:solidFill>
                          <a:srgbClr val="000000"/>
                        </a:solidFill>
                        <a:effectLst/>
                        <a:latin typeface="Times New Roman"/>
                        <a:ea typeface="Calibri"/>
                        <a:cs typeface="Times New Roman"/>
                      </a:endParaRPr>
                    </a:p>
                    <a:p>
                      <a:pPr>
                        <a:lnSpc>
                          <a:spcPct val="115000"/>
                        </a:lnSpc>
                        <a:spcAft>
                          <a:spcPts val="0"/>
                        </a:spcAft>
                      </a:pPr>
                      <a:endParaRPr lang="en-US" sz="1000" smtClean="0">
                        <a:solidFill>
                          <a:srgbClr val="000000"/>
                        </a:solidFill>
                        <a:effectLst/>
                        <a:latin typeface="Times New Roman"/>
                        <a:ea typeface="Calibri"/>
                        <a:cs typeface="Times New Roman"/>
                      </a:endParaRPr>
                    </a:p>
                    <a:p>
                      <a:pPr>
                        <a:lnSpc>
                          <a:spcPct val="115000"/>
                        </a:lnSpc>
                        <a:spcAft>
                          <a:spcPts val="0"/>
                        </a:spcAft>
                      </a:pPr>
                      <a:endParaRPr lang="en-US" sz="1000" smtClean="0">
                        <a:solidFill>
                          <a:srgbClr val="000000"/>
                        </a:solidFill>
                        <a:effectLst/>
                        <a:latin typeface="Times New Roman"/>
                        <a:ea typeface="Calibri"/>
                        <a:cs typeface="Times New Roman"/>
                      </a:endParaRPr>
                    </a:p>
                    <a:p>
                      <a:pPr>
                        <a:lnSpc>
                          <a:spcPct val="115000"/>
                        </a:lnSpc>
                        <a:spcAft>
                          <a:spcPts val="0"/>
                        </a:spcAft>
                      </a:pP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 1              -1889582.07816    5874489.16821  1609816.61946    </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  2              -1874441.56147   5905839.13146  1509082.69865  </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  3              -1901950.64539   5899342.62222  1500475.54734   </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  4               -1910203.81848  5879168.42234  1567693.05705    </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  5 7             -1958357.82002 5882820.37211  1491734.51386    </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  6               -1977920.19670   5887206.13261  1448186.78765   </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  7               -2011159.37262   5876056.00728  1447993.74219   </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  8               -1972664.70015   5900473.77496  1402241.42970    </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  A               -741950.94731   6190961.69979 -1337767.51942    </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  B              1208444.06939   5966805.99253   1897077.28747   </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  C              1337935.93320  6 070317.11325   1427877.19859    </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  D             -106942.01012    5549269.77798    3139215.16474   </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  E             -3186293.58973  5286624.38229  1601158.36594   </a:t>
                      </a:r>
                      <a:endParaRPr lang="en-US" sz="1200">
                        <a:solidFill>
                          <a:srgbClr val="000000"/>
                        </a:solidFill>
                        <a:effectLst/>
                        <a:latin typeface="Times New Roman"/>
                        <a:ea typeface="Calibri"/>
                        <a:cs typeface="Times New Roman"/>
                      </a:endParaRPr>
                    </a:p>
                  </a:txBody>
                  <a:tcPr marL="68580" marR="68580" marT="0" marB="0"/>
                </a:tc>
              </a:tr>
            </a:tbl>
          </a:graphicData>
        </a:graphic>
      </p:graphicFrame>
      <p:sp>
        <p:nvSpPr>
          <p:cNvPr id="5" name="Rectangle 2"/>
          <p:cNvSpPr>
            <a:spLocks noChangeArrowheads="1"/>
          </p:cNvSpPr>
          <p:nvPr/>
        </p:nvSpPr>
        <p:spPr bwMode="auto">
          <a:xfrm>
            <a:off x="927100" y="1764784"/>
            <a:ext cx="74929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indent="342900" fontAlgn="base">
              <a:spcBef>
                <a:spcPct val="0"/>
              </a:spcBef>
              <a:spcAft>
                <a:spcPct val="0"/>
              </a:spcAft>
            </a:pPr>
            <a:r>
              <a:rPr lang="en-GB" b="1">
                <a:latin typeface="Arial" pitchFamily="34" charset="0"/>
                <a:ea typeface="Calibri" pitchFamily="34" charset="0"/>
                <a:cs typeface="Times New Roman" pitchFamily="18" charset="0"/>
              </a:rPr>
              <a:t>Bảng </a:t>
            </a:r>
            <a:r>
              <a:rPr lang="en-GB" b="1" smtClean="0">
                <a:latin typeface="Arial" pitchFamily="34" charset="0"/>
                <a:ea typeface="Calibri" pitchFamily="34" charset="0"/>
                <a:cs typeface="Times New Roman" pitchFamily="18" charset="0"/>
              </a:rPr>
              <a:t>3.</a:t>
            </a:r>
            <a:r>
              <a:rPr lang="en-GB" smtClean="0">
                <a:latin typeface="Arial" pitchFamily="34" charset="0"/>
                <a:ea typeface="Calibri" pitchFamily="34" charset="0"/>
                <a:cs typeface="Times New Roman" pitchFamily="18" charset="0"/>
              </a:rPr>
              <a:t>  </a:t>
            </a:r>
            <a:r>
              <a:rPr lang="en-GB">
                <a:latin typeface="Arial" pitchFamily="34" charset="0"/>
                <a:ea typeface="Calibri" pitchFamily="34" charset="0"/>
                <a:cs typeface="Times New Roman" pitchFamily="18" charset="0"/>
              </a:rPr>
              <a:t>Tọa độ địa tâm các điểm </a:t>
            </a:r>
            <a:r>
              <a:rPr lang="en-GB" smtClean="0">
                <a:latin typeface="Arial" pitchFamily="34" charset="0"/>
                <a:ea typeface="Calibri" pitchFamily="34" charset="0"/>
                <a:cs typeface="Times New Roman" pitchFamily="18" charset="0"/>
              </a:rPr>
              <a:t>lưới </a:t>
            </a:r>
            <a:r>
              <a:rPr lang="it-IT" smtClean="0">
                <a:latin typeface="Arial" pitchFamily="34" charset="0"/>
                <a:ea typeface="Calibri" pitchFamily="34" charset="0"/>
                <a:cs typeface="Times New Roman" pitchFamily="18" charset="0"/>
              </a:rPr>
              <a:t>GNSS </a:t>
            </a:r>
            <a:r>
              <a:rPr lang="en-US">
                <a:latin typeface="Arial" pitchFamily="34" charset="0"/>
                <a:ea typeface="Calibri" pitchFamily="34" charset="0"/>
                <a:cs typeface="Times New Roman" pitchFamily="18" charset="0"/>
              </a:rPr>
              <a:t>(chu </a:t>
            </a:r>
            <a:r>
              <a:rPr lang="en-US" smtClean="0">
                <a:latin typeface="Arial" pitchFamily="34" charset="0"/>
                <a:ea typeface="Calibri" pitchFamily="34" charset="0"/>
                <a:cs typeface="Times New Roman" pitchFamily="18" charset="0"/>
              </a:rPr>
              <a:t>kỳ3)</a:t>
            </a:r>
            <a:endParaRPr lang="en-US">
              <a:latin typeface="Arial" pitchFamily="34" charset="0"/>
              <a:cs typeface="Arial" pitchFamily="34" charset="0"/>
            </a:endParaRPr>
          </a:p>
        </p:txBody>
      </p:sp>
    </p:spTree>
    <p:extLst>
      <p:ext uri="{BB962C8B-B14F-4D97-AF65-F5344CB8AC3E}">
        <p14:creationId xmlns:p14="http://schemas.microsoft.com/office/powerpoint/2010/main" val="4118853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6100" y="1584742"/>
            <a:ext cx="8039100" cy="2585323"/>
          </a:xfrm>
          <a:prstGeom prst="rect">
            <a:avLst/>
          </a:prstGeom>
        </p:spPr>
        <p:txBody>
          <a:bodyPr wrap="square">
            <a:spAutoFit/>
          </a:bodyPr>
          <a:lstStyle/>
          <a:p>
            <a:r>
              <a:rPr lang="en-US" b="1"/>
              <a:t>1.2. 1. Lưới mặt bằng</a:t>
            </a:r>
            <a:endParaRPr lang="en-US"/>
          </a:p>
          <a:p>
            <a:r>
              <a:rPr lang="en-US" smtClean="0"/>
              <a:t>- Từ </a:t>
            </a:r>
            <a:r>
              <a:rPr lang="en-US"/>
              <a:t>năm 1959 mạng lưới thiên văn-trắc địa ở miền Bắc được xây dựng là một mạng lưới tam giác dày đặc gồm 339 điểm hạng I và 696 điểm hạng II với 13 cạnh đáy, 13 phương vị Laplace và 13 điểm thiên văn.</a:t>
            </a:r>
          </a:p>
          <a:p>
            <a:r>
              <a:rPr lang="en-US" smtClean="0"/>
              <a:t>-  Xây </a:t>
            </a:r>
            <a:r>
              <a:rPr lang="en-US"/>
              <a:t>dựng mạng lưới ở miền Bắc (1959 - 1964), xác định mực nước biển trung bình với dãy số liệu nghiệm triều 10 năm (1955 - 1964) và gốc độ cao</a:t>
            </a:r>
          </a:p>
          <a:p>
            <a:r>
              <a:rPr lang="en-US" smtClean="0"/>
              <a:t> -  </a:t>
            </a:r>
            <a:r>
              <a:rPr lang="en-US"/>
              <a:t>Xây dựng mạng lưới thống nhất trên cả nước (1981 - 1991), xác định mực nước biển trung bình với dãy số liệu nghiệm triều 43 năm (1950 - 1992), bình sai tổng thể mạng lưới hạng I, II (1996). </a:t>
            </a:r>
          </a:p>
        </p:txBody>
      </p:sp>
    </p:spTree>
    <p:extLst>
      <p:ext uri="{BB962C8B-B14F-4D97-AF65-F5344CB8AC3E}">
        <p14:creationId xmlns:p14="http://schemas.microsoft.com/office/powerpoint/2010/main" val="8450210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99822498"/>
              </p:ext>
            </p:extLst>
          </p:nvPr>
        </p:nvGraphicFramePr>
        <p:xfrm>
          <a:off x="1637347" y="2774474"/>
          <a:ext cx="5869305" cy="3189732"/>
        </p:xfrm>
        <a:graphic>
          <a:graphicData uri="http://schemas.openxmlformats.org/drawingml/2006/table">
            <a:tbl>
              <a:tblPr firstRow="1" firstCol="1" bandRow="1">
                <a:tableStyleId>{5C22544A-7EE6-4342-B048-85BDC9FD1C3A}</a:tableStyleId>
              </a:tblPr>
              <a:tblGrid>
                <a:gridCol w="5869305"/>
              </a:tblGrid>
              <a:tr h="0">
                <a:tc>
                  <a:txBody>
                    <a:bodyPr/>
                    <a:lstStyle/>
                    <a:p>
                      <a:pPr>
                        <a:lnSpc>
                          <a:spcPct val="115000"/>
                        </a:lnSpc>
                        <a:spcAft>
                          <a:spcPts val="0"/>
                        </a:spcAft>
                      </a:pPr>
                      <a:endParaRPr lang="en-US" sz="1000" smtClean="0">
                        <a:effectLst/>
                      </a:endParaRPr>
                    </a:p>
                    <a:p>
                      <a:pPr>
                        <a:lnSpc>
                          <a:spcPct val="115000"/>
                        </a:lnSpc>
                        <a:spcAft>
                          <a:spcPts val="0"/>
                        </a:spcAft>
                      </a:pPr>
                      <a:endParaRPr lang="en-US" sz="1000" smtClean="0">
                        <a:solidFill>
                          <a:srgbClr val="000000"/>
                        </a:solidFill>
                        <a:effectLst/>
                        <a:latin typeface="Times New Roman"/>
                        <a:ea typeface="Calibri"/>
                        <a:cs typeface="Times New Roman"/>
                      </a:endParaRPr>
                    </a:p>
                    <a:p>
                      <a:pPr>
                        <a:lnSpc>
                          <a:spcPct val="115000"/>
                        </a:lnSpc>
                        <a:spcAft>
                          <a:spcPts val="0"/>
                        </a:spcAft>
                      </a:pPr>
                      <a:endParaRPr lang="en-US" sz="1000" smtClean="0">
                        <a:solidFill>
                          <a:srgbClr val="000000"/>
                        </a:solidFill>
                        <a:effectLst/>
                        <a:latin typeface="Times New Roman"/>
                        <a:ea typeface="Calibri"/>
                        <a:cs typeface="Times New Roman"/>
                      </a:endParaRPr>
                    </a:p>
                    <a:p>
                      <a:pPr>
                        <a:lnSpc>
                          <a:spcPct val="115000"/>
                        </a:lnSpc>
                        <a:spcAft>
                          <a:spcPts val="0"/>
                        </a:spcAft>
                      </a:pPr>
                      <a:endParaRPr lang="en-US" sz="1000" smtClean="0">
                        <a:solidFill>
                          <a:srgbClr val="000000"/>
                        </a:solidFill>
                        <a:effectLst/>
                        <a:latin typeface="Times New Roman"/>
                        <a:ea typeface="Calibri"/>
                        <a:cs typeface="Times New Roman"/>
                      </a:endParaRPr>
                    </a:p>
                    <a:p>
                      <a:pPr>
                        <a:lnSpc>
                          <a:spcPct val="115000"/>
                        </a:lnSpc>
                        <a:spcAft>
                          <a:spcPts val="0"/>
                        </a:spcAft>
                      </a:pP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  1              -1889582.02833   5874489.18145   1609816.65323   </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  2              -1874441.50027   5905839.12364   1509082.72459    </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  3              -1901950.60243   5899342.66493   1500475.58441    </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  4              -1910203.76367   5879168.45872   1567693.10154    </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  5               -1958357.77154   5882820.39607  1491734.55141   </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  6              -1977920.15659    5887206.16426  1448186.83533   </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  7              -2011159.34188    5876056.07483   1447993.79252    </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  8               -1972664.65871   5900473.80832   1402241.45675    </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  A               -741950.86617    6190961.69100  -1337767.61266   </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  B               1208444.13923    5966805.99998    1897077.22094   </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  C                1337936.00875   6070317.11361    1427877.13839  </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  D                -106941.92791    5549269.78962     3139215.14075    </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  E              -3186293.64346     5286624.36630     1601158.36410    </a:t>
                      </a:r>
                      <a:endParaRPr lang="en-US" sz="1200">
                        <a:solidFill>
                          <a:srgbClr val="000000"/>
                        </a:solidFill>
                        <a:effectLst/>
                        <a:latin typeface="Times New Roman"/>
                        <a:ea typeface="Calibri"/>
                        <a:cs typeface="Times New Roman"/>
                      </a:endParaRPr>
                    </a:p>
                  </a:txBody>
                  <a:tcPr marL="68580" marR="68580" marT="0" marB="0"/>
                </a:tc>
              </a:tr>
            </a:tbl>
          </a:graphicData>
        </a:graphic>
      </p:graphicFrame>
      <p:sp>
        <p:nvSpPr>
          <p:cNvPr id="5" name="Rectangle 2"/>
          <p:cNvSpPr>
            <a:spLocks noChangeArrowheads="1"/>
          </p:cNvSpPr>
          <p:nvPr/>
        </p:nvSpPr>
        <p:spPr bwMode="auto">
          <a:xfrm>
            <a:off x="1636713" y="1894185"/>
            <a:ext cx="612298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indent="342900" fontAlgn="base">
              <a:spcBef>
                <a:spcPct val="0"/>
              </a:spcBef>
              <a:spcAft>
                <a:spcPct val="0"/>
              </a:spcAft>
            </a:pPr>
            <a:r>
              <a:rPr lang="en-GB" b="1">
                <a:latin typeface="Arial" pitchFamily="34" charset="0"/>
                <a:ea typeface="Calibri" pitchFamily="34" charset="0"/>
                <a:cs typeface="Times New Roman" pitchFamily="18" charset="0"/>
              </a:rPr>
              <a:t>Bảng </a:t>
            </a:r>
            <a:r>
              <a:rPr lang="en-GB" b="1" smtClean="0">
                <a:latin typeface="Arial" pitchFamily="34" charset="0"/>
                <a:ea typeface="Calibri" pitchFamily="34" charset="0"/>
                <a:cs typeface="Times New Roman" pitchFamily="18" charset="0"/>
              </a:rPr>
              <a:t>4.</a:t>
            </a:r>
            <a:r>
              <a:rPr lang="en-GB" smtClean="0">
                <a:latin typeface="Arial" pitchFamily="34" charset="0"/>
                <a:ea typeface="Calibri" pitchFamily="34" charset="0"/>
                <a:cs typeface="Times New Roman" pitchFamily="18" charset="0"/>
              </a:rPr>
              <a:t>  </a:t>
            </a:r>
            <a:r>
              <a:rPr lang="en-GB">
                <a:latin typeface="Arial" pitchFamily="34" charset="0"/>
                <a:ea typeface="Calibri" pitchFamily="34" charset="0"/>
                <a:cs typeface="Times New Roman" pitchFamily="18" charset="0"/>
              </a:rPr>
              <a:t>Tọa độ địa tâm các điểm lưới</a:t>
            </a:r>
          </a:p>
          <a:p>
            <a:pPr lvl="0" indent="342900" fontAlgn="base">
              <a:spcBef>
                <a:spcPct val="0"/>
              </a:spcBef>
              <a:spcAft>
                <a:spcPct val="0"/>
              </a:spcAft>
            </a:pPr>
            <a:r>
              <a:rPr lang="it-IT">
                <a:latin typeface="Arial" pitchFamily="34" charset="0"/>
                <a:ea typeface="Calibri" pitchFamily="34" charset="0"/>
                <a:cs typeface="Times New Roman" pitchFamily="18" charset="0"/>
              </a:rPr>
              <a:t>GNSS </a:t>
            </a:r>
            <a:r>
              <a:rPr lang="en-US">
                <a:latin typeface="Arial" pitchFamily="34" charset="0"/>
                <a:ea typeface="Calibri" pitchFamily="34" charset="0"/>
                <a:cs typeface="Times New Roman" pitchFamily="18" charset="0"/>
              </a:rPr>
              <a:t>(chu </a:t>
            </a:r>
            <a:r>
              <a:rPr lang="en-US" smtClean="0">
                <a:latin typeface="Arial" pitchFamily="34" charset="0"/>
                <a:ea typeface="Calibri" pitchFamily="34" charset="0"/>
                <a:cs typeface="Times New Roman" pitchFamily="18" charset="0"/>
              </a:rPr>
              <a:t>kỳ 4)</a:t>
            </a:r>
            <a:endParaRPr lang="en-US">
              <a:latin typeface="Arial" pitchFamily="34" charset="0"/>
              <a:cs typeface="Arial"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283636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22250" y="1579861"/>
            <a:ext cx="63944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Bảng</a:t>
            </a:r>
            <a:r>
              <a:rPr kumimoji="0" lang="en-US" b="1" i="0" u="none" strike="noStrike" cap="none" normalizeH="0" smtClean="0">
                <a:ln>
                  <a:noFill/>
                </a:ln>
                <a:solidFill>
                  <a:schemeClr val="tx1"/>
                </a:solidFill>
                <a:effectLst/>
                <a:latin typeface="Arial" pitchFamily="34" charset="0"/>
                <a:ea typeface="Calibri" pitchFamily="34" charset="0"/>
                <a:cs typeface="Times New Roman" pitchFamily="18" charset="0"/>
              </a:rPr>
              <a:t> 5</a:t>
            </a:r>
            <a:r>
              <a:rPr kumimoji="0" lang="en-US"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r>
              <a:rPr kumimoji="0" lang="en-US"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Các</a:t>
            </a:r>
            <a:r>
              <a:rPr kumimoji="0" lang="en-US" b="0" i="0" u="none" strike="noStrike" cap="none" normalizeH="0" smtClean="0">
                <a:ln>
                  <a:noFill/>
                </a:ln>
                <a:solidFill>
                  <a:schemeClr val="tx1"/>
                </a:solidFill>
                <a:effectLst/>
                <a:latin typeface="Arial" pitchFamily="34" charset="0"/>
                <a:ea typeface="Calibri" pitchFamily="34" charset="0"/>
                <a:cs typeface="Times New Roman" pitchFamily="18" charset="0"/>
              </a:rPr>
              <a:t> tham số dịch chuyển biến dạng</a:t>
            </a:r>
            <a:r>
              <a:rPr kumimoji="0" lang="it-IT"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dX, dY, dZ , v</a:t>
            </a:r>
            <a:r>
              <a:rPr kumimoji="0" lang="it-IT" b="0" i="0" u="none" strike="noStrike" cap="none" normalizeH="0" baseline="-30000" smtClean="0">
                <a:ln>
                  <a:noFill/>
                </a:ln>
                <a:solidFill>
                  <a:schemeClr val="tx1"/>
                </a:solidFill>
                <a:effectLst/>
                <a:latin typeface="Arial" pitchFamily="34" charset="0"/>
                <a:ea typeface="Calibri" pitchFamily="34" charset="0"/>
                <a:cs typeface="Times New Roman" pitchFamily="18" charset="0"/>
              </a:rPr>
              <a:t>X, </a:t>
            </a:r>
            <a:r>
              <a:rPr kumimoji="0" lang="it-IT"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v</a:t>
            </a:r>
            <a:r>
              <a:rPr kumimoji="0" lang="it-IT" b="0" i="0" u="none" strike="noStrike" cap="none" normalizeH="0" baseline="-30000" smtClean="0">
                <a:ln>
                  <a:noFill/>
                </a:ln>
                <a:solidFill>
                  <a:schemeClr val="tx1"/>
                </a:solidFill>
                <a:effectLst/>
                <a:latin typeface="Arial" pitchFamily="34" charset="0"/>
                <a:ea typeface="Calibri" pitchFamily="34" charset="0"/>
                <a:cs typeface="Times New Roman" pitchFamily="18" charset="0"/>
              </a:rPr>
              <a:t>Y</a:t>
            </a:r>
            <a:r>
              <a:rPr kumimoji="0" lang="it-IT"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v</a:t>
            </a:r>
            <a:r>
              <a:rPr kumimoji="0" lang="it-IT" b="0" i="0" u="none" strike="noStrike" cap="none" normalizeH="0" baseline="-30000" smtClean="0">
                <a:ln>
                  <a:noFill/>
                </a:ln>
                <a:solidFill>
                  <a:schemeClr val="tx1"/>
                </a:solidFill>
                <a:effectLst/>
                <a:latin typeface="Arial" pitchFamily="34" charset="0"/>
                <a:ea typeface="Calibri" pitchFamily="34" charset="0"/>
                <a:cs typeface="Times New Roman" pitchFamily="18" charset="0"/>
              </a:rPr>
              <a:t>Z </a:t>
            </a:r>
            <a:r>
              <a:rPr kumimoji="0" lang="it-IT"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a:t>
            </a:r>
            <a:r>
              <a:rPr kumimoji="0" lang="it-IT" b="0" i="0" u="none" strike="noStrike" cap="none" normalizeH="0" baseline="-30000" smtClean="0">
                <a:ln>
                  <a:noFill/>
                </a:ln>
                <a:solidFill>
                  <a:schemeClr val="tx1"/>
                </a:solidFill>
                <a:effectLst/>
                <a:latin typeface="Arial" pitchFamily="34" charset="0"/>
                <a:ea typeface="Calibri" pitchFamily="34" charset="0"/>
                <a:cs typeface="Times New Roman" pitchFamily="18" charset="0"/>
              </a:rPr>
              <a:t>X</a:t>
            </a:r>
            <a:r>
              <a:rPr kumimoji="0" lang="it-IT"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a:t>
            </a:r>
            <a:r>
              <a:rPr kumimoji="0" lang="it-IT" b="0" i="0" u="none" strike="noStrike" cap="none" normalizeH="0" baseline="-30000" smtClean="0">
                <a:ln>
                  <a:noFill/>
                </a:ln>
                <a:solidFill>
                  <a:schemeClr val="tx1"/>
                </a:solidFill>
                <a:effectLst/>
                <a:latin typeface="Arial" pitchFamily="34" charset="0"/>
                <a:ea typeface="Calibri" pitchFamily="34" charset="0"/>
                <a:cs typeface="Times New Roman" pitchFamily="18" charset="0"/>
              </a:rPr>
              <a:t>Y</a:t>
            </a:r>
            <a:r>
              <a:rPr kumimoji="0" lang="it-IT"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,a</a:t>
            </a:r>
            <a:r>
              <a:rPr kumimoji="0" lang="it-IT" b="0" i="0" u="none" strike="noStrike" cap="none" normalizeH="0" baseline="-30000" smtClean="0">
                <a:ln>
                  <a:noFill/>
                </a:ln>
                <a:solidFill>
                  <a:schemeClr val="tx1"/>
                </a:solidFill>
                <a:effectLst/>
                <a:latin typeface="Arial" pitchFamily="34" charset="0"/>
                <a:ea typeface="Calibri" pitchFamily="34" charset="0"/>
                <a:cs typeface="Times New Roman" pitchFamily="18" charset="0"/>
              </a:rPr>
              <a:t>Z </a:t>
            </a:r>
            <a:r>
              <a:rPr kumimoji="0" lang="it-IT"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(2015 -  2016).</a:t>
            </a:r>
            <a:endParaRPr kumimoji="0" lang="en-US"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1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838" y="2222500"/>
            <a:ext cx="5900737" cy="241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34743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3200" y="1899335"/>
            <a:ext cx="8801100" cy="646331"/>
          </a:xfrm>
          <a:prstGeom prst="rect">
            <a:avLst/>
          </a:prstGeom>
        </p:spPr>
        <p:txBody>
          <a:bodyPr wrap="square">
            <a:spAutoFit/>
          </a:bodyPr>
          <a:lstStyle/>
          <a:p>
            <a:pPr lvl="0" fontAlgn="base">
              <a:spcBef>
                <a:spcPct val="0"/>
              </a:spcBef>
              <a:spcAft>
                <a:spcPct val="0"/>
              </a:spcAft>
            </a:pPr>
            <a:r>
              <a:rPr lang="en-US" b="1">
                <a:latin typeface="Arial" pitchFamily="34" charset="0"/>
                <a:ea typeface="Calibri" pitchFamily="34" charset="0"/>
                <a:cs typeface="Times New Roman" pitchFamily="18" charset="0"/>
              </a:rPr>
              <a:t>Bảng </a:t>
            </a:r>
            <a:r>
              <a:rPr lang="en-US" b="1" smtClean="0">
                <a:latin typeface="Arial" pitchFamily="34" charset="0"/>
                <a:ea typeface="Calibri" pitchFamily="34" charset="0"/>
                <a:cs typeface="Times New Roman" pitchFamily="18" charset="0"/>
              </a:rPr>
              <a:t>6 </a:t>
            </a:r>
            <a:r>
              <a:rPr lang="en-US">
                <a:latin typeface="Arial" pitchFamily="34" charset="0"/>
                <a:ea typeface="Calibri" pitchFamily="34" charset="0"/>
                <a:cs typeface="Times New Roman" pitchFamily="18" charset="0"/>
              </a:rPr>
              <a:t>. Các tham số dịch chuyển biến dạng</a:t>
            </a:r>
            <a:r>
              <a:rPr lang="it-IT">
                <a:latin typeface="Arial" pitchFamily="34" charset="0"/>
                <a:ea typeface="Calibri" pitchFamily="34" charset="0"/>
                <a:cs typeface="Times New Roman" pitchFamily="18" charset="0"/>
              </a:rPr>
              <a:t> dX, dY, dZ , v</a:t>
            </a:r>
            <a:r>
              <a:rPr lang="it-IT" baseline="-30000">
                <a:latin typeface="Arial" pitchFamily="34" charset="0"/>
                <a:ea typeface="Calibri" pitchFamily="34" charset="0"/>
                <a:cs typeface="Times New Roman" pitchFamily="18" charset="0"/>
              </a:rPr>
              <a:t>X, </a:t>
            </a:r>
            <a:r>
              <a:rPr lang="it-IT">
                <a:latin typeface="Arial" pitchFamily="34" charset="0"/>
                <a:ea typeface="Calibri" pitchFamily="34" charset="0"/>
                <a:cs typeface="Times New Roman" pitchFamily="18" charset="0"/>
              </a:rPr>
              <a:t>, v</a:t>
            </a:r>
            <a:r>
              <a:rPr lang="it-IT" baseline="-30000">
                <a:latin typeface="Arial" pitchFamily="34" charset="0"/>
                <a:ea typeface="Calibri" pitchFamily="34" charset="0"/>
                <a:cs typeface="Times New Roman" pitchFamily="18" charset="0"/>
              </a:rPr>
              <a:t>Y</a:t>
            </a:r>
            <a:r>
              <a:rPr lang="it-IT">
                <a:latin typeface="Arial" pitchFamily="34" charset="0"/>
                <a:ea typeface="Calibri" pitchFamily="34" charset="0"/>
                <a:cs typeface="Times New Roman" pitchFamily="18" charset="0"/>
              </a:rPr>
              <a:t>, v</a:t>
            </a:r>
            <a:r>
              <a:rPr lang="it-IT" baseline="-30000">
                <a:latin typeface="Arial" pitchFamily="34" charset="0"/>
                <a:ea typeface="Calibri" pitchFamily="34" charset="0"/>
                <a:cs typeface="Times New Roman" pitchFamily="18" charset="0"/>
              </a:rPr>
              <a:t>Z </a:t>
            </a:r>
            <a:r>
              <a:rPr lang="it-IT">
                <a:latin typeface="Arial" pitchFamily="34" charset="0"/>
                <a:ea typeface="Calibri" pitchFamily="34" charset="0"/>
                <a:cs typeface="Times New Roman" pitchFamily="18" charset="0"/>
              </a:rPr>
              <a:t> a</a:t>
            </a:r>
            <a:r>
              <a:rPr lang="it-IT" baseline="-30000">
                <a:latin typeface="Arial" pitchFamily="34" charset="0"/>
                <a:ea typeface="Calibri" pitchFamily="34" charset="0"/>
                <a:cs typeface="Times New Roman" pitchFamily="18" charset="0"/>
              </a:rPr>
              <a:t>X</a:t>
            </a:r>
            <a:r>
              <a:rPr lang="it-IT">
                <a:latin typeface="Arial" pitchFamily="34" charset="0"/>
                <a:ea typeface="Calibri" pitchFamily="34" charset="0"/>
                <a:cs typeface="Times New Roman" pitchFamily="18" charset="0"/>
              </a:rPr>
              <a:t>, a</a:t>
            </a:r>
            <a:r>
              <a:rPr lang="it-IT" baseline="-30000">
                <a:latin typeface="Arial" pitchFamily="34" charset="0"/>
                <a:ea typeface="Calibri" pitchFamily="34" charset="0"/>
                <a:cs typeface="Times New Roman" pitchFamily="18" charset="0"/>
              </a:rPr>
              <a:t>Y</a:t>
            </a:r>
            <a:r>
              <a:rPr lang="it-IT">
                <a:latin typeface="Arial" pitchFamily="34" charset="0"/>
                <a:ea typeface="Calibri" pitchFamily="34" charset="0"/>
                <a:cs typeface="Times New Roman" pitchFamily="18" charset="0"/>
              </a:rPr>
              <a:t>,a</a:t>
            </a:r>
            <a:r>
              <a:rPr lang="it-IT" baseline="-30000">
                <a:latin typeface="Arial" pitchFamily="34" charset="0"/>
                <a:ea typeface="Calibri" pitchFamily="34" charset="0"/>
                <a:cs typeface="Times New Roman" pitchFamily="18" charset="0"/>
              </a:rPr>
              <a:t>Z </a:t>
            </a:r>
            <a:r>
              <a:rPr lang="it-IT">
                <a:latin typeface="Arial" pitchFamily="34" charset="0"/>
                <a:ea typeface="Calibri" pitchFamily="34" charset="0"/>
                <a:cs typeface="Times New Roman" pitchFamily="18" charset="0"/>
              </a:rPr>
              <a:t> (2015 -  </a:t>
            </a:r>
            <a:r>
              <a:rPr lang="it-IT" smtClean="0">
                <a:latin typeface="Arial" pitchFamily="34" charset="0"/>
                <a:ea typeface="Calibri" pitchFamily="34" charset="0"/>
                <a:cs typeface="Times New Roman" pitchFamily="18" charset="0"/>
              </a:rPr>
              <a:t>2017).</a:t>
            </a:r>
            <a:endParaRPr lang="en-US">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677992399"/>
              </p:ext>
            </p:extLst>
          </p:nvPr>
        </p:nvGraphicFramePr>
        <p:xfrm>
          <a:off x="1637347" y="2591594"/>
          <a:ext cx="5869305" cy="3505200"/>
        </p:xfrm>
        <a:graphic>
          <a:graphicData uri="http://schemas.openxmlformats.org/drawingml/2006/table">
            <a:tbl>
              <a:tblPr firstRow="1" firstCol="1" bandRow="1">
                <a:tableStyleId>{5C22544A-7EE6-4342-B048-85BDC9FD1C3A}</a:tableStyleId>
              </a:tblPr>
              <a:tblGrid>
                <a:gridCol w="652145"/>
                <a:gridCol w="652145"/>
                <a:gridCol w="652145"/>
                <a:gridCol w="652145"/>
                <a:gridCol w="652145"/>
                <a:gridCol w="652145"/>
                <a:gridCol w="652145"/>
                <a:gridCol w="652145"/>
                <a:gridCol w="652145"/>
              </a:tblGrid>
              <a:tr h="0">
                <a:tc>
                  <a:txBody>
                    <a:bodyPr/>
                    <a:lstStyle/>
                    <a:p>
                      <a:pPr>
                        <a:lnSpc>
                          <a:spcPct val="115000"/>
                        </a:lnSpc>
                        <a:spcAft>
                          <a:spcPts val="0"/>
                        </a:spcAft>
                      </a:pPr>
                      <a:r>
                        <a:rPr lang="en-US" sz="1000">
                          <a:effectLst/>
                        </a:rPr>
                        <a:t> </a:t>
                      </a:r>
                      <a:endParaRPr lang="en-US" sz="1200">
                        <a:effectLst/>
                      </a:endParaRPr>
                    </a:p>
                    <a:p>
                      <a:pPr>
                        <a:lnSpc>
                          <a:spcPct val="115000"/>
                        </a:lnSpc>
                        <a:spcAft>
                          <a:spcPts val="0"/>
                        </a:spcAft>
                      </a:pPr>
                      <a:r>
                        <a:rPr lang="en-US" sz="1000">
                          <a:effectLst/>
                        </a:rPr>
                        <a:t> </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 1</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 2</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 3</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 4</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 5</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6</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 7</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 8</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dX</a:t>
                      </a:r>
                      <a:endParaRPr lang="en-US" sz="1200">
                        <a:effectLst/>
                      </a:endParaRPr>
                    </a:p>
                    <a:p>
                      <a:pPr>
                        <a:lnSpc>
                          <a:spcPct val="115000"/>
                        </a:lnSpc>
                        <a:spcAft>
                          <a:spcPts val="0"/>
                        </a:spcAft>
                      </a:pPr>
                      <a:r>
                        <a:rPr lang="en-US" sz="1000">
                          <a:effectLst/>
                        </a:rPr>
                        <a:t>(m)</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-0,0498</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-0,0612</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-0,0429</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-0,0548</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-0,0485</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-0,0401</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-0,0307</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-0,0414</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dY</a:t>
                      </a:r>
                      <a:endParaRPr lang="en-US" sz="1200">
                        <a:effectLst/>
                      </a:endParaRPr>
                    </a:p>
                    <a:p>
                      <a:pPr>
                        <a:lnSpc>
                          <a:spcPct val="115000"/>
                        </a:lnSpc>
                        <a:spcAft>
                          <a:spcPts val="0"/>
                        </a:spcAft>
                      </a:pPr>
                      <a:r>
                        <a:rPr lang="en-US" sz="1000">
                          <a:effectLst/>
                        </a:rPr>
                        <a:t>(m)</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-0,0132</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0,0078</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-0,0427</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-0,0364</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-0,0239</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-0,0316</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-0,0675</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-0,0333</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dZ</a:t>
                      </a:r>
                      <a:endParaRPr lang="en-US" sz="1200">
                        <a:effectLst/>
                      </a:endParaRPr>
                    </a:p>
                    <a:p>
                      <a:pPr>
                        <a:lnSpc>
                          <a:spcPct val="115000"/>
                        </a:lnSpc>
                        <a:spcAft>
                          <a:spcPts val="0"/>
                        </a:spcAft>
                      </a:pPr>
                      <a:r>
                        <a:rPr lang="en-US" sz="1000">
                          <a:effectLst/>
                        </a:rPr>
                        <a:t>(m)</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-0,0339</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-0,0259</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-0,0371</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-0,0445</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-0,0375</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-0,0477</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-0,0503</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-0,0270</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v</a:t>
                      </a:r>
                      <a:r>
                        <a:rPr lang="en-US" sz="1000" baseline="-25000">
                          <a:effectLst/>
                        </a:rPr>
                        <a:t>X</a:t>
                      </a:r>
                      <a:endParaRPr lang="en-US" sz="1200">
                        <a:effectLst/>
                      </a:endParaRPr>
                    </a:p>
                    <a:p>
                      <a:pPr>
                        <a:lnSpc>
                          <a:spcPct val="115000"/>
                        </a:lnSpc>
                        <a:spcAft>
                          <a:spcPts val="0"/>
                        </a:spcAft>
                      </a:pPr>
                      <a:r>
                        <a:rPr lang="en-US" sz="1000" baseline="-25000">
                          <a:effectLst/>
                        </a:rPr>
                        <a:t>(m/yeear)</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-0,0349</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-0,0209</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-0,0151</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-0,0335</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-0,0243</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-0,0417</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-0,0099</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-0,0257</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v</a:t>
                      </a:r>
                      <a:r>
                        <a:rPr lang="en-US" sz="1000" baseline="-25000">
                          <a:effectLst/>
                        </a:rPr>
                        <a:t>Y</a:t>
                      </a:r>
                      <a:endParaRPr lang="en-US" sz="1200">
                        <a:effectLst/>
                      </a:endParaRPr>
                    </a:p>
                    <a:p>
                      <a:pPr>
                        <a:lnSpc>
                          <a:spcPct val="115000"/>
                        </a:lnSpc>
                        <a:spcAft>
                          <a:spcPts val="0"/>
                        </a:spcAft>
                      </a:pPr>
                      <a:r>
                        <a:rPr lang="en-US" sz="1000" baseline="-25000">
                          <a:effectLst/>
                        </a:rPr>
                        <a:t>(m/yeả)</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0,03394</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0,03475</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0,0097</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0,01417</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0,0171</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0,02405</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0,02741</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0,01278</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v</a:t>
                      </a:r>
                      <a:r>
                        <a:rPr lang="en-US" sz="1000" baseline="-25000">
                          <a:effectLst/>
                        </a:rPr>
                        <a:t>Z</a:t>
                      </a:r>
                      <a:endParaRPr lang="en-US" sz="1200">
                        <a:effectLst/>
                      </a:endParaRPr>
                    </a:p>
                    <a:p>
                      <a:pPr>
                        <a:lnSpc>
                          <a:spcPct val="115000"/>
                        </a:lnSpc>
                        <a:spcAft>
                          <a:spcPts val="0"/>
                        </a:spcAft>
                      </a:pPr>
                      <a:r>
                        <a:rPr lang="en-US" sz="1000" baseline="-25000">
                          <a:effectLst/>
                        </a:rPr>
                        <a:t>(m/yeear)</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-0,0016</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0,00123</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0,00073</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-0,0057</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-0,0047</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-0,0241</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-0,0063</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-0,0046</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a</a:t>
                      </a:r>
                      <a:r>
                        <a:rPr lang="en-US" sz="1000" baseline="-25000">
                          <a:effectLst/>
                        </a:rPr>
                        <a:t>X</a:t>
                      </a:r>
                      <a:endParaRPr lang="en-US" sz="1200">
                        <a:effectLst/>
                      </a:endParaRPr>
                    </a:p>
                    <a:p>
                      <a:pPr>
                        <a:lnSpc>
                          <a:spcPct val="115000"/>
                        </a:lnSpc>
                        <a:spcAft>
                          <a:spcPts val="0"/>
                        </a:spcAft>
                      </a:pPr>
                      <a:r>
                        <a:rPr lang="en-US" sz="1000" baseline="-25000">
                          <a:effectLst/>
                        </a:rPr>
                        <a:t>(m/yeear</a:t>
                      </a:r>
                      <a:r>
                        <a:rPr lang="en-US" sz="1000" baseline="30000">
                          <a:effectLst/>
                        </a:rPr>
                        <a:t>2</a:t>
                      </a:r>
                      <a:r>
                        <a:rPr lang="en-US" sz="1000" baseline="-25000">
                          <a:effectLst/>
                        </a:rPr>
                        <a:t>)</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-0,0099</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0,0092</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0,0064</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-0,0061</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-0,0001</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-0,0217</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0,00552</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-0,0049</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a</a:t>
                      </a:r>
                      <a:r>
                        <a:rPr lang="en-US" sz="1000" baseline="-25000">
                          <a:effectLst/>
                        </a:rPr>
                        <a:t>Y</a:t>
                      </a:r>
                      <a:endParaRPr lang="en-US" sz="1200">
                        <a:effectLst/>
                      </a:endParaRPr>
                    </a:p>
                    <a:p>
                      <a:pPr>
                        <a:lnSpc>
                          <a:spcPct val="115000"/>
                        </a:lnSpc>
                        <a:spcAft>
                          <a:spcPts val="0"/>
                        </a:spcAft>
                      </a:pPr>
                      <a:r>
                        <a:rPr lang="en-US" sz="1000" baseline="-25000">
                          <a:effectLst/>
                        </a:rPr>
                        <a:t>(m/yeear</a:t>
                      </a:r>
                      <a:r>
                        <a:rPr lang="en-US" sz="1000" baseline="30000">
                          <a:effectLst/>
                        </a:rPr>
                        <a:t>2</a:t>
                      </a:r>
                      <a:r>
                        <a:rPr lang="en-US" sz="1000" baseline="-25000">
                          <a:effectLst/>
                        </a:rPr>
                        <a:t>)</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0,04056</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0,03084</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0,0311</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0,03236</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0,0291</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0,03989</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0,06119</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0,02946</a:t>
                      </a:r>
                      <a:endParaRPr lang="en-US" sz="1200">
                        <a:solidFill>
                          <a:srgbClr val="000000"/>
                        </a:solidFill>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n-US" sz="1000">
                          <a:effectLst/>
                        </a:rPr>
                        <a:t>a</a:t>
                      </a:r>
                      <a:r>
                        <a:rPr lang="en-US" sz="1000" baseline="-25000">
                          <a:effectLst/>
                        </a:rPr>
                        <a:t>Z</a:t>
                      </a:r>
                      <a:endParaRPr lang="en-US" sz="1200">
                        <a:effectLst/>
                      </a:endParaRPr>
                    </a:p>
                    <a:p>
                      <a:pPr>
                        <a:lnSpc>
                          <a:spcPct val="115000"/>
                        </a:lnSpc>
                        <a:spcAft>
                          <a:spcPts val="0"/>
                        </a:spcAft>
                      </a:pPr>
                      <a:r>
                        <a:rPr lang="en-US" sz="1000" baseline="-25000">
                          <a:effectLst/>
                        </a:rPr>
                        <a:t>(m/yeear</a:t>
                      </a:r>
                      <a:r>
                        <a:rPr lang="en-US" sz="1000" baseline="30000">
                          <a:effectLst/>
                        </a:rPr>
                        <a:t>2</a:t>
                      </a:r>
                      <a:r>
                        <a:rPr lang="en-US" sz="1000" baseline="-25000">
                          <a:effectLst/>
                        </a:rPr>
                        <a:t>)</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0,01525</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0,0142</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0,01927</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0,01651</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0,01405</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-0,0003</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0,01887</a:t>
                      </a:r>
                      <a:endParaRPr lang="en-US" sz="1200">
                        <a:solidFill>
                          <a:srgbClr val="000000"/>
                        </a:solidFill>
                        <a:effectLst/>
                        <a:latin typeface="Times New Roman"/>
                        <a:ea typeface="Calibri"/>
                        <a:cs typeface="Times New Roman"/>
                      </a:endParaRPr>
                    </a:p>
                  </a:txBody>
                  <a:tcPr marL="68580" marR="68580" marT="0" marB="0"/>
                </a:tc>
                <a:tc>
                  <a:txBody>
                    <a:bodyPr/>
                    <a:lstStyle/>
                    <a:p>
                      <a:pPr>
                        <a:lnSpc>
                          <a:spcPct val="115000"/>
                        </a:lnSpc>
                        <a:spcAft>
                          <a:spcPts val="0"/>
                        </a:spcAft>
                      </a:pPr>
                      <a:r>
                        <a:rPr lang="en-US" sz="1000">
                          <a:effectLst/>
                        </a:rPr>
                        <a:t>0,00889</a:t>
                      </a:r>
                      <a:endParaRPr lang="en-US" sz="1200">
                        <a:solidFill>
                          <a:srgbClr val="000000"/>
                        </a:solidFill>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0111632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1480235"/>
            <a:ext cx="8864600" cy="923330"/>
          </a:xfrm>
          <a:prstGeom prst="rect">
            <a:avLst/>
          </a:prstGeom>
        </p:spPr>
        <p:txBody>
          <a:bodyPr wrap="square">
            <a:spAutoFit/>
          </a:bodyPr>
          <a:lstStyle/>
          <a:p>
            <a:pPr lvl="0"/>
            <a:r>
              <a:rPr lang="en-US" b="1">
                <a:latin typeface="Arial" pitchFamily="34" charset="0"/>
                <a:ea typeface="Calibri" pitchFamily="34" charset="0"/>
                <a:cs typeface="Times New Roman" pitchFamily="18" charset="0"/>
              </a:rPr>
              <a:t>Bảng </a:t>
            </a:r>
            <a:r>
              <a:rPr lang="en-US" b="1" smtClean="0">
                <a:latin typeface="Arial" pitchFamily="34" charset="0"/>
                <a:ea typeface="Calibri" pitchFamily="34" charset="0"/>
                <a:cs typeface="Times New Roman" pitchFamily="18" charset="0"/>
              </a:rPr>
              <a:t>7 </a:t>
            </a:r>
            <a:r>
              <a:rPr lang="en-US">
                <a:latin typeface="Arial" pitchFamily="34" charset="0"/>
                <a:ea typeface="Calibri" pitchFamily="34" charset="0"/>
                <a:cs typeface="Times New Roman" pitchFamily="18" charset="0"/>
              </a:rPr>
              <a:t>. Các tham số dịch chuyển biến dạng</a:t>
            </a:r>
            <a:r>
              <a:rPr lang="it-IT">
                <a:latin typeface="Arial" pitchFamily="34" charset="0"/>
                <a:ea typeface="Calibri" pitchFamily="34" charset="0"/>
                <a:cs typeface="Times New Roman" pitchFamily="18" charset="0"/>
              </a:rPr>
              <a:t> dX, dY, dZ , v</a:t>
            </a:r>
            <a:r>
              <a:rPr lang="it-IT" baseline="-30000">
                <a:latin typeface="Arial" pitchFamily="34" charset="0"/>
                <a:ea typeface="Calibri" pitchFamily="34" charset="0"/>
                <a:cs typeface="Times New Roman" pitchFamily="18" charset="0"/>
              </a:rPr>
              <a:t>X, </a:t>
            </a:r>
            <a:r>
              <a:rPr lang="it-IT">
                <a:latin typeface="Arial" pitchFamily="34" charset="0"/>
                <a:ea typeface="Calibri" pitchFamily="34" charset="0"/>
                <a:cs typeface="Times New Roman" pitchFamily="18" charset="0"/>
              </a:rPr>
              <a:t>, v</a:t>
            </a:r>
            <a:r>
              <a:rPr lang="it-IT" baseline="-30000">
                <a:latin typeface="Arial" pitchFamily="34" charset="0"/>
                <a:ea typeface="Calibri" pitchFamily="34" charset="0"/>
                <a:cs typeface="Times New Roman" pitchFamily="18" charset="0"/>
              </a:rPr>
              <a:t>Y</a:t>
            </a:r>
            <a:r>
              <a:rPr lang="it-IT">
                <a:latin typeface="Arial" pitchFamily="34" charset="0"/>
                <a:ea typeface="Calibri" pitchFamily="34" charset="0"/>
                <a:cs typeface="Times New Roman" pitchFamily="18" charset="0"/>
              </a:rPr>
              <a:t>, v</a:t>
            </a:r>
            <a:r>
              <a:rPr lang="it-IT" baseline="-30000">
                <a:latin typeface="Arial" pitchFamily="34" charset="0"/>
                <a:ea typeface="Calibri" pitchFamily="34" charset="0"/>
                <a:cs typeface="Times New Roman" pitchFamily="18" charset="0"/>
              </a:rPr>
              <a:t>Z </a:t>
            </a:r>
            <a:r>
              <a:rPr lang="it-IT">
                <a:latin typeface="Arial" pitchFamily="34" charset="0"/>
                <a:ea typeface="Calibri" pitchFamily="34" charset="0"/>
                <a:cs typeface="Times New Roman" pitchFamily="18" charset="0"/>
              </a:rPr>
              <a:t> a</a:t>
            </a:r>
            <a:r>
              <a:rPr lang="it-IT" baseline="-30000">
                <a:latin typeface="Arial" pitchFamily="34" charset="0"/>
                <a:ea typeface="Calibri" pitchFamily="34" charset="0"/>
                <a:cs typeface="Times New Roman" pitchFamily="18" charset="0"/>
              </a:rPr>
              <a:t>X</a:t>
            </a:r>
            <a:r>
              <a:rPr lang="it-IT">
                <a:latin typeface="Arial" pitchFamily="34" charset="0"/>
                <a:ea typeface="Calibri" pitchFamily="34" charset="0"/>
                <a:cs typeface="Times New Roman" pitchFamily="18" charset="0"/>
              </a:rPr>
              <a:t>, a</a:t>
            </a:r>
            <a:r>
              <a:rPr lang="it-IT" baseline="-30000">
                <a:latin typeface="Arial" pitchFamily="34" charset="0"/>
                <a:ea typeface="Calibri" pitchFamily="34" charset="0"/>
                <a:cs typeface="Times New Roman" pitchFamily="18" charset="0"/>
              </a:rPr>
              <a:t>Y</a:t>
            </a:r>
            <a:r>
              <a:rPr lang="it-IT">
                <a:latin typeface="Arial" pitchFamily="34" charset="0"/>
                <a:ea typeface="Calibri" pitchFamily="34" charset="0"/>
                <a:cs typeface="Times New Roman" pitchFamily="18" charset="0"/>
              </a:rPr>
              <a:t>,a</a:t>
            </a:r>
            <a:r>
              <a:rPr lang="it-IT" baseline="-30000">
                <a:latin typeface="Arial" pitchFamily="34" charset="0"/>
                <a:ea typeface="Calibri" pitchFamily="34" charset="0"/>
                <a:cs typeface="Times New Roman" pitchFamily="18" charset="0"/>
              </a:rPr>
              <a:t>Z </a:t>
            </a:r>
            <a:r>
              <a:rPr lang="it-IT">
                <a:latin typeface="Arial" pitchFamily="34" charset="0"/>
                <a:ea typeface="Calibri" pitchFamily="34" charset="0"/>
                <a:cs typeface="Times New Roman" pitchFamily="18" charset="0"/>
              </a:rPr>
              <a:t> (2015 -  </a:t>
            </a:r>
            <a:r>
              <a:rPr lang="it-IT" smtClean="0">
                <a:latin typeface="Arial" pitchFamily="34" charset="0"/>
                <a:ea typeface="Calibri" pitchFamily="34" charset="0"/>
                <a:cs typeface="Times New Roman" pitchFamily="18" charset="0"/>
              </a:rPr>
              <a:t>2018).</a:t>
            </a:r>
            <a:endParaRPr lang="en-US">
              <a:latin typeface="Arial" pitchFamily="34" charset="0"/>
              <a:cs typeface="Arial" pitchFamily="34" charset="0"/>
            </a:endParaRPr>
          </a:p>
          <a:p>
            <a:endParaRPr lang="en-US"/>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6538" y="2128838"/>
            <a:ext cx="6129337"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64598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428234"/>
            <a:ext cx="8750300" cy="9233297"/>
          </a:xfrm>
          <a:prstGeom prst="rect">
            <a:avLst/>
          </a:prstGeom>
        </p:spPr>
        <p:txBody>
          <a:bodyPr wrap="square">
            <a:spAutoFit/>
          </a:bodyPr>
          <a:lstStyle/>
          <a:p>
            <a:r>
              <a:rPr lang="en-US" b="1" smtClean="0"/>
              <a:t>4. KẾT LUẬN VÀ KIẾN NGHỊ</a:t>
            </a:r>
          </a:p>
          <a:p>
            <a:endParaRPr lang="en-US" b="1"/>
          </a:p>
          <a:p>
            <a:r>
              <a:rPr lang="en-US" smtClean="0"/>
              <a:t>     Để giải quyết các vấn đề thực tiễn đặt ra trong ngành trắc địa bản đồ nói riêng và các khoa học về trái đất nói chung, đó là việc xác định dữ liệu không gian trong cả các hệ tọa độ và quy chiếu quốc tế và Hệ tọa độ Quốc gia và Hệ tọa độ địa phương, cần giải  bài toán xử lý số liệu mặt đất và GNSS, trong đó đồng thời xác định các tham số tính chuyển.</a:t>
            </a:r>
          </a:p>
          <a:p>
            <a:r>
              <a:rPr lang="en-US" smtClean="0"/>
              <a:t>Trong báo cáo đã đưa ra cơ sở khoa học và giải pháp để giải quyết bài toán nói trên.</a:t>
            </a:r>
          </a:p>
          <a:p>
            <a:r>
              <a:rPr lang="en-US" smtClean="0"/>
              <a:t>      Để nâng cao hiệu quả sử dụng công nghệ GNSS cần phải nâng cao độ chính xác mô hình Geoid trên lãnh thổ Việt Nam và đặc biệt trên vùng biển Việt Nam và tiến tới xây dựng và công bố mô hình Quasigeoid bởi vì hiện nay chúng ta chủ yếu vẫn sử dụng độ cao chuẩn.Trong báo cáo đã đề cập ngoài  cácphương pháp </a:t>
            </a:r>
            <a:r>
              <a:rPr lang="en-US"/>
              <a:t>Collocation, </a:t>
            </a:r>
            <a:r>
              <a:rPr lang="en-US" smtClean="0"/>
              <a:t>Kriging đề suất sử dụng phương pháp xác định 4 tham số </a:t>
            </a:r>
          </a:p>
          <a:p>
            <a:r>
              <a:rPr lang="en-US" b="1"/>
              <a:t> </a:t>
            </a:r>
            <a:r>
              <a:rPr lang="en-US" b="1" smtClean="0"/>
              <a:t>     </a:t>
            </a:r>
            <a:r>
              <a:rPr lang="en-US" smtClean="0"/>
              <a:t>Trong báo cáo trên cở sở xem xét ví dụ nghiên cứu chuyển dịch biến dạng vùng Sông Ba đã đưa ra cơ sở khoa học và thực tiễn phát triển lý thuyết bình sai lưới tự do và lý thuyết lọc Kalman để giải quyết bài toán sử dụng công nghệ GNSS trong phân tích chuyển dịch biến dạng. Công nghệ này có thể phát triển và sử dụng trong ngiên cứu Địa động học và dự báo sạt lở cũng như trong nghiên cứu biến dạng công trình.</a:t>
            </a:r>
          </a:p>
          <a:p>
            <a:r>
              <a:rPr lang="en-US" smtClean="0"/>
              <a:t>.</a:t>
            </a:r>
          </a:p>
          <a:p>
            <a:endParaRPr lang="en-US"/>
          </a:p>
          <a:p>
            <a:endParaRPr lang="en-US" b="1" smtClean="0"/>
          </a:p>
          <a:p>
            <a:endParaRPr lang="en-US" b="1"/>
          </a:p>
          <a:p>
            <a:endParaRPr lang="en-US" b="1" smtClean="0"/>
          </a:p>
          <a:p>
            <a:endParaRPr lang="en-US" b="1"/>
          </a:p>
          <a:p>
            <a:endParaRPr lang="en-US" b="1" smtClean="0"/>
          </a:p>
          <a:p>
            <a:endParaRPr lang="en-US" b="1"/>
          </a:p>
          <a:p>
            <a:endParaRPr lang="en-US" b="1" smtClean="0"/>
          </a:p>
          <a:p>
            <a:endParaRPr lang="en-US" b="1"/>
          </a:p>
          <a:p>
            <a:endParaRPr lang="en-US" b="1" smtClean="0"/>
          </a:p>
          <a:p>
            <a:endParaRPr lang="en-US" b="1"/>
          </a:p>
          <a:p>
            <a:endParaRPr lang="en-US" b="1" smtClean="0"/>
          </a:p>
          <a:p>
            <a:endParaRPr lang="en-US" b="1"/>
          </a:p>
          <a:p>
            <a:endParaRPr lang="en-US" b="1" smtClean="0"/>
          </a:p>
          <a:p>
            <a:endParaRPr lang="en-US" b="1"/>
          </a:p>
        </p:txBody>
      </p:sp>
    </p:spTree>
    <p:extLst>
      <p:ext uri="{BB962C8B-B14F-4D97-AF65-F5344CB8AC3E}">
        <p14:creationId xmlns:p14="http://schemas.microsoft.com/office/powerpoint/2010/main" val="34949625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4132" y="1783834"/>
            <a:ext cx="8073468" cy="1477328"/>
          </a:xfrm>
          <a:prstGeom prst="rect">
            <a:avLst/>
          </a:prstGeom>
        </p:spPr>
        <p:txBody>
          <a:bodyPr wrap="square">
            <a:spAutoFit/>
          </a:bodyPr>
          <a:lstStyle/>
          <a:p>
            <a:r>
              <a:rPr lang="en-US"/>
              <a:t>Các kết quả nghiên cứu trong báo cáo chỉ là những kết quả ban đầu, cần tiếp tục nghiên cứu </a:t>
            </a:r>
            <a:r>
              <a:rPr lang="en-US" smtClean="0"/>
              <a:t>phát triển thêm để </a:t>
            </a:r>
            <a:r>
              <a:rPr lang="en-US"/>
              <a:t>giải quyết các bài toán phục vụ xây dựng cơ sở dữ liệu không gian và chuyển đổi số ở Việt Nam</a:t>
            </a:r>
            <a:endParaRPr lang="en-US" smtClean="0">
              <a:solidFill>
                <a:srgbClr val="FF0000"/>
              </a:solidFill>
            </a:endParaRPr>
          </a:p>
          <a:p>
            <a:endParaRPr lang="en-US">
              <a:solidFill>
                <a:srgbClr val="FF0000"/>
              </a:solidFill>
            </a:endParaRPr>
          </a:p>
          <a:p>
            <a:r>
              <a:rPr lang="en-US" smtClean="0">
                <a:solidFill>
                  <a:srgbClr val="FF0000"/>
                </a:solidFill>
              </a:rPr>
              <a:t>                                    XIN TRÂN TRỌNG CÁM ƠN</a:t>
            </a:r>
            <a:endParaRPr lang="en-US">
              <a:solidFill>
                <a:srgbClr val="FF0000"/>
              </a:solidFill>
            </a:endParaRPr>
          </a:p>
        </p:txBody>
      </p:sp>
    </p:spTree>
    <p:extLst>
      <p:ext uri="{BB962C8B-B14F-4D97-AF65-F5344CB8AC3E}">
        <p14:creationId xmlns:p14="http://schemas.microsoft.com/office/powerpoint/2010/main" val="34489544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p:cNvPicPr>
          <p:nvPr/>
        </p:nvPicPr>
        <p:blipFill>
          <a:blip r:embed="rId2">
            <a:extLst>
              <a:ext uri="{28A0092B-C50C-407E-A947-70E740481C1C}">
                <a14:useLocalDpi xmlns:a14="http://schemas.microsoft.com/office/drawing/2010/main" val="0"/>
              </a:ext>
            </a:extLst>
          </a:blip>
          <a:stretch>
            <a:fillRect/>
          </a:stretch>
        </p:blipFill>
        <p:spPr bwMode="auto">
          <a:xfrm>
            <a:off x="1574800" y="1524000"/>
            <a:ext cx="6591300" cy="5232400"/>
          </a:xfrm>
          <a:prstGeom prst="rect">
            <a:avLst/>
          </a:prstGeom>
          <a:noFill/>
          <a:ln>
            <a:noFill/>
          </a:ln>
        </p:spPr>
      </p:pic>
    </p:spTree>
    <p:extLst>
      <p:ext uri="{BB962C8B-B14F-4D97-AF65-F5344CB8AC3E}">
        <p14:creationId xmlns:p14="http://schemas.microsoft.com/office/powerpoint/2010/main" val="35680108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0400" y="1222951"/>
            <a:ext cx="8089900" cy="5355312"/>
          </a:xfrm>
          <a:prstGeom prst="rect">
            <a:avLst/>
          </a:prstGeom>
        </p:spPr>
        <p:txBody>
          <a:bodyPr wrap="square">
            <a:spAutoFit/>
          </a:bodyPr>
          <a:lstStyle/>
          <a:p>
            <a:r>
              <a:rPr lang="en-US" b="1"/>
              <a:t>1.2.2. Lưới độ cao quốc gia</a:t>
            </a:r>
            <a:endParaRPr lang="en-US"/>
          </a:p>
          <a:p>
            <a:r>
              <a:rPr lang="en-US"/>
              <a:t>	- Xây dựng mạng lưới ở miền Bắc (1959 - 1964), xác định mực nước biển trung bình với dãy số liệu nghiệm triều 10 năm (1955 - 1964) </a:t>
            </a:r>
          </a:p>
          <a:p>
            <a:r>
              <a:rPr lang="en-US"/>
              <a:t>- Công bố hệ độ cao Hải Phòng - 1972. Xây dựng mạng lưới ở miền Nam theo hệ độ cao Hà Tiên (trước năm 1975)</a:t>
            </a:r>
          </a:p>
          <a:p>
            <a:r>
              <a:rPr lang="en-US"/>
              <a:t>	- Xây dựng mạng lưới thống nhất trên cả nước (1981 - 1991), xác định mực nước biển trung bình với dãy số liệu nghiệm triều 43 năm (1950 - 1992), bình sai tổng thể mạng lưới hạng I, II (1996)</a:t>
            </a:r>
          </a:p>
          <a:p>
            <a:r>
              <a:rPr lang="en-US"/>
              <a:t>	- Hoàn chỉnh mạng lưới độ cao quốc gia hạng I, II gồm khôi phục những mốc bị mất hoặc bị phá hủy, đo lưới độ cao gốc, đo toàn bộ mạng lưới (2001 - 2004), bình sai tổng thể mạng lưới hạng I, II và lưới gốc với độ cao khởi tính là độ cao của Điểm gốc Đồ Sơn xác định năm 1992. </a:t>
            </a:r>
          </a:p>
          <a:p>
            <a:r>
              <a:rPr lang="en-US"/>
              <a:t>	Lưới độ cao hạng III, IV được xây dựng trên cơ sở lưới độ cao hạng I, II và được bình sai riêng. Từ năm 1995 khi xây dựng các mạng lưới địa chính cơ sở, một số điểm trong các lưới địa chính cơ sở (lưới tọa độ hạng III) được đo nối độ cao, xác định độ cao theo phương pháp GPS - Thủy chuẩn sử dụng mô hình Geoid toàn cầu EGM-96.</a:t>
            </a:r>
          </a:p>
          <a:p>
            <a:r>
              <a:rPr lang="en-US"/>
              <a:t>Hiện nay Cục đo đạc bản đồ và thông tin địa lý đang triển khai Đề án Hiện đại hóa hệ thống độ cao quốc gia </a:t>
            </a:r>
          </a:p>
        </p:txBody>
      </p:sp>
    </p:spTree>
    <p:extLst>
      <p:ext uri="{BB962C8B-B14F-4D97-AF65-F5344CB8AC3E}">
        <p14:creationId xmlns:p14="http://schemas.microsoft.com/office/powerpoint/2010/main" val="6634073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ocuments\Hội nghị tháng 11j\Ảnh\IMG_12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1498600"/>
            <a:ext cx="4438650" cy="535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803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299124"/>
            <a:ext cx="8305800" cy="605875"/>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smtClean="0"/>
              <a:t>1.2.3. Lưới không gian 3D </a:t>
            </a:r>
            <a:br>
              <a:rPr lang="en-US" sz="2800" b="1" smtClean="0"/>
            </a:br>
            <a:r>
              <a:rPr lang="en-US" sz="2800" b="1" smtClean="0"/>
              <a:t>ứng dụng công nghệ GPS/GNSS</a:t>
            </a:r>
            <a:endParaRPr lang="en-US" sz="2800"/>
          </a:p>
        </p:txBody>
      </p:sp>
      <p:sp>
        <p:nvSpPr>
          <p:cNvPr id="3" name="Content Placeholder 2"/>
          <p:cNvSpPr txBox="1">
            <a:spLocks/>
          </p:cNvSpPr>
          <p:nvPr/>
        </p:nvSpPr>
        <p:spPr>
          <a:xfrm>
            <a:off x="301752" y="2997200"/>
            <a:ext cx="8503920" cy="363524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smtClean="0"/>
              <a:t>Lưới GPS cạnh ngắn</a:t>
            </a:r>
            <a:r>
              <a:rPr lang="en-US" sz="2000" smtClean="0"/>
              <a:t> đã được xây dựng tại các khu vực có điều kiện địa hình đặc biệt khó khăn (ở Minh Hải, Tây Nguyên, Sông Bé (cũ)) đã áp dụng công nghệ GPS để phủ lưới tọa độ ở các khu vực này. </a:t>
            </a:r>
          </a:p>
          <a:p>
            <a:r>
              <a:rPr lang="en-US" sz="2000" b="1" smtClean="0"/>
              <a:t>Lưới GPS cạnh dài </a:t>
            </a:r>
            <a:r>
              <a:rPr lang="en-US" sz="2000" smtClean="0"/>
              <a:t>trên đất liền và trên biển.Năm 1992 đã tiến hành xây dựng lưới trắc địa biển bằng công nghệ GPS để đo nối tọa độ các điểm trên đảo với hệ tọa độ trên đất liền. Mạng lưới gồm 36 điểm.</a:t>
            </a:r>
          </a:p>
          <a:p>
            <a:r>
              <a:rPr lang="en-US" sz="2000" smtClean="0"/>
              <a:t>Năm 1993, đã tiến hành đo lưới GPS cạnh dài nhằm nối một số điểm trong các lưới tam giác, đường chuyền từ Bắc đến Nam để tăng cường điểm tọa độ cho lưới Nhà nước. Mạng lưới gồm 10 điểm trùng với các điểm trên mặt đất đã xây dựng.</a:t>
            </a:r>
          </a:p>
          <a:p>
            <a:r>
              <a:rPr lang="en-US" sz="2000" b="1" smtClean="0"/>
              <a:t>Các trạm CORS </a:t>
            </a:r>
            <a:r>
              <a:rPr lang="en-US" sz="2000" smtClean="0"/>
              <a:t>được xây dựng tới nay là 65 trạm, trong đó có 24 trạm Geodetic CORS phân bố đều trên toàn lãnh thổ Việt Nam với khoảng cách giữa các trạm từ 150 km đến 200 km và 41 trạm NRTK CORS tại các khu vực trọng điểm với mật độ từ 50 km đến 80 km/trạm.</a:t>
            </a:r>
            <a:endParaRPr lang="en-US" sz="2000"/>
          </a:p>
        </p:txBody>
      </p:sp>
    </p:spTree>
    <p:extLst>
      <p:ext uri="{BB962C8B-B14F-4D97-AF65-F5344CB8AC3E}">
        <p14:creationId xmlns:p14="http://schemas.microsoft.com/office/powerpoint/2010/main" val="1943646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997839"/>
            <a:ext cx="4572000" cy="2862322"/>
          </a:xfrm>
          <a:prstGeom prst="rect">
            <a:avLst/>
          </a:prstGeom>
        </p:spPr>
        <p:txBody>
          <a:bodyPr>
            <a:spAutoFit/>
          </a:bodyPr>
          <a:lstStyle/>
          <a:p>
            <a:r>
              <a:rPr lang="en-US" b="1"/>
              <a:t>1.3. Một số vấn đề đặt ra:</a:t>
            </a:r>
            <a:endParaRPr lang="en-US"/>
          </a:p>
          <a:p>
            <a:r>
              <a:rPr lang="en-US"/>
              <a:t> - Xây dựng Hệ tọa độ không gian Quốc gia: hiện đại hóa hệ thống độ cao, cập nhật và  sử dụng các mô hình Geoid quốc tế và xây dựng mô hình Geoid phù hợp lãnh thổ Việt Nam.</a:t>
            </a:r>
          </a:p>
          <a:p>
            <a:r>
              <a:rPr lang="en-US"/>
              <a:t>  - Kết nối các Hệ tọa độ quốc tế với Hệ tọa độ VN-2000, </a:t>
            </a:r>
          </a:p>
          <a:p>
            <a:r>
              <a:rPr lang="en-US"/>
              <a:t>   - Sử dụng hiệu quả các trạm  CORS, phân tích dịch chuyển địa động học trên cơ sở sử dụng dữ liệu GNSS...</a:t>
            </a:r>
          </a:p>
        </p:txBody>
      </p:sp>
    </p:spTree>
    <p:extLst>
      <p:ext uri="{BB962C8B-B14F-4D97-AF65-F5344CB8AC3E}">
        <p14:creationId xmlns:p14="http://schemas.microsoft.com/office/powerpoint/2010/main" val="1431208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9300" y="1582341"/>
            <a:ext cx="8051800" cy="4801314"/>
          </a:xfrm>
          <a:prstGeom prst="rect">
            <a:avLst/>
          </a:prstGeom>
        </p:spPr>
        <p:txBody>
          <a:bodyPr wrap="square">
            <a:spAutoFit/>
          </a:bodyPr>
          <a:lstStyle/>
          <a:p>
            <a:r>
              <a:rPr lang="en-US" b="1" smtClean="0"/>
              <a:t>2. </a:t>
            </a:r>
            <a:r>
              <a:rPr lang="en-US" b="1"/>
              <a:t>CƠ SỞ LÝ THUYẾT VÀ PHƯƠNG PHÁP NGHIÊN CỨU</a:t>
            </a:r>
            <a:endParaRPr lang="en-US"/>
          </a:p>
          <a:p>
            <a:r>
              <a:rPr lang="en-US" b="1"/>
              <a:t>2.1. Lý thuyết bình sai hỗn hợp lưới mặt đất và </a:t>
            </a:r>
            <a:r>
              <a:rPr lang="en-US" b="1" smtClean="0"/>
              <a:t>GNSS và xác định các tham số tính chuyển</a:t>
            </a:r>
            <a:endParaRPr lang="en-US"/>
          </a:p>
          <a:p>
            <a:r>
              <a:rPr lang="en-US"/>
              <a:t> </a:t>
            </a:r>
            <a:r>
              <a:rPr lang="en-US">
                <a:sym typeface="Symbol"/>
              </a:rPr>
              <a:t></a:t>
            </a:r>
            <a:r>
              <a:rPr lang="en-US"/>
              <a:t>r</a:t>
            </a:r>
            <a:r>
              <a:rPr lang="en-US" baseline="30000"/>
              <a:t>S</a:t>
            </a:r>
            <a:r>
              <a:rPr lang="en-US" baseline="-25000"/>
              <a:t> </a:t>
            </a:r>
            <a:r>
              <a:rPr lang="en-US"/>
              <a:t> +</a:t>
            </a:r>
            <a:r>
              <a:rPr lang="en-US" baseline="-25000"/>
              <a:t> </a:t>
            </a:r>
            <a:r>
              <a:rPr lang="en-US"/>
              <a:t>C</a:t>
            </a:r>
            <a:r>
              <a:rPr lang="en-US">
                <a:sym typeface="Symbol"/>
              </a:rPr>
              <a:t></a:t>
            </a:r>
            <a:r>
              <a:rPr lang="en-US"/>
              <a:t> + V = </a:t>
            </a:r>
            <a:r>
              <a:rPr lang="en-US">
                <a:sym typeface="Symbol"/>
              </a:rPr>
              <a:t></a:t>
            </a:r>
            <a:r>
              <a:rPr lang="en-US"/>
              <a:t>r</a:t>
            </a:r>
            <a:r>
              <a:rPr lang="en-US" baseline="30000"/>
              <a:t>(.0)</a:t>
            </a:r>
            <a:r>
              <a:rPr lang="en-US"/>
              <a:t> +A </a:t>
            </a:r>
            <a:r>
              <a:rPr lang="en-US">
                <a:sym typeface="Symbol"/>
              </a:rPr>
              <a:t></a:t>
            </a:r>
            <a:r>
              <a:rPr lang="en-US"/>
              <a:t>r	                                       </a:t>
            </a:r>
            <a:r>
              <a:rPr lang="en-US" smtClean="0"/>
              <a:t>                                               (2.1.1</a:t>
            </a:r>
            <a:r>
              <a:rPr lang="en-US"/>
              <a:t>)                                                           </a:t>
            </a:r>
          </a:p>
          <a:p>
            <a:r>
              <a:rPr lang="en-US">
                <a:sym typeface="Symbol"/>
              </a:rPr>
              <a:t></a:t>
            </a:r>
            <a:r>
              <a:rPr lang="en-US"/>
              <a:t>r</a:t>
            </a:r>
            <a:r>
              <a:rPr lang="en-US" baseline="30000"/>
              <a:t>S</a:t>
            </a:r>
            <a:r>
              <a:rPr lang="en-US"/>
              <a:t> = (... </a:t>
            </a:r>
            <a:r>
              <a:rPr lang="en-US">
                <a:sym typeface="Symbol"/>
              </a:rPr>
              <a:t></a:t>
            </a:r>
            <a:r>
              <a:rPr lang="en-US"/>
              <a:t>X</a:t>
            </a:r>
            <a:r>
              <a:rPr lang="en-US" baseline="-25000"/>
              <a:t>ij</a:t>
            </a:r>
            <a:r>
              <a:rPr lang="en-US" baseline="30000"/>
              <a:t>S</a:t>
            </a:r>
            <a:r>
              <a:rPr lang="en-US"/>
              <a:t>  </a:t>
            </a:r>
            <a:r>
              <a:rPr lang="en-US">
                <a:sym typeface="Symbol"/>
              </a:rPr>
              <a:t></a:t>
            </a:r>
            <a:r>
              <a:rPr lang="en-US"/>
              <a:t>Y</a:t>
            </a:r>
            <a:r>
              <a:rPr lang="en-US" baseline="-25000"/>
              <a:t>ij</a:t>
            </a:r>
            <a:r>
              <a:rPr lang="en-US" baseline="30000"/>
              <a:t>S</a:t>
            </a:r>
            <a:r>
              <a:rPr lang="en-US"/>
              <a:t>  </a:t>
            </a:r>
            <a:r>
              <a:rPr lang="en-US">
                <a:sym typeface="Symbol"/>
              </a:rPr>
              <a:t></a:t>
            </a:r>
            <a:r>
              <a:rPr lang="en-US"/>
              <a:t>Z</a:t>
            </a:r>
            <a:r>
              <a:rPr lang="en-US" baseline="-25000"/>
              <a:t>ij</a:t>
            </a:r>
            <a:r>
              <a:rPr lang="en-US" baseline="30000"/>
              <a:t>S</a:t>
            </a:r>
            <a:r>
              <a:rPr lang="en-US"/>
              <a:t> ... )</a:t>
            </a:r>
            <a:r>
              <a:rPr lang="en-US" baseline="30000"/>
              <a:t>T–</a:t>
            </a:r>
            <a:r>
              <a:rPr lang="en-US"/>
              <a:t> - vector của gia số tọa độ các điểm GNSS</a:t>
            </a:r>
          </a:p>
          <a:p>
            <a:r>
              <a:rPr lang="pt-BR">
                <a:sym typeface="Symbol"/>
              </a:rPr>
              <a:t></a:t>
            </a:r>
            <a:r>
              <a:rPr lang="pt-BR"/>
              <a:t>r - vector các số hiệu chỉnh tọa độ các điẻm trùng</a:t>
            </a:r>
            <a:r>
              <a:rPr lang="pt-BR" smtClean="0"/>
              <a:t>;</a:t>
            </a:r>
          </a:p>
          <a:p>
            <a:r>
              <a:rPr lang="pt-BR" smtClean="0"/>
              <a:t> </a:t>
            </a:r>
            <a:r>
              <a:rPr lang="pt-BR">
                <a:sym typeface="Symbol"/>
              </a:rPr>
              <a:t></a:t>
            </a:r>
            <a:r>
              <a:rPr lang="pt-BR"/>
              <a:t>r</a:t>
            </a:r>
            <a:r>
              <a:rPr lang="pt-BR" baseline="30000"/>
              <a:t>(.0)</a:t>
            </a:r>
            <a:r>
              <a:rPr lang="pt-BR"/>
              <a:t> - vector của baseline tính theo tọa độ gần đúng, </a:t>
            </a:r>
            <a:r>
              <a:rPr lang="pt-BR">
                <a:sym typeface="Symbol"/>
              </a:rPr>
              <a:t></a:t>
            </a:r>
            <a:r>
              <a:rPr lang="pt-BR"/>
              <a:t> - vectơ các tham số tính chuyển</a:t>
            </a:r>
            <a:r>
              <a:rPr lang="pt-BR" smtClean="0"/>
              <a:t>.</a:t>
            </a:r>
          </a:p>
          <a:p>
            <a:r>
              <a:rPr lang="pt-BR" smtClean="0"/>
              <a:t> </a:t>
            </a:r>
            <a:r>
              <a:rPr lang="pt-BR">
                <a:sym typeface="Symbol"/>
              </a:rPr>
              <a:t></a:t>
            </a:r>
            <a:r>
              <a:rPr lang="pt-BR" baseline="30000"/>
              <a:t>T</a:t>
            </a:r>
            <a:r>
              <a:rPr lang="pt-BR"/>
              <a:t>= (e</a:t>
            </a:r>
            <a:r>
              <a:rPr lang="pt-BR" baseline="-25000"/>
              <a:t>x </a:t>
            </a:r>
            <a:r>
              <a:rPr lang="pt-BR"/>
              <a:t> e</a:t>
            </a:r>
            <a:r>
              <a:rPr lang="pt-BR" baseline="-25000"/>
              <a:t>y</a:t>
            </a:r>
            <a:r>
              <a:rPr lang="pt-BR"/>
              <a:t> e</a:t>
            </a:r>
            <a:r>
              <a:rPr lang="pt-BR" baseline="-25000"/>
              <a:t>z</a:t>
            </a:r>
            <a:r>
              <a:rPr lang="pt-BR"/>
              <a:t> m</a:t>
            </a:r>
            <a:r>
              <a:rPr lang="pt-BR" smtClean="0"/>
              <a:t>).                                                                                                            </a:t>
            </a:r>
            <a:r>
              <a:rPr lang="pt-BR"/>
              <a:t>(2.1.2)</a:t>
            </a:r>
            <a:endParaRPr lang="en-US"/>
          </a:p>
          <a:p>
            <a:endParaRPr lang="pt-BR" smtClean="0"/>
          </a:p>
          <a:p>
            <a:r>
              <a:rPr lang="pt-BR" smtClean="0"/>
              <a:t>- </a:t>
            </a:r>
            <a:r>
              <a:rPr lang="pt-BR"/>
              <a:t>e</a:t>
            </a:r>
            <a:r>
              <a:rPr lang="pt-BR" baseline="-25000"/>
              <a:t>x,</a:t>
            </a:r>
            <a:r>
              <a:rPr lang="pt-BR"/>
              <a:t> e</a:t>
            </a:r>
            <a:r>
              <a:rPr lang="pt-BR" baseline="-25000"/>
              <a:t>y,</a:t>
            </a:r>
            <a:r>
              <a:rPr lang="pt-BR"/>
              <a:t> e</a:t>
            </a:r>
            <a:r>
              <a:rPr lang="pt-BR" baseline="-25000"/>
              <a:t>z</a:t>
            </a:r>
            <a:r>
              <a:rPr lang="pt-BR"/>
              <a:t> là</a:t>
            </a:r>
            <a:r>
              <a:rPr lang="pt-BR" baseline="-25000"/>
              <a:t> </a:t>
            </a:r>
            <a:r>
              <a:rPr lang="pt-BR"/>
              <a:t>các góc xoay Euler, m là hệ số tỷ </a:t>
            </a:r>
            <a:r>
              <a:rPr lang="pt-BR" smtClean="0"/>
              <a:t>lệ</a:t>
            </a:r>
          </a:p>
          <a:p>
            <a:r>
              <a:rPr lang="fr-FR"/>
              <a:t>	</a:t>
            </a:r>
            <a:r>
              <a:rPr lang="fr-FR" smtClean="0"/>
              <a:t>                                                                                                                          </a:t>
            </a:r>
          </a:p>
          <a:p>
            <a:r>
              <a:rPr lang="fr-FR" smtClean="0"/>
              <a:t>A</a:t>
            </a:r>
            <a:r>
              <a:rPr lang="fr-FR" baseline="30000" smtClean="0"/>
              <a:t>T</a:t>
            </a:r>
            <a:r>
              <a:rPr lang="fr-FR" smtClean="0"/>
              <a:t> </a:t>
            </a:r>
            <a:r>
              <a:rPr lang="fr-FR"/>
              <a:t>=( A</a:t>
            </a:r>
            <a:r>
              <a:rPr lang="fr-FR" baseline="-25000"/>
              <a:t>1</a:t>
            </a:r>
            <a:r>
              <a:rPr lang="fr-FR" baseline="30000"/>
              <a:t>T  </a:t>
            </a:r>
            <a:r>
              <a:rPr lang="fr-FR"/>
              <a:t>A</a:t>
            </a:r>
            <a:r>
              <a:rPr lang="fr-FR" baseline="-25000"/>
              <a:t>2 </a:t>
            </a:r>
            <a:r>
              <a:rPr lang="fr-FR" baseline="30000"/>
              <a:t>T</a:t>
            </a:r>
            <a:r>
              <a:rPr lang="fr-FR"/>
              <a:t>...A</a:t>
            </a:r>
            <a:r>
              <a:rPr lang="fr-FR" baseline="-25000"/>
              <a:t>n</a:t>
            </a:r>
            <a:r>
              <a:rPr lang="fr-FR" baseline="30000"/>
              <a:t>T</a:t>
            </a:r>
            <a:r>
              <a:rPr lang="fr-FR"/>
              <a:t> </a:t>
            </a:r>
            <a:r>
              <a:rPr lang="fr-FR" smtClean="0"/>
              <a:t>)                                                                                                         </a:t>
            </a:r>
            <a:r>
              <a:rPr lang="fr-FR" baseline="-25000" smtClean="0"/>
              <a:t> </a:t>
            </a:r>
            <a:r>
              <a:rPr lang="fr-FR"/>
              <a:t>(2.1.3)</a:t>
            </a:r>
          </a:p>
          <a:p>
            <a:endParaRPr lang="en-US"/>
          </a:p>
          <a:p>
            <a:r>
              <a:rPr lang="fr-FR"/>
              <a:t>A</a:t>
            </a:r>
            <a:r>
              <a:rPr lang="fr-FR" baseline="-25000"/>
              <a:t>i</a:t>
            </a:r>
            <a:r>
              <a:rPr lang="fr-FR"/>
              <a:t> = (…–E … E…)   ; (i=1,2,...n).      </a:t>
            </a:r>
            <a:endParaRPr lang="en-US"/>
          </a:p>
          <a:p>
            <a:r>
              <a:rPr lang="pt-BR"/>
              <a:t>với E</a:t>
            </a:r>
            <a:r>
              <a:rPr lang="pt-BR" baseline="-25000"/>
              <a:t>3x3</a:t>
            </a:r>
            <a:r>
              <a:rPr lang="pt-BR"/>
              <a:t> - ma trận đơn vị</a:t>
            </a:r>
            <a:r>
              <a:rPr lang="pt-BR" smtClean="0"/>
              <a:t>.</a:t>
            </a:r>
          </a:p>
          <a:p>
            <a:endParaRPr lang="en-US"/>
          </a:p>
        </p:txBody>
      </p:sp>
    </p:spTree>
    <p:extLst>
      <p:ext uri="{BB962C8B-B14F-4D97-AF65-F5344CB8AC3E}">
        <p14:creationId xmlns:p14="http://schemas.microsoft.com/office/powerpoint/2010/main" val="4292205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8500" y="1502539"/>
            <a:ext cx="8229600" cy="3693319"/>
          </a:xfrm>
          <a:prstGeom prst="rect">
            <a:avLst/>
          </a:prstGeom>
        </p:spPr>
        <p:txBody>
          <a:bodyPr wrap="square">
            <a:spAutoFit/>
          </a:bodyPr>
          <a:lstStyle/>
          <a:p>
            <a:r>
              <a:rPr lang="pt-BR"/>
              <a:t>Hệ phương trình các số hiệu chỉnh:     </a:t>
            </a:r>
            <a:endParaRPr lang="en-US"/>
          </a:p>
          <a:p>
            <a:r>
              <a:rPr lang="fr-FR"/>
              <a:t>V = A </a:t>
            </a:r>
            <a:r>
              <a:rPr lang="fr-FR">
                <a:sym typeface="Symbol"/>
              </a:rPr>
              <a:t></a:t>
            </a:r>
            <a:r>
              <a:rPr lang="fr-FR"/>
              <a:t>r – C</a:t>
            </a:r>
            <a:r>
              <a:rPr lang="fr-FR">
                <a:sym typeface="Symbol"/>
              </a:rPr>
              <a:t></a:t>
            </a:r>
            <a:r>
              <a:rPr lang="fr-FR"/>
              <a:t> + L</a:t>
            </a:r>
            <a:r>
              <a:rPr lang="fr-FR" baseline="30000"/>
              <a:t>S</a:t>
            </a:r>
            <a:r>
              <a:rPr lang="fr-FR"/>
              <a:t>	</a:t>
            </a:r>
            <a:r>
              <a:rPr lang="fr-FR" smtClean="0"/>
              <a:t>                                                                                 (2.1. 4</a:t>
            </a:r>
            <a:r>
              <a:rPr lang="fr-FR"/>
              <a:t>)</a:t>
            </a:r>
            <a:endParaRPr lang="en-US"/>
          </a:p>
          <a:p>
            <a:r>
              <a:rPr lang="fr-FR"/>
              <a:t>L</a:t>
            </a:r>
            <a:r>
              <a:rPr lang="fr-FR" baseline="30000"/>
              <a:t>S</a:t>
            </a:r>
            <a:r>
              <a:rPr lang="fr-FR"/>
              <a:t> = (</a:t>
            </a:r>
            <a:r>
              <a:rPr lang="fr-FR">
                <a:sym typeface="Symbol"/>
              </a:rPr>
              <a:t></a:t>
            </a:r>
            <a:r>
              <a:rPr lang="fr-FR"/>
              <a:t>r</a:t>
            </a:r>
            <a:r>
              <a:rPr lang="fr-FR" baseline="30000"/>
              <a:t>(.0)</a:t>
            </a:r>
            <a:r>
              <a:rPr lang="fr-FR"/>
              <a:t> – </a:t>
            </a:r>
            <a:r>
              <a:rPr lang="fr-FR">
                <a:sym typeface="Symbol"/>
              </a:rPr>
              <a:t></a:t>
            </a:r>
            <a:r>
              <a:rPr lang="fr-FR"/>
              <a:t>r)</a:t>
            </a:r>
            <a:endParaRPr lang="en-US"/>
          </a:p>
          <a:p>
            <a:r>
              <a:rPr lang="en-US"/>
              <a:t>Với ma trận trọng số là Q</a:t>
            </a:r>
            <a:r>
              <a:rPr lang="en-US" baseline="-25000">
                <a:sym typeface="Symbol"/>
              </a:rPr>
              <a:t></a:t>
            </a:r>
            <a:r>
              <a:rPr lang="en-US" baseline="-25000"/>
              <a:t>r</a:t>
            </a:r>
            <a:r>
              <a:rPr lang="en-US"/>
              <a:t> có đư­­ợc từ các trị đo baseline.</a:t>
            </a:r>
          </a:p>
          <a:p>
            <a:r>
              <a:rPr lang="fr-FR"/>
              <a:t>V = </a:t>
            </a:r>
            <a:r>
              <a:rPr lang="fr-FR">
                <a:sym typeface="Symbol"/>
              </a:rPr>
              <a:t></a:t>
            </a:r>
            <a:r>
              <a:rPr lang="fr-FR"/>
              <a:t>r + L; </a:t>
            </a:r>
            <a:endParaRPr lang="en-US"/>
          </a:p>
          <a:p>
            <a:r>
              <a:rPr lang="fr-FR"/>
              <a:t> P</a:t>
            </a:r>
            <a:r>
              <a:rPr lang="fr-FR" baseline="-25000"/>
              <a:t>t</a:t>
            </a:r>
            <a:r>
              <a:rPr lang="fr-FR"/>
              <a:t> = Q</a:t>
            </a:r>
            <a:r>
              <a:rPr lang="fr-FR" baseline="-25000"/>
              <a:t>t</a:t>
            </a:r>
            <a:r>
              <a:rPr lang="fr-FR" baseline="30000"/>
              <a:t>-1</a:t>
            </a:r>
            <a:r>
              <a:rPr lang="fr-FR"/>
              <a:t>                              	</a:t>
            </a:r>
            <a:r>
              <a:rPr lang="fr-FR" smtClean="0"/>
              <a:t>                                                                (2.1.5</a:t>
            </a:r>
            <a:r>
              <a:rPr lang="fr-FR"/>
              <a:t>)</a:t>
            </a:r>
            <a:endParaRPr lang="en-US"/>
          </a:p>
          <a:p>
            <a:r>
              <a:rPr lang="en-US"/>
              <a:t>Giải hệ </a:t>
            </a:r>
            <a:r>
              <a:rPr lang="en-US" smtClean="0"/>
              <a:t>(2.1.4</a:t>
            </a:r>
            <a:r>
              <a:rPr lang="en-US"/>
              <a:t>) và </a:t>
            </a:r>
            <a:r>
              <a:rPr lang="en-US" smtClean="0"/>
              <a:t>(2.1.5</a:t>
            </a:r>
            <a:r>
              <a:rPr lang="en-US"/>
              <a:t>) với điều kiện:</a:t>
            </a:r>
          </a:p>
          <a:p>
            <a:r>
              <a:rPr lang="fr-FR"/>
              <a:t>V</a:t>
            </a:r>
            <a:r>
              <a:rPr lang="fr-FR" baseline="30000"/>
              <a:t>T</a:t>
            </a:r>
            <a:r>
              <a:rPr lang="fr-FR"/>
              <a:t>. Q</a:t>
            </a:r>
            <a:r>
              <a:rPr lang="fr-FR" baseline="30000"/>
              <a:t>-1</a:t>
            </a:r>
            <a:r>
              <a:rPr lang="fr-FR">
                <a:sym typeface="Symbol"/>
              </a:rPr>
              <a:t></a:t>
            </a:r>
            <a:r>
              <a:rPr lang="fr-FR"/>
              <a:t>r</a:t>
            </a:r>
            <a:r>
              <a:rPr lang="fr-FR" baseline="30000"/>
              <a:t>s</a:t>
            </a:r>
            <a:r>
              <a:rPr lang="fr-FR" baseline="-25000"/>
              <a:t> </a:t>
            </a:r>
            <a:r>
              <a:rPr lang="fr-FR"/>
              <a:t> V + V</a:t>
            </a:r>
            <a:r>
              <a:rPr lang="fr-FR" baseline="30000"/>
              <a:t>T</a:t>
            </a:r>
            <a:r>
              <a:rPr lang="fr-FR"/>
              <a:t> P</a:t>
            </a:r>
            <a:r>
              <a:rPr lang="fr-FR" baseline="-25000"/>
              <a:t>t</a:t>
            </a:r>
            <a:r>
              <a:rPr lang="fr-FR"/>
              <a:t> V = min    </a:t>
            </a:r>
            <a:r>
              <a:rPr lang="fr-FR" smtClean="0"/>
              <a:t>                                                                 (2.1.6</a:t>
            </a:r>
            <a:r>
              <a:rPr lang="fr-FR"/>
              <a:t>)</a:t>
            </a:r>
            <a:endParaRPr lang="fr-FR" smtClean="0"/>
          </a:p>
          <a:p>
            <a:endParaRPr lang="fr-FR"/>
          </a:p>
          <a:p>
            <a:endParaRPr lang="fr-FR" smtClean="0"/>
          </a:p>
          <a:p>
            <a:endParaRPr lang="fr-FR"/>
          </a:p>
          <a:p>
            <a:r>
              <a:rPr lang="fr-FR" smtClean="0"/>
              <a:t>                                  </a:t>
            </a:r>
            <a:r>
              <a:rPr lang="fr-FR"/>
              <a:t>	                                                                                 (</a:t>
            </a:r>
            <a:r>
              <a:rPr lang="fr-FR" smtClean="0"/>
              <a:t>2.1.7)</a:t>
            </a:r>
            <a:endParaRPr lang="fr-FR"/>
          </a:p>
          <a:p>
            <a:endParaRPr lang="en-US"/>
          </a:p>
        </p:txBody>
      </p:sp>
      <p:sp>
        <p:nvSpPr>
          <p:cNvPr id="5" name="Rectangle 5"/>
          <p:cNvSpPr>
            <a:spLocks noChangeArrowheads="1"/>
          </p:cNvSpPr>
          <p:nvPr/>
        </p:nvSpPr>
        <p:spPr bwMode="auto">
          <a:xfrm>
            <a:off x="0" y="993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900113" algn="l" defTabSz="914400" rtl="0" eaLnBrk="1" fontAlgn="base" latinLnBrk="0" hangingPunct="1">
              <a:lnSpc>
                <a:spcPct val="100000"/>
              </a:lnSpc>
              <a:spcBef>
                <a:spcPct val="0"/>
              </a:spcBef>
              <a:spcAft>
                <a:spcPct val="0"/>
              </a:spcAft>
              <a:buClrTx/>
              <a:buSzTx/>
              <a:buFontTx/>
              <a:buNone/>
              <a:tabLst>
                <a:tab pos="4824413" algn="r"/>
              </a:tabLst>
            </a:pPr>
            <a:r>
              <a:rPr kumimoji="0" lang="fr-FR"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(8)</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900113" algn="l" defTabSz="914400" rtl="0" eaLnBrk="0" fontAlgn="base" latinLnBrk="0" hangingPunct="0">
              <a:lnSpc>
                <a:spcPct val="100000"/>
              </a:lnSpc>
              <a:spcBef>
                <a:spcPct val="0"/>
              </a:spcBef>
              <a:spcAft>
                <a:spcPct val="0"/>
              </a:spcAft>
              <a:buClrTx/>
              <a:buSzTx/>
              <a:buFontTx/>
              <a:buNone/>
              <a:tabLst>
                <a:tab pos="4824413" algn="r"/>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996290915"/>
              </p:ext>
            </p:extLst>
          </p:nvPr>
        </p:nvGraphicFramePr>
        <p:xfrm>
          <a:off x="2171700" y="5168900"/>
          <a:ext cx="3571875" cy="485775"/>
        </p:xfrm>
        <a:graphic>
          <a:graphicData uri="http://schemas.openxmlformats.org/presentationml/2006/ole">
            <mc:AlternateContent xmlns:mc="http://schemas.openxmlformats.org/markup-compatibility/2006">
              <mc:Choice xmlns:v="urn:schemas-microsoft-com:vml" Requires="v">
                <p:oleObj spid="_x0000_s1109" r:id="rId3" imgW="3568700" imgH="482600" progId="Equation.DSMT4">
                  <p:embed/>
                </p:oleObj>
              </mc:Choice>
              <mc:Fallback>
                <p:oleObj r:id="rId3" imgW="3568700" imgH="48260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1700" y="5168900"/>
                        <a:ext cx="3571875"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6801725" y="5314434"/>
            <a:ext cx="792205" cy="369332"/>
          </a:xfrm>
          <a:prstGeom prst="rect">
            <a:avLst/>
          </a:prstGeom>
        </p:spPr>
        <p:txBody>
          <a:bodyPr wrap="none">
            <a:spAutoFit/>
          </a:bodyPr>
          <a:lstStyle/>
          <a:p>
            <a:r>
              <a:rPr lang="fr-FR" smtClean="0"/>
              <a:t>(2.1.8)</a:t>
            </a:r>
            <a:endParaRPr lang="en-US"/>
          </a:p>
        </p:txBody>
      </p:sp>
      <p:sp>
        <p:nvSpPr>
          <p:cNvPr id="3" name="Rectangle 6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804968578"/>
              </p:ext>
            </p:extLst>
          </p:nvPr>
        </p:nvGraphicFramePr>
        <p:xfrm>
          <a:off x="2197100" y="4038600"/>
          <a:ext cx="2962275" cy="504825"/>
        </p:xfrm>
        <a:graphic>
          <a:graphicData uri="http://schemas.openxmlformats.org/presentationml/2006/ole">
            <mc:AlternateContent xmlns:mc="http://schemas.openxmlformats.org/markup-compatibility/2006">
              <mc:Choice xmlns:v="urn:schemas-microsoft-com:vml" Requires="v">
                <p:oleObj spid="_x0000_s1110" r:id="rId5" imgW="2959100" imgH="508000" progId="Equation.DSMT4">
                  <p:embed/>
                </p:oleObj>
              </mc:Choice>
              <mc:Fallback>
                <p:oleObj r:id="rId5" imgW="2959100" imgH="508000" progId="Equation.DSMT4">
                  <p:embed/>
                  <p:pic>
                    <p:nvPicPr>
                      <p:cNvPr id="0" name="Object 6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7100" y="4038600"/>
                        <a:ext cx="2962275"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9552835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25&quot;&gt;&lt;object type=&quot;3&quot; unique_id=&quot;10026&quot;&gt;&lt;property id=&quot;20148&quot; value=&quot;5&quot;/&gt;&lt;property id=&quot;20300&quot; value=&quot;Slide 1&quot;/&gt;&lt;property id=&quot;20307&quot; value=&quot;256&quot;/&gt;&lt;/object&gt;&lt;/object&gt;&lt;object type=&quot;8&quot; unique_id=&quot;10029&quot;&gt;&lt;/object&gt;&lt;/object&gt;&lt;/database&gt;"/>
  <p:tag name="MMPROD_NEXTUNIQUEID" val="10010"/>
  <p:tag name="SECTOMILLISECCONVERTED"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579</TotalTime>
  <Words>2207</Words>
  <Application>Microsoft Office PowerPoint</Application>
  <PresentationFormat>On-screen Show (4:3)</PresentationFormat>
  <Paragraphs>416</Paragraphs>
  <Slides>25</Slides>
  <Notes>0</Notes>
  <HiddenSlides>1</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28" baseType="lpstr">
      <vt:lpstr>Office Theme</vt:lpstr>
      <vt:lpstr>Equation.DSMT4</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 Ngoc Anh</dc:creator>
  <cp:lastModifiedBy>Nguyen</cp:lastModifiedBy>
  <cp:revision>90</cp:revision>
  <dcterms:created xsi:type="dcterms:W3CDTF">2018-11-06T03:44:19Z</dcterms:created>
  <dcterms:modified xsi:type="dcterms:W3CDTF">2023-07-06T09:26:50Z</dcterms:modified>
</cp:coreProperties>
</file>