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63" r:id="rId3"/>
    <p:sldId id="260" r:id="rId4"/>
    <p:sldId id="262" r:id="rId5"/>
    <p:sldId id="268" r:id="rId6"/>
    <p:sldId id="269" r:id="rId7"/>
    <p:sldId id="274" r:id="rId8"/>
    <p:sldId id="279" r:id="rId9"/>
    <p:sldId id="280" r:id="rId10"/>
    <p:sldId id="281" r:id="rId11"/>
    <p:sldId id="282" r:id="rId12"/>
    <p:sldId id="283" r:id="rId13"/>
    <p:sldId id="275" r:id="rId14"/>
    <p:sldId id="276" r:id="rId15"/>
    <p:sldId id="277" r:id="rId16"/>
    <p:sldId id="278" r:id="rId17"/>
    <p:sldId id="270" r:id="rId18"/>
    <p:sldId id="271" r:id="rId19"/>
    <p:sldId id="272" r:id="rId20"/>
    <p:sldId id="273" r:id="rId21"/>
    <p:sldId id="267" r:id="rId22"/>
    <p:sldId id="266"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0" d="100"/>
          <a:sy n="60" d="100"/>
        </p:scale>
        <p:origin x="88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4C0B727-8DBF-4C7E-99BF-63E213897FF6}" type="datetimeFigureOut">
              <a:rPr lang="en-US" smtClean="0"/>
              <a:t>29-Jan-22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92A259-32A3-4104-846E-862D7E375E45}" type="slidenum">
              <a:rPr lang="en-US" smtClean="0"/>
              <a:t>‹#›</a:t>
            </a:fld>
            <a:endParaRPr lang="en-US"/>
          </a:p>
        </p:txBody>
      </p:sp>
    </p:spTree>
    <p:extLst>
      <p:ext uri="{BB962C8B-B14F-4D97-AF65-F5344CB8AC3E}">
        <p14:creationId xmlns:p14="http://schemas.microsoft.com/office/powerpoint/2010/main" val="19210448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37A73-7717-42B0-B690-1D442CF0DFF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56BBFC7-2526-4F4D-AB92-900971BA9C2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71EDB60-C216-4376-9610-233C27CC8382}"/>
              </a:ext>
            </a:extLst>
          </p:cNvPr>
          <p:cNvSpPr>
            <a:spLocks noGrp="1"/>
          </p:cNvSpPr>
          <p:nvPr>
            <p:ph type="dt" sz="half" idx="10"/>
          </p:nvPr>
        </p:nvSpPr>
        <p:spPr/>
        <p:txBody>
          <a:bodyPr/>
          <a:lstStyle/>
          <a:p>
            <a:fld id="{A81E2D0D-557E-4094-8291-03F73CF06B1C}" type="datetime1">
              <a:rPr lang="en-US" smtClean="0"/>
              <a:t>29-Jan-22</a:t>
            </a:fld>
            <a:endParaRPr lang="en-US"/>
          </a:p>
        </p:txBody>
      </p:sp>
      <p:sp>
        <p:nvSpPr>
          <p:cNvPr id="5" name="Footer Placeholder 4">
            <a:extLst>
              <a:ext uri="{FF2B5EF4-FFF2-40B4-BE49-F238E27FC236}">
                <a16:creationId xmlns:a16="http://schemas.microsoft.com/office/drawing/2014/main" id="{33E9EFA8-7D8F-4C2D-8802-3302EE1AECB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E05856-74FD-4F9C-8090-E35CC8BCE27B}"/>
              </a:ext>
            </a:extLst>
          </p:cNvPr>
          <p:cNvSpPr>
            <a:spLocks noGrp="1"/>
          </p:cNvSpPr>
          <p:nvPr>
            <p:ph type="sldNum" sz="quarter" idx="12"/>
          </p:nvPr>
        </p:nvSpPr>
        <p:spPr/>
        <p:txBody>
          <a:bodyPr/>
          <a:lstStyle/>
          <a:p>
            <a:fld id="{27FD7311-7267-4543-9A6E-D51C15B6EE1F}" type="slidenum">
              <a:rPr lang="en-US" smtClean="0"/>
              <a:t>‹#›</a:t>
            </a:fld>
            <a:endParaRPr lang="en-US"/>
          </a:p>
        </p:txBody>
      </p:sp>
    </p:spTree>
    <p:extLst>
      <p:ext uri="{BB962C8B-B14F-4D97-AF65-F5344CB8AC3E}">
        <p14:creationId xmlns:p14="http://schemas.microsoft.com/office/powerpoint/2010/main" val="2316468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49F52E-A628-4281-B5BE-567019F32F3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A507A1B-F4B0-428B-994D-BC65AD5E6EA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DD8F6E-9899-4308-A609-A2023B6D049A}"/>
              </a:ext>
            </a:extLst>
          </p:cNvPr>
          <p:cNvSpPr>
            <a:spLocks noGrp="1"/>
          </p:cNvSpPr>
          <p:nvPr>
            <p:ph type="dt" sz="half" idx="10"/>
          </p:nvPr>
        </p:nvSpPr>
        <p:spPr/>
        <p:txBody>
          <a:bodyPr/>
          <a:lstStyle/>
          <a:p>
            <a:fld id="{E959ECA0-8858-4D86-8058-A1760A7B25FB}" type="datetime1">
              <a:rPr lang="en-US" smtClean="0"/>
              <a:t>29-Jan-22</a:t>
            </a:fld>
            <a:endParaRPr lang="en-US"/>
          </a:p>
        </p:txBody>
      </p:sp>
      <p:sp>
        <p:nvSpPr>
          <p:cNvPr id="5" name="Footer Placeholder 4">
            <a:extLst>
              <a:ext uri="{FF2B5EF4-FFF2-40B4-BE49-F238E27FC236}">
                <a16:creationId xmlns:a16="http://schemas.microsoft.com/office/drawing/2014/main" id="{93F915AD-D52E-4E75-8748-000254CA65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BD77DC8-5209-4850-B137-5A3101C23F8E}"/>
              </a:ext>
            </a:extLst>
          </p:cNvPr>
          <p:cNvSpPr>
            <a:spLocks noGrp="1"/>
          </p:cNvSpPr>
          <p:nvPr>
            <p:ph type="sldNum" sz="quarter" idx="12"/>
          </p:nvPr>
        </p:nvSpPr>
        <p:spPr/>
        <p:txBody>
          <a:bodyPr/>
          <a:lstStyle/>
          <a:p>
            <a:fld id="{27FD7311-7267-4543-9A6E-D51C15B6EE1F}" type="slidenum">
              <a:rPr lang="en-US" smtClean="0"/>
              <a:t>‹#›</a:t>
            </a:fld>
            <a:endParaRPr lang="en-US"/>
          </a:p>
        </p:txBody>
      </p:sp>
    </p:spTree>
    <p:extLst>
      <p:ext uri="{BB962C8B-B14F-4D97-AF65-F5344CB8AC3E}">
        <p14:creationId xmlns:p14="http://schemas.microsoft.com/office/powerpoint/2010/main" val="4070443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66E0BAE-880B-4924-867F-5570B2E2300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978E2E5-35A2-4C48-BB28-E34BEBCCAA4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9C2E3F-5A93-41C4-8123-AC8EF44FD6D8}"/>
              </a:ext>
            </a:extLst>
          </p:cNvPr>
          <p:cNvSpPr>
            <a:spLocks noGrp="1"/>
          </p:cNvSpPr>
          <p:nvPr>
            <p:ph type="dt" sz="half" idx="10"/>
          </p:nvPr>
        </p:nvSpPr>
        <p:spPr/>
        <p:txBody>
          <a:bodyPr/>
          <a:lstStyle/>
          <a:p>
            <a:fld id="{0CE73286-8B1B-49F5-8B70-1BA897D10B05}" type="datetime1">
              <a:rPr lang="en-US" smtClean="0"/>
              <a:t>29-Jan-22</a:t>
            </a:fld>
            <a:endParaRPr lang="en-US"/>
          </a:p>
        </p:txBody>
      </p:sp>
      <p:sp>
        <p:nvSpPr>
          <p:cNvPr id="5" name="Footer Placeholder 4">
            <a:extLst>
              <a:ext uri="{FF2B5EF4-FFF2-40B4-BE49-F238E27FC236}">
                <a16:creationId xmlns:a16="http://schemas.microsoft.com/office/drawing/2014/main" id="{32BFE74A-4FEA-433F-8B93-F75195E88B9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9ED93-D5EF-44C7-863D-752E012F6133}"/>
              </a:ext>
            </a:extLst>
          </p:cNvPr>
          <p:cNvSpPr>
            <a:spLocks noGrp="1"/>
          </p:cNvSpPr>
          <p:nvPr>
            <p:ph type="sldNum" sz="quarter" idx="12"/>
          </p:nvPr>
        </p:nvSpPr>
        <p:spPr/>
        <p:txBody>
          <a:bodyPr/>
          <a:lstStyle/>
          <a:p>
            <a:fld id="{27FD7311-7267-4543-9A6E-D51C15B6EE1F}" type="slidenum">
              <a:rPr lang="en-US" smtClean="0"/>
              <a:t>‹#›</a:t>
            </a:fld>
            <a:endParaRPr lang="en-US"/>
          </a:p>
        </p:txBody>
      </p:sp>
    </p:spTree>
    <p:extLst>
      <p:ext uri="{BB962C8B-B14F-4D97-AF65-F5344CB8AC3E}">
        <p14:creationId xmlns:p14="http://schemas.microsoft.com/office/powerpoint/2010/main" val="1838481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9C89E0-88E7-4460-861F-0B7255E5C7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3F9DB75-4BAC-4571-9E5B-1321D437D4A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F6ACAD-618B-409F-8EBC-745193A2BC57}"/>
              </a:ext>
            </a:extLst>
          </p:cNvPr>
          <p:cNvSpPr>
            <a:spLocks noGrp="1"/>
          </p:cNvSpPr>
          <p:nvPr>
            <p:ph type="dt" sz="half" idx="10"/>
          </p:nvPr>
        </p:nvSpPr>
        <p:spPr/>
        <p:txBody>
          <a:bodyPr/>
          <a:lstStyle/>
          <a:p>
            <a:fld id="{978C9E37-83B2-4C19-98E2-7DCAD4A1D830}" type="datetime1">
              <a:rPr lang="en-US" smtClean="0"/>
              <a:t>29-Jan-22</a:t>
            </a:fld>
            <a:endParaRPr lang="en-US"/>
          </a:p>
        </p:txBody>
      </p:sp>
      <p:sp>
        <p:nvSpPr>
          <p:cNvPr id="5" name="Footer Placeholder 4">
            <a:extLst>
              <a:ext uri="{FF2B5EF4-FFF2-40B4-BE49-F238E27FC236}">
                <a16:creationId xmlns:a16="http://schemas.microsoft.com/office/drawing/2014/main" id="{D0D57F64-FD06-4F83-924A-15483EE037F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DA3F873-A1A3-4D61-9EDC-D79EE7A1A30C}"/>
              </a:ext>
            </a:extLst>
          </p:cNvPr>
          <p:cNvSpPr>
            <a:spLocks noGrp="1"/>
          </p:cNvSpPr>
          <p:nvPr>
            <p:ph type="sldNum" sz="quarter" idx="12"/>
          </p:nvPr>
        </p:nvSpPr>
        <p:spPr/>
        <p:txBody>
          <a:bodyPr/>
          <a:lstStyle/>
          <a:p>
            <a:fld id="{27FD7311-7267-4543-9A6E-D51C15B6EE1F}" type="slidenum">
              <a:rPr lang="en-US" smtClean="0"/>
              <a:t>‹#›</a:t>
            </a:fld>
            <a:endParaRPr lang="en-US"/>
          </a:p>
        </p:txBody>
      </p:sp>
    </p:spTree>
    <p:extLst>
      <p:ext uri="{BB962C8B-B14F-4D97-AF65-F5344CB8AC3E}">
        <p14:creationId xmlns:p14="http://schemas.microsoft.com/office/powerpoint/2010/main" val="1789365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05D07-EB5A-4968-8BF1-58A968034B1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A5C797B-9C18-4EE5-9C33-9D01DA8FA9E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40D05B7-DCA2-4439-8E63-01E9E0C358A4}"/>
              </a:ext>
            </a:extLst>
          </p:cNvPr>
          <p:cNvSpPr>
            <a:spLocks noGrp="1"/>
          </p:cNvSpPr>
          <p:nvPr>
            <p:ph type="dt" sz="half" idx="10"/>
          </p:nvPr>
        </p:nvSpPr>
        <p:spPr/>
        <p:txBody>
          <a:bodyPr/>
          <a:lstStyle/>
          <a:p>
            <a:fld id="{7A75ABDC-7E60-4BE0-9160-D4F1DA59D24C}" type="datetime1">
              <a:rPr lang="en-US" smtClean="0"/>
              <a:t>29-Jan-22</a:t>
            </a:fld>
            <a:endParaRPr lang="en-US"/>
          </a:p>
        </p:txBody>
      </p:sp>
      <p:sp>
        <p:nvSpPr>
          <p:cNvPr id="5" name="Footer Placeholder 4">
            <a:extLst>
              <a:ext uri="{FF2B5EF4-FFF2-40B4-BE49-F238E27FC236}">
                <a16:creationId xmlns:a16="http://schemas.microsoft.com/office/drawing/2014/main" id="{9F4B4AB0-7D73-4297-ACD5-A9286B34E3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04B1C5C-FA88-4697-90EB-8688C1C1FD28}"/>
              </a:ext>
            </a:extLst>
          </p:cNvPr>
          <p:cNvSpPr>
            <a:spLocks noGrp="1"/>
          </p:cNvSpPr>
          <p:nvPr>
            <p:ph type="sldNum" sz="quarter" idx="12"/>
          </p:nvPr>
        </p:nvSpPr>
        <p:spPr/>
        <p:txBody>
          <a:bodyPr/>
          <a:lstStyle/>
          <a:p>
            <a:fld id="{27FD7311-7267-4543-9A6E-D51C15B6EE1F}" type="slidenum">
              <a:rPr lang="en-US" smtClean="0"/>
              <a:t>‹#›</a:t>
            </a:fld>
            <a:endParaRPr lang="en-US"/>
          </a:p>
        </p:txBody>
      </p:sp>
    </p:spTree>
    <p:extLst>
      <p:ext uri="{BB962C8B-B14F-4D97-AF65-F5344CB8AC3E}">
        <p14:creationId xmlns:p14="http://schemas.microsoft.com/office/powerpoint/2010/main" val="27048507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A1EC0A-B184-4EE5-BC00-8F97FEB074F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2F81265-7C52-4A31-B6AB-67D6FC9655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942A1C-531B-48EB-A26B-ACB1821AD6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B954867-9C24-4345-95DD-7AE801C53E3B}"/>
              </a:ext>
            </a:extLst>
          </p:cNvPr>
          <p:cNvSpPr>
            <a:spLocks noGrp="1"/>
          </p:cNvSpPr>
          <p:nvPr>
            <p:ph type="dt" sz="half" idx="10"/>
          </p:nvPr>
        </p:nvSpPr>
        <p:spPr/>
        <p:txBody>
          <a:bodyPr/>
          <a:lstStyle/>
          <a:p>
            <a:fld id="{830B8187-5E4B-4D96-8F8B-39441502DF12}" type="datetime1">
              <a:rPr lang="en-US" smtClean="0"/>
              <a:t>29-Jan-22</a:t>
            </a:fld>
            <a:endParaRPr lang="en-US"/>
          </a:p>
        </p:txBody>
      </p:sp>
      <p:sp>
        <p:nvSpPr>
          <p:cNvPr id="6" name="Footer Placeholder 5">
            <a:extLst>
              <a:ext uri="{FF2B5EF4-FFF2-40B4-BE49-F238E27FC236}">
                <a16:creationId xmlns:a16="http://schemas.microsoft.com/office/drawing/2014/main" id="{934E92CC-FFAB-48A4-8C51-00238E3DD4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2D3B8A-1F45-4AF1-BF43-7A3469FF4752}"/>
              </a:ext>
            </a:extLst>
          </p:cNvPr>
          <p:cNvSpPr>
            <a:spLocks noGrp="1"/>
          </p:cNvSpPr>
          <p:nvPr>
            <p:ph type="sldNum" sz="quarter" idx="12"/>
          </p:nvPr>
        </p:nvSpPr>
        <p:spPr/>
        <p:txBody>
          <a:bodyPr/>
          <a:lstStyle/>
          <a:p>
            <a:fld id="{27FD7311-7267-4543-9A6E-D51C15B6EE1F}" type="slidenum">
              <a:rPr lang="en-US" smtClean="0"/>
              <a:t>‹#›</a:t>
            </a:fld>
            <a:endParaRPr lang="en-US"/>
          </a:p>
        </p:txBody>
      </p:sp>
    </p:spTree>
    <p:extLst>
      <p:ext uri="{BB962C8B-B14F-4D97-AF65-F5344CB8AC3E}">
        <p14:creationId xmlns:p14="http://schemas.microsoft.com/office/powerpoint/2010/main" val="5558250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A31891-5E9D-4CB4-8D3A-827ED0A4E46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165D707-B1B6-41C8-9B1B-77158119035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845A6A0-FC87-46B2-A11C-FBFF79FE4C2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B0C1B01-6493-42B7-B9D6-71B8801C8D7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3E0F2FE-F1C1-4248-AB66-19DF686DD32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8292EE1-8BB7-4D8C-A04F-EF79408920DA}"/>
              </a:ext>
            </a:extLst>
          </p:cNvPr>
          <p:cNvSpPr>
            <a:spLocks noGrp="1"/>
          </p:cNvSpPr>
          <p:nvPr>
            <p:ph type="dt" sz="half" idx="10"/>
          </p:nvPr>
        </p:nvSpPr>
        <p:spPr/>
        <p:txBody>
          <a:bodyPr/>
          <a:lstStyle/>
          <a:p>
            <a:fld id="{E23B0733-C769-4DC5-937C-184F0EBEA91C}" type="datetime1">
              <a:rPr lang="en-US" smtClean="0"/>
              <a:t>29-Jan-22</a:t>
            </a:fld>
            <a:endParaRPr lang="en-US"/>
          </a:p>
        </p:txBody>
      </p:sp>
      <p:sp>
        <p:nvSpPr>
          <p:cNvPr id="8" name="Footer Placeholder 7">
            <a:extLst>
              <a:ext uri="{FF2B5EF4-FFF2-40B4-BE49-F238E27FC236}">
                <a16:creationId xmlns:a16="http://schemas.microsoft.com/office/drawing/2014/main" id="{0956B4EB-0636-4C55-9178-38DD58E05FC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9D00710-0853-4081-AEA2-29ADE5195EDD}"/>
              </a:ext>
            </a:extLst>
          </p:cNvPr>
          <p:cNvSpPr>
            <a:spLocks noGrp="1"/>
          </p:cNvSpPr>
          <p:nvPr>
            <p:ph type="sldNum" sz="quarter" idx="12"/>
          </p:nvPr>
        </p:nvSpPr>
        <p:spPr/>
        <p:txBody>
          <a:bodyPr/>
          <a:lstStyle/>
          <a:p>
            <a:fld id="{27FD7311-7267-4543-9A6E-D51C15B6EE1F}" type="slidenum">
              <a:rPr lang="en-US" smtClean="0"/>
              <a:t>‹#›</a:t>
            </a:fld>
            <a:endParaRPr lang="en-US"/>
          </a:p>
        </p:txBody>
      </p:sp>
    </p:spTree>
    <p:extLst>
      <p:ext uri="{BB962C8B-B14F-4D97-AF65-F5344CB8AC3E}">
        <p14:creationId xmlns:p14="http://schemas.microsoft.com/office/powerpoint/2010/main" val="34920846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8B1C7-F9A8-4CE2-8077-42E094929F6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EBE09D2-5E47-4088-BE8B-FCFB0E0C5493}"/>
              </a:ext>
            </a:extLst>
          </p:cNvPr>
          <p:cNvSpPr>
            <a:spLocks noGrp="1"/>
          </p:cNvSpPr>
          <p:nvPr>
            <p:ph type="dt" sz="half" idx="10"/>
          </p:nvPr>
        </p:nvSpPr>
        <p:spPr/>
        <p:txBody>
          <a:bodyPr/>
          <a:lstStyle/>
          <a:p>
            <a:fld id="{AA963C68-EC47-4D78-8AC0-0EED15D7107A}" type="datetime1">
              <a:rPr lang="en-US" smtClean="0"/>
              <a:t>29-Jan-22</a:t>
            </a:fld>
            <a:endParaRPr lang="en-US"/>
          </a:p>
        </p:txBody>
      </p:sp>
      <p:sp>
        <p:nvSpPr>
          <p:cNvPr id="4" name="Footer Placeholder 3">
            <a:extLst>
              <a:ext uri="{FF2B5EF4-FFF2-40B4-BE49-F238E27FC236}">
                <a16:creationId xmlns:a16="http://schemas.microsoft.com/office/drawing/2014/main" id="{B2A9DAC5-99B1-4542-BBE3-FA473D45A54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208C146-EEAE-46A2-907A-509008C5C767}"/>
              </a:ext>
            </a:extLst>
          </p:cNvPr>
          <p:cNvSpPr>
            <a:spLocks noGrp="1"/>
          </p:cNvSpPr>
          <p:nvPr>
            <p:ph type="sldNum" sz="quarter" idx="12"/>
          </p:nvPr>
        </p:nvSpPr>
        <p:spPr/>
        <p:txBody>
          <a:bodyPr/>
          <a:lstStyle/>
          <a:p>
            <a:fld id="{27FD7311-7267-4543-9A6E-D51C15B6EE1F}" type="slidenum">
              <a:rPr lang="en-US" smtClean="0"/>
              <a:t>‹#›</a:t>
            </a:fld>
            <a:endParaRPr lang="en-US"/>
          </a:p>
        </p:txBody>
      </p:sp>
    </p:spTree>
    <p:extLst>
      <p:ext uri="{BB962C8B-B14F-4D97-AF65-F5344CB8AC3E}">
        <p14:creationId xmlns:p14="http://schemas.microsoft.com/office/powerpoint/2010/main" val="14546052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FF29AF-0715-4916-95BD-4C857378CF3B}"/>
              </a:ext>
            </a:extLst>
          </p:cNvPr>
          <p:cNvSpPr>
            <a:spLocks noGrp="1"/>
          </p:cNvSpPr>
          <p:nvPr>
            <p:ph type="dt" sz="half" idx="10"/>
          </p:nvPr>
        </p:nvSpPr>
        <p:spPr/>
        <p:txBody>
          <a:bodyPr/>
          <a:lstStyle/>
          <a:p>
            <a:fld id="{4CB6B136-52A6-454E-AA85-3F0611CA95BD}" type="datetime1">
              <a:rPr lang="en-US" smtClean="0"/>
              <a:t>29-Jan-22</a:t>
            </a:fld>
            <a:endParaRPr lang="en-US"/>
          </a:p>
        </p:txBody>
      </p:sp>
      <p:sp>
        <p:nvSpPr>
          <p:cNvPr id="3" name="Footer Placeholder 2">
            <a:extLst>
              <a:ext uri="{FF2B5EF4-FFF2-40B4-BE49-F238E27FC236}">
                <a16:creationId xmlns:a16="http://schemas.microsoft.com/office/drawing/2014/main" id="{7FE11EE8-77B9-4B72-9CC9-77C8396E956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C10309E-6B0A-4FD8-BE38-CE5551009A7E}"/>
              </a:ext>
            </a:extLst>
          </p:cNvPr>
          <p:cNvSpPr>
            <a:spLocks noGrp="1"/>
          </p:cNvSpPr>
          <p:nvPr>
            <p:ph type="sldNum" sz="quarter" idx="12"/>
          </p:nvPr>
        </p:nvSpPr>
        <p:spPr/>
        <p:txBody>
          <a:bodyPr/>
          <a:lstStyle/>
          <a:p>
            <a:fld id="{27FD7311-7267-4543-9A6E-D51C15B6EE1F}" type="slidenum">
              <a:rPr lang="en-US" smtClean="0"/>
              <a:t>‹#›</a:t>
            </a:fld>
            <a:endParaRPr lang="en-US"/>
          </a:p>
        </p:txBody>
      </p:sp>
    </p:spTree>
    <p:extLst>
      <p:ext uri="{BB962C8B-B14F-4D97-AF65-F5344CB8AC3E}">
        <p14:creationId xmlns:p14="http://schemas.microsoft.com/office/powerpoint/2010/main" val="41578964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B2972-0697-41BC-9F08-AF450CC79F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FBB1D3B-98E2-40D4-876B-9C1A6275D8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7966243-3D4E-4079-9DE3-CF153C975B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EB9052-F35A-48A8-9813-2231C9321ED5}"/>
              </a:ext>
            </a:extLst>
          </p:cNvPr>
          <p:cNvSpPr>
            <a:spLocks noGrp="1"/>
          </p:cNvSpPr>
          <p:nvPr>
            <p:ph type="dt" sz="half" idx="10"/>
          </p:nvPr>
        </p:nvSpPr>
        <p:spPr/>
        <p:txBody>
          <a:bodyPr/>
          <a:lstStyle/>
          <a:p>
            <a:fld id="{6359C89D-8EDD-44F3-BD3A-D6DCF241D7B0}" type="datetime1">
              <a:rPr lang="en-US" smtClean="0"/>
              <a:t>29-Jan-22</a:t>
            </a:fld>
            <a:endParaRPr lang="en-US"/>
          </a:p>
        </p:txBody>
      </p:sp>
      <p:sp>
        <p:nvSpPr>
          <p:cNvPr id="6" name="Footer Placeholder 5">
            <a:extLst>
              <a:ext uri="{FF2B5EF4-FFF2-40B4-BE49-F238E27FC236}">
                <a16:creationId xmlns:a16="http://schemas.microsoft.com/office/drawing/2014/main" id="{6F668A2D-1059-42EE-832C-59503B37BD2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B1E863-4035-49B7-9592-BBC80538F1BE}"/>
              </a:ext>
            </a:extLst>
          </p:cNvPr>
          <p:cNvSpPr>
            <a:spLocks noGrp="1"/>
          </p:cNvSpPr>
          <p:nvPr>
            <p:ph type="sldNum" sz="quarter" idx="12"/>
          </p:nvPr>
        </p:nvSpPr>
        <p:spPr/>
        <p:txBody>
          <a:bodyPr/>
          <a:lstStyle/>
          <a:p>
            <a:fld id="{27FD7311-7267-4543-9A6E-D51C15B6EE1F}" type="slidenum">
              <a:rPr lang="en-US" smtClean="0"/>
              <a:t>‹#›</a:t>
            </a:fld>
            <a:endParaRPr lang="en-US"/>
          </a:p>
        </p:txBody>
      </p:sp>
    </p:spTree>
    <p:extLst>
      <p:ext uri="{BB962C8B-B14F-4D97-AF65-F5344CB8AC3E}">
        <p14:creationId xmlns:p14="http://schemas.microsoft.com/office/powerpoint/2010/main" val="1095918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2A124D-1D2A-4B04-ACD9-378385521F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DD54CAC-184A-4505-8B4D-AC810602C4A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2EEC5CB-F1E7-4F83-9835-AB38399CAFD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C028BC6-4ABE-45D9-A78C-3CD7645686C9}"/>
              </a:ext>
            </a:extLst>
          </p:cNvPr>
          <p:cNvSpPr>
            <a:spLocks noGrp="1"/>
          </p:cNvSpPr>
          <p:nvPr>
            <p:ph type="dt" sz="half" idx="10"/>
          </p:nvPr>
        </p:nvSpPr>
        <p:spPr/>
        <p:txBody>
          <a:bodyPr/>
          <a:lstStyle/>
          <a:p>
            <a:fld id="{D6F45A34-4D2C-4D02-BA0E-7932B145545F}" type="datetime1">
              <a:rPr lang="en-US" smtClean="0"/>
              <a:t>29-Jan-22</a:t>
            </a:fld>
            <a:endParaRPr lang="en-US"/>
          </a:p>
        </p:txBody>
      </p:sp>
      <p:sp>
        <p:nvSpPr>
          <p:cNvPr id="6" name="Footer Placeholder 5">
            <a:extLst>
              <a:ext uri="{FF2B5EF4-FFF2-40B4-BE49-F238E27FC236}">
                <a16:creationId xmlns:a16="http://schemas.microsoft.com/office/drawing/2014/main" id="{9D48215E-E772-481A-8469-E1DF1DD8B8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CCAD6E-27E3-4C95-B836-9C1B4165267D}"/>
              </a:ext>
            </a:extLst>
          </p:cNvPr>
          <p:cNvSpPr>
            <a:spLocks noGrp="1"/>
          </p:cNvSpPr>
          <p:nvPr>
            <p:ph type="sldNum" sz="quarter" idx="12"/>
          </p:nvPr>
        </p:nvSpPr>
        <p:spPr/>
        <p:txBody>
          <a:bodyPr/>
          <a:lstStyle/>
          <a:p>
            <a:fld id="{27FD7311-7267-4543-9A6E-D51C15B6EE1F}" type="slidenum">
              <a:rPr lang="en-US" smtClean="0"/>
              <a:t>‹#›</a:t>
            </a:fld>
            <a:endParaRPr lang="en-US"/>
          </a:p>
        </p:txBody>
      </p:sp>
    </p:spTree>
    <p:extLst>
      <p:ext uri="{BB962C8B-B14F-4D97-AF65-F5344CB8AC3E}">
        <p14:creationId xmlns:p14="http://schemas.microsoft.com/office/powerpoint/2010/main" val="42312879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8B600E2-1A8F-48C7-8D91-D139ED2717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D4BB28A-6D54-4B84-AEED-276F8F97FA4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C4D853-0983-4704-9DD1-42CAACF94B1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FD988D5-AC38-4BD2-8AF8-D96DBBE50908}" type="datetime1">
              <a:rPr lang="en-US" smtClean="0"/>
              <a:t>29-Jan-22</a:t>
            </a:fld>
            <a:endParaRPr lang="en-US"/>
          </a:p>
        </p:txBody>
      </p:sp>
      <p:sp>
        <p:nvSpPr>
          <p:cNvPr id="5" name="Footer Placeholder 4">
            <a:extLst>
              <a:ext uri="{FF2B5EF4-FFF2-40B4-BE49-F238E27FC236}">
                <a16:creationId xmlns:a16="http://schemas.microsoft.com/office/drawing/2014/main" id="{F400E90F-8837-41B7-8ADA-1687EC23D83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CD4C735-4498-4B60-B67A-63E3D25CF6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FD7311-7267-4543-9A6E-D51C15B6EE1F}" type="slidenum">
              <a:rPr lang="en-US" smtClean="0"/>
              <a:t>‹#›</a:t>
            </a:fld>
            <a:endParaRPr lang="en-US"/>
          </a:p>
        </p:txBody>
      </p:sp>
    </p:spTree>
    <p:extLst>
      <p:ext uri="{BB962C8B-B14F-4D97-AF65-F5344CB8AC3E}">
        <p14:creationId xmlns:p14="http://schemas.microsoft.com/office/powerpoint/2010/main" val="6824202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emf"/><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hyperlink" Target="https://doi.org/10.1061/(ASCE)0733-9410(1985)111:3(407)" TargetMode="External"/><Relationship Id="rId2" Type="http://schemas.openxmlformats.org/officeDocument/2006/relationships/hyperlink" Target="https://doi.org/10.1680/geot.1963.13.3.177" TargetMode="Externa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4.xml"/><Relationship Id="rId4" Type="http://schemas.openxmlformats.org/officeDocument/2006/relationships/image" Target="../media/image2.emf"/></Relationships>
</file>

<file path=ppt/slides/_rels/slide5.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B8A51B-85C3-4615-BF91-86BBDC8D4E4B}"/>
              </a:ext>
            </a:extLst>
          </p:cNvPr>
          <p:cNvSpPr>
            <a:spLocks noGrp="1"/>
          </p:cNvSpPr>
          <p:nvPr>
            <p:ph type="ctrTitle"/>
          </p:nvPr>
        </p:nvSpPr>
        <p:spPr>
          <a:xfrm>
            <a:off x="0" y="0"/>
            <a:ext cx="12191999" cy="1297172"/>
          </a:xfrm>
        </p:spPr>
        <p:txBody>
          <a:bodyPr>
            <a:normAutofit/>
          </a:bodyPr>
          <a:lstStyle/>
          <a:p>
            <a:r>
              <a:rPr lang="en-US" sz="3600" b="1" kern="1800" dirty="0" err="1">
                <a:solidFill>
                  <a:srgbClr val="FFC000"/>
                </a:solidFill>
                <a:effectLst/>
                <a:latin typeface=".VnArial" panose="020B7200000000000000" pitchFamily="34" charset="0"/>
                <a:ea typeface="Times New Roman" panose="02020603050405020304" pitchFamily="18" charset="0"/>
                <a:cs typeface="Times New Roman" panose="02020603050405020304" pitchFamily="18" charset="0"/>
              </a:rPr>
              <a:t>Неделя</a:t>
            </a:r>
            <a:r>
              <a:rPr lang="en-US" sz="3600" b="1" kern="1800" dirty="0">
                <a:solidFill>
                  <a:srgbClr val="FFC000"/>
                </a:solidFill>
                <a:effectLst/>
                <a:latin typeface=".VnArial" panose="020B7200000000000000" pitchFamily="34" charset="0"/>
                <a:ea typeface="Times New Roman" panose="02020603050405020304" pitchFamily="18" charset="0"/>
                <a:cs typeface="Times New Roman" panose="02020603050405020304" pitchFamily="18" charset="0"/>
              </a:rPr>
              <a:t> </a:t>
            </a:r>
            <a:r>
              <a:rPr lang="en-US" sz="3600" b="1" kern="1800" dirty="0" err="1">
                <a:solidFill>
                  <a:srgbClr val="FFC000"/>
                </a:solidFill>
                <a:effectLst/>
                <a:latin typeface=".VnArial" panose="020B7200000000000000" pitchFamily="34" charset="0"/>
                <a:ea typeface="Times New Roman" panose="02020603050405020304" pitchFamily="18" charset="0"/>
                <a:cs typeface="Times New Roman" panose="02020603050405020304" pitchFamily="18" charset="0"/>
              </a:rPr>
              <a:t>горняка</a:t>
            </a:r>
            <a:r>
              <a:rPr lang="en-US" sz="3600" b="1" kern="1800" dirty="0">
                <a:solidFill>
                  <a:srgbClr val="FFC000"/>
                </a:solidFill>
                <a:effectLst/>
                <a:latin typeface=".VnArial" panose="020B7200000000000000" pitchFamily="34" charset="0"/>
                <a:ea typeface="Times New Roman" panose="02020603050405020304" pitchFamily="18" charset="0"/>
                <a:cs typeface="Times New Roman" panose="02020603050405020304" pitchFamily="18" charset="0"/>
              </a:rPr>
              <a:t> </a:t>
            </a:r>
            <a:r>
              <a:rPr lang="en-US" sz="3200" b="1" kern="1800" dirty="0">
                <a:solidFill>
                  <a:srgbClr val="FFC000"/>
                </a:solidFill>
                <a:effectLst/>
                <a:latin typeface=".VnArial" panose="020B7200000000000000" pitchFamily="34" charset="0"/>
                <a:ea typeface="Times New Roman" panose="02020603050405020304" pitchFamily="18" charset="0"/>
                <a:cs typeface="Times New Roman" panose="02020603050405020304" pitchFamily="18" charset="0"/>
              </a:rPr>
              <a:t>- 2022" "Miner's Week-2022</a:t>
            </a:r>
            <a:br>
              <a:rPr lang="en-US" sz="3200" b="1" kern="1800" dirty="0">
                <a:solidFill>
                  <a:srgbClr val="FFC000"/>
                </a:solidFill>
                <a:effectLst/>
                <a:latin typeface=".VnArial" panose="020B7200000000000000" pitchFamily="34" charset="0"/>
                <a:ea typeface="Times New Roman" panose="02020603050405020304" pitchFamily="18" charset="0"/>
                <a:cs typeface="Times New Roman" panose="02020603050405020304" pitchFamily="18" charset="0"/>
              </a:rPr>
            </a:br>
            <a:r>
              <a:rPr lang="en-US" sz="3200" b="1" kern="1800" dirty="0">
                <a:solidFill>
                  <a:srgbClr val="FFC000"/>
                </a:solidFill>
                <a:effectLst/>
                <a:latin typeface=".VnArial" panose="020B7200000000000000" pitchFamily="34" charset="0"/>
                <a:ea typeface="Times New Roman" panose="02020603050405020304" pitchFamily="18" charset="0"/>
                <a:cs typeface="Times New Roman" panose="02020603050405020304" pitchFamily="18" charset="0"/>
              </a:rPr>
              <a:t>Moscow, 1- 4 February</a:t>
            </a:r>
            <a:r>
              <a:rPr lang="en-US" sz="3200" b="1" dirty="0">
                <a:solidFill>
                  <a:srgbClr val="FFC000"/>
                </a:solidFill>
                <a:effectLst/>
                <a:latin typeface=".VnArial" panose="020B7200000000000000" pitchFamily="34" charset="0"/>
                <a:ea typeface="Times New Roman" panose="02020603050405020304" pitchFamily="18" charset="0"/>
              </a:rPr>
              <a:t> 2022</a:t>
            </a:r>
            <a:endParaRPr lang="en-US" sz="3200" b="1" dirty="0">
              <a:solidFill>
                <a:srgbClr val="FFC000"/>
              </a:solidFill>
              <a:latin typeface=".VnArial" panose="020B7200000000000000" pitchFamily="34" charset="0"/>
            </a:endParaRPr>
          </a:p>
        </p:txBody>
      </p:sp>
      <p:sp>
        <p:nvSpPr>
          <p:cNvPr id="3" name="Subtitle 2">
            <a:extLst>
              <a:ext uri="{FF2B5EF4-FFF2-40B4-BE49-F238E27FC236}">
                <a16:creationId xmlns:a16="http://schemas.microsoft.com/office/drawing/2014/main" id="{EFF4D9FE-7E97-4275-B53B-0BCE1C518C25}"/>
              </a:ext>
            </a:extLst>
          </p:cNvPr>
          <p:cNvSpPr>
            <a:spLocks noGrp="1"/>
          </p:cNvSpPr>
          <p:nvPr>
            <p:ph type="subTitle" idx="1"/>
          </p:nvPr>
        </p:nvSpPr>
        <p:spPr>
          <a:xfrm>
            <a:off x="-1" y="1507066"/>
            <a:ext cx="12191999" cy="5212711"/>
          </a:xfrm>
        </p:spPr>
        <p:txBody>
          <a:bodyPr>
            <a:normAutofit/>
          </a:bodyPr>
          <a:lstStyle/>
          <a:p>
            <a:pPr algn="ctr">
              <a:tabLst>
                <a:tab pos="15240" algn="l"/>
              </a:tabLst>
            </a:pPr>
            <a:r>
              <a:rPr lang="en-US" sz="3600" b="1" spc="-30" dirty="0">
                <a:solidFill>
                  <a:srgbClr val="00B0F0"/>
                </a:solidFill>
                <a:latin typeface="Times New Roman" panose="02020603050405020304" pitchFamily="18" charset="0"/>
                <a:ea typeface="Times New Roman" panose="02020603050405020304" pitchFamily="18" charset="0"/>
              </a:rPr>
              <a:t>D</a:t>
            </a:r>
            <a:r>
              <a:rPr lang="en-US" sz="3600" b="1" spc="-30" dirty="0">
                <a:solidFill>
                  <a:srgbClr val="00B0F0"/>
                </a:solidFill>
                <a:effectLst/>
                <a:latin typeface="Times New Roman" panose="02020603050405020304" pitchFamily="18" charset="0"/>
                <a:ea typeface="Times New Roman" panose="02020603050405020304" pitchFamily="18" charset="0"/>
              </a:rPr>
              <a:t>etermination of the excavated trench depth </a:t>
            </a:r>
          </a:p>
          <a:p>
            <a:pPr algn="ctr">
              <a:tabLst>
                <a:tab pos="15240" algn="l"/>
              </a:tabLst>
            </a:pPr>
            <a:r>
              <a:rPr lang="en-US" sz="3600" b="1" spc="-30" dirty="0">
                <a:solidFill>
                  <a:srgbClr val="00B0F0"/>
                </a:solidFill>
                <a:effectLst/>
                <a:latin typeface="Times New Roman" panose="02020603050405020304" pitchFamily="18" charset="0"/>
                <a:ea typeface="Times New Roman" panose="02020603050405020304" pitchFamily="18" charset="0"/>
              </a:rPr>
              <a:t>in unsaturated soil constructed by trench method</a:t>
            </a:r>
          </a:p>
          <a:p>
            <a:pPr algn="ctr">
              <a:tabLst>
                <a:tab pos="15240" algn="l"/>
              </a:tabLst>
            </a:pPr>
            <a:r>
              <a:rPr lang="en-US" sz="3600" b="1" spc="-30" dirty="0">
                <a:solidFill>
                  <a:srgbClr val="00B0F0"/>
                </a:solidFill>
                <a:effectLst/>
                <a:latin typeface="Times New Roman" panose="02020603050405020304" pitchFamily="18" charset="0"/>
                <a:ea typeface="Times New Roman" panose="02020603050405020304" pitchFamily="18" charset="0"/>
              </a:rPr>
              <a:t> without supporting structures</a:t>
            </a:r>
          </a:p>
          <a:p>
            <a:pPr algn="ctr">
              <a:tabLst>
                <a:tab pos="15240" algn="l"/>
              </a:tabLst>
            </a:pPr>
            <a:r>
              <a:rPr lang="en-US" sz="3600" b="1" spc="-30" dirty="0">
                <a:solidFill>
                  <a:srgbClr val="FF0000"/>
                </a:solidFill>
                <a:effectLst/>
                <a:latin typeface="Times New Roman" panose="02020603050405020304" pitchFamily="18" charset="0"/>
                <a:ea typeface="Times New Roman" panose="02020603050405020304" pitchFamily="18" charset="0"/>
              </a:rPr>
              <a:t> </a:t>
            </a:r>
            <a:r>
              <a:rPr lang="en-US" sz="3600" b="1" spc="-30" dirty="0" err="1">
                <a:solidFill>
                  <a:srgbClr val="7030A0"/>
                </a:solidFill>
                <a:effectLst/>
                <a:latin typeface="Times New Roman" panose="02020603050405020304" pitchFamily="18" charset="0"/>
                <a:ea typeface="Times New Roman" panose="02020603050405020304" pitchFamily="18" charset="0"/>
              </a:rPr>
              <a:t>Определение</a:t>
            </a:r>
            <a:r>
              <a:rPr lang="en-US" sz="3600" b="1" spc="-30" dirty="0">
                <a:solidFill>
                  <a:srgbClr val="7030A0"/>
                </a:solidFill>
                <a:effectLst/>
                <a:latin typeface="Times New Roman" panose="02020603050405020304" pitchFamily="18" charset="0"/>
                <a:ea typeface="Times New Roman" panose="02020603050405020304" pitchFamily="18" charset="0"/>
              </a:rPr>
              <a:t> </a:t>
            </a:r>
            <a:r>
              <a:rPr lang="en-US" sz="3600" b="1" spc="-30" dirty="0" err="1">
                <a:solidFill>
                  <a:srgbClr val="7030A0"/>
                </a:solidFill>
                <a:effectLst/>
                <a:latin typeface="Times New Roman" panose="02020603050405020304" pitchFamily="18" charset="0"/>
                <a:ea typeface="Times New Roman" panose="02020603050405020304" pitchFamily="18" charset="0"/>
              </a:rPr>
              <a:t>глубины</a:t>
            </a:r>
            <a:r>
              <a:rPr lang="en-US" sz="3600" b="1" spc="-30" dirty="0">
                <a:solidFill>
                  <a:srgbClr val="7030A0"/>
                </a:solidFill>
                <a:effectLst/>
                <a:latin typeface="Times New Roman" panose="02020603050405020304" pitchFamily="18" charset="0"/>
                <a:ea typeface="Times New Roman" panose="02020603050405020304" pitchFamily="18" charset="0"/>
              </a:rPr>
              <a:t> </a:t>
            </a:r>
            <a:r>
              <a:rPr lang="en-US" sz="3600" b="1" spc="-30" dirty="0" err="1">
                <a:solidFill>
                  <a:srgbClr val="7030A0"/>
                </a:solidFill>
                <a:effectLst/>
                <a:latin typeface="Times New Roman" panose="02020603050405020304" pitchFamily="18" charset="0"/>
                <a:ea typeface="Times New Roman" panose="02020603050405020304" pitchFamily="18" charset="0"/>
              </a:rPr>
              <a:t>незакрeпленной</a:t>
            </a:r>
            <a:r>
              <a:rPr lang="en-US" sz="3600" b="1" spc="-30" dirty="0">
                <a:solidFill>
                  <a:srgbClr val="7030A0"/>
                </a:solidFill>
                <a:effectLst/>
                <a:latin typeface="Times New Roman" panose="02020603050405020304" pitchFamily="18" charset="0"/>
                <a:ea typeface="Times New Roman" panose="02020603050405020304" pitchFamily="18" charset="0"/>
              </a:rPr>
              <a:t> </a:t>
            </a:r>
            <a:r>
              <a:rPr lang="en-US" sz="3600" b="1" spc="-30" dirty="0" err="1">
                <a:solidFill>
                  <a:srgbClr val="7030A0"/>
                </a:solidFill>
                <a:effectLst/>
                <a:latin typeface="Times New Roman" panose="02020603050405020304" pitchFamily="18" charset="0"/>
                <a:ea typeface="Times New Roman" panose="02020603050405020304" pitchFamily="18" charset="0"/>
              </a:rPr>
              <a:t>траншеи</a:t>
            </a:r>
            <a:r>
              <a:rPr lang="en-US" sz="3600" b="1" spc="-30" dirty="0">
                <a:solidFill>
                  <a:srgbClr val="7030A0"/>
                </a:solidFill>
                <a:effectLst/>
                <a:latin typeface="Times New Roman" panose="02020603050405020304" pitchFamily="18" charset="0"/>
                <a:ea typeface="Times New Roman" panose="02020603050405020304" pitchFamily="18" charset="0"/>
              </a:rPr>
              <a:t>, </a:t>
            </a:r>
            <a:r>
              <a:rPr lang="en-US" sz="3600" b="1" spc="-30" dirty="0" err="1">
                <a:solidFill>
                  <a:srgbClr val="7030A0"/>
                </a:solidFill>
                <a:effectLst/>
                <a:latin typeface="Times New Roman" panose="02020603050405020304" pitchFamily="18" charset="0"/>
                <a:ea typeface="Times New Roman" panose="02020603050405020304" pitchFamily="18" charset="0"/>
              </a:rPr>
              <a:t>вырытой</a:t>
            </a:r>
            <a:r>
              <a:rPr lang="en-US" sz="3600" b="1" spc="-30" dirty="0">
                <a:solidFill>
                  <a:srgbClr val="7030A0"/>
                </a:solidFill>
                <a:effectLst/>
                <a:latin typeface="Times New Roman" panose="02020603050405020304" pitchFamily="18" charset="0"/>
                <a:ea typeface="Times New Roman" panose="02020603050405020304" pitchFamily="18" charset="0"/>
              </a:rPr>
              <a:t> </a:t>
            </a:r>
            <a:r>
              <a:rPr lang="en-US" sz="3600" b="1" spc="-30" dirty="0" err="1">
                <a:solidFill>
                  <a:srgbClr val="7030A0"/>
                </a:solidFill>
                <a:effectLst/>
                <a:latin typeface="Times New Roman" panose="02020603050405020304" pitchFamily="18" charset="0"/>
                <a:ea typeface="Times New Roman" panose="02020603050405020304" pitchFamily="18" charset="0"/>
              </a:rPr>
              <a:t>открытым</a:t>
            </a:r>
            <a:r>
              <a:rPr lang="en-US" sz="3600" b="1" spc="-30" dirty="0">
                <a:solidFill>
                  <a:srgbClr val="7030A0"/>
                </a:solidFill>
                <a:effectLst/>
                <a:latin typeface="Times New Roman" panose="02020603050405020304" pitchFamily="18" charset="0"/>
                <a:ea typeface="Times New Roman" panose="02020603050405020304" pitchFamily="18" charset="0"/>
              </a:rPr>
              <a:t> </a:t>
            </a:r>
            <a:r>
              <a:rPr lang="en-US" sz="3600" b="1" spc="-30" dirty="0" err="1">
                <a:solidFill>
                  <a:srgbClr val="7030A0"/>
                </a:solidFill>
                <a:effectLst/>
                <a:latin typeface="Times New Roman" panose="02020603050405020304" pitchFamily="18" charset="0"/>
                <a:ea typeface="Times New Roman" panose="02020603050405020304" pitchFamily="18" charset="0"/>
              </a:rPr>
              <a:t>способом</a:t>
            </a:r>
            <a:r>
              <a:rPr lang="en-US" sz="3600" b="1" spc="-30" dirty="0">
                <a:solidFill>
                  <a:srgbClr val="7030A0"/>
                </a:solidFill>
                <a:effectLst/>
                <a:latin typeface="Times New Roman" panose="02020603050405020304" pitchFamily="18" charset="0"/>
                <a:ea typeface="Times New Roman" panose="02020603050405020304" pitchFamily="18" charset="0"/>
              </a:rPr>
              <a:t> в </a:t>
            </a:r>
            <a:r>
              <a:rPr lang="en-US" sz="3600" b="1" spc="-30" dirty="0" err="1">
                <a:solidFill>
                  <a:srgbClr val="7030A0"/>
                </a:solidFill>
                <a:effectLst/>
                <a:latin typeface="Times New Roman" panose="02020603050405020304" pitchFamily="18" charset="0"/>
                <a:ea typeface="Times New Roman" panose="02020603050405020304" pitchFamily="18" charset="0"/>
              </a:rPr>
              <a:t>ненасыщенном</a:t>
            </a:r>
            <a:r>
              <a:rPr lang="en-US" sz="3600" b="1" spc="-30" dirty="0">
                <a:solidFill>
                  <a:srgbClr val="7030A0"/>
                </a:solidFill>
                <a:effectLst/>
                <a:latin typeface="Times New Roman" panose="02020603050405020304" pitchFamily="18" charset="0"/>
                <a:ea typeface="Times New Roman" panose="02020603050405020304" pitchFamily="18" charset="0"/>
              </a:rPr>
              <a:t> </a:t>
            </a:r>
            <a:r>
              <a:rPr lang="en-US" sz="3600" b="1" spc="-30" dirty="0" err="1">
                <a:solidFill>
                  <a:srgbClr val="7030A0"/>
                </a:solidFill>
                <a:effectLst/>
                <a:latin typeface="Times New Roman" panose="02020603050405020304" pitchFamily="18" charset="0"/>
                <a:ea typeface="Times New Roman" panose="02020603050405020304" pitchFamily="18" charset="0"/>
              </a:rPr>
              <a:t>грунте</a:t>
            </a:r>
            <a:endParaRPr lang="en-US" sz="3600" b="1" spc="-30" dirty="0">
              <a:solidFill>
                <a:srgbClr val="7030A0"/>
              </a:solidFill>
              <a:effectLst/>
              <a:latin typeface="Times New Roman" panose="02020603050405020304" pitchFamily="18" charset="0"/>
              <a:ea typeface="Times New Roman" panose="02020603050405020304" pitchFamily="18" charset="0"/>
            </a:endParaRPr>
          </a:p>
          <a:p>
            <a:pPr algn="ctr">
              <a:tabLst>
                <a:tab pos="15240" algn="l"/>
              </a:tabLst>
            </a:pPr>
            <a:endParaRPr lang="en-US" sz="3600" b="1" spc="-30" dirty="0">
              <a:solidFill>
                <a:srgbClr val="7030A0"/>
              </a:solidFill>
              <a:latin typeface="Times New Roman" panose="02020603050405020304" pitchFamily="18" charset="0"/>
              <a:ea typeface="Times New Roman" panose="02020603050405020304" pitchFamily="18" charset="0"/>
            </a:endParaRPr>
          </a:p>
          <a:p>
            <a:pPr algn="ctr">
              <a:tabLst>
                <a:tab pos="15240" algn="l"/>
              </a:tabLst>
            </a:pPr>
            <a:r>
              <a:rPr lang="en-US" sz="3000" b="1" i="1" spc="-30" dirty="0">
                <a:solidFill>
                  <a:srgbClr val="00B050"/>
                </a:solidFill>
                <a:effectLst/>
                <a:latin typeface="Times New Roman" panose="02020603050405020304" pitchFamily="18" charset="0"/>
                <a:ea typeface="Times New Roman" panose="02020603050405020304" pitchFamily="18" charset="0"/>
              </a:rPr>
              <a:t>Н</a:t>
            </a:r>
            <a:r>
              <a:rPr lang="az-Cyrl-AZ" sz="3000" b="1" i="1" spc="-30" dirty="0">
                <a:solidFill>
                  <a:srgbClr val="00B050"/>
                </a:solidFill>
                <a:effectLst/>
                <a:latin typeface="Times New Roman" panose="02020603050405020304" pitchFamily="18" charset="0"/>
                <a:ea typeface="Times New Roman" panose="02020603050405020304" pitchFamily="18" charset="0"/>
              </a:rPr>
              <a:t>ГУЕН</a:t>
            </a:r>
            <a:r>
              <a:rPr lang="en-US" sz="3000" b="1" i="1" spc="-30" dirty="0">
                <a:solidFill>
                  <a:srgbClr val="00B050"/>
                </a:solidFill>
                <a:effectLst/>
                <a:latin typeface="Times New Roman" panose="02020603050405020304" pitchFamily="18" charset="0"/>
                <a:ea typeface="Times New Roman" panose="02020603050405020304" pitchFamily="18" charset="0"/>
              </a:rPr>
              <a:t> </a:t>
            </a:r>
            <a:r>
              <a:rPr lang="el-GR" sz="3000" b="1" i="1" spc="-30" dirty="0">
                <a:solidFill>
                  <a:srgbClr val="00B050"/>
                </a:solidFill>
                <a:effectLst/>
                <a:latin typeface="Times New Roman" panose="02020603050405020304" pitchFamily="18" charset="0"/>
                <a:ea typeface="Times New Roman" panose="02020603050405020304" pitchFamily="18" charset="0"/>
              </a:rPr>
              <a:t>Ϲ</a:t>
            </a:r>
            <a:r>
              <a:rPr lang="az-Cyrl-AZ" sz="3000" b="1" i="1" spc="-30" dirty="0">
                <a:solidFill>
                  <a:srgbClr val="00B050"/>
                </a:solidFill>
                <a:effectLst/>
                <a:latin typeface="Times New Roman" panose="02020603050405020304" pitchFamily="18" charset="0"/>
                <a:ea typeface="Times New Roman" panose="02020603050405020304" pitchFamily="18" charset="0"/>
              </a:rPr>
              <a:t>уан</a:t>
            </a:r>
            <a:r>
              <a:rPr lang="en-US" sz="3000" b="1" i="1" spc="-30" dirty="0">
                <a:solidFill>
                  <a:srgbClr val="00B050"/>
                </a:solidFill>
                <a:effectLst/>
                <a:latin typeface="Times New Roman" panose="02020603050405020304" pitchFamily="18" charset="0"/>
                <a:ea typeface="Times New Roman" panose="02020603050405020304" pitchFamily="18" charset="0"/>
              </a:rPr>
              <a:t> </a:t>
            </a:r>
            <a:r>
              <a:rPr lang="az-Cyrl-AZ" sz="3000" b="1" i="1" spc="-30" dirty="0">
                <a:solidFill>
                  <a:srgbClr val="00B050"/>
                </a:solidFill>
                <a:effectLst/>
                <a:latin typeface="Times New Roman" panose="02020603050405020304" pitchFamily="18" charset="0"/>
                <a:ea typeface="Times New Roman" panose="02020603050405020304" pitchFamily="18" charset="0"/>
              </a:rPr>
              <a:t>Мань</a:t>
            </a:r>
            <a:r>
              <a:rPr lang="en-US" sz="3000" b="1" i="1" spc="-30" dirty="0">
                <a:solidFill>
                  <a:srgbClr val="00B050"/>
                </a:solidFill>
                <a:effectLst/>
                <a:latin typeface="Times New Roman" panose="02020603050405020304" pitchFamily="18" charset="0"/>
                <a:ea typeface="Times New Roman" panose="02020603050405020304" pitchFamily="18" charset="0"/>
              </a:rPr>
              <a:t>, Н</a:t>
            </a:r>
            <a:r>
              <a:rPr lang="az-Cyrl-AZ" sz="3000" b="1" i="1" spc="-30" dirty="0">
                <a:solidFill>
                  <a:srgbClr val="00B050"/>
                </a:solidFill>
                <a:effectLst/>
                <a:latin typeface="Times New Roman" panose="02020603050405020304" pitchFamily="18" charset="0"/>
                <a:ea typeface="Times New Roman" panose="02020603050405020304" pitchFamily="18" charset="0"/>
              </a:rPr>
              <a:t>ГУЕН</a:t>
            </a:r>
            <a:r>
              <a:rPr lang="en-US" sz="3000" b="1" i="1" spc="-30" dirty="0">
                <a:solidFill>
                  <a:srgbClr val="00B050"/>
                </a:solidFill>
                <a:effectLst/>
                <a:latin typeface="Times New Roman" panose="02020603050405020304" pitchFamily="18" charset="0"/>
                <a:ea typeface="Times New Roman" panose="02020603050405020304" pitchFamily="18" charset="0"/>
              </a:rPr>
              <a:t> </a:t>
            </a:r>
            <a:r>
              <a:rPr lang="ru-RU" sz="3000" b="1" i="1" spc="-30" dirty="0">
                <a:solidFill>
                  <a:srgbClr val="00B050"/>
                </a:solidFill>
                <a:latin typeface="Times New Roman" panose="02020603050405020304" pitchFamily="18" charset="0"/>
                <a:ea typeface="Times New Roman" panose="02020603050405020304" pitchFamily="18" charset="0"/>
              </a:rPr>
              <a:t>Зуен Фонг</a:t>
            </a:r>
            <a:endParaRPr lang="en-US" sz="3000" b="1" i="1" spc="-30" dirty="0">
              <a:solidFill>
                <a:srgbClr val="00B050"/>
              </a:solidFill>
              <a:effectLst/>
              <a:latin typeface="Times New Roman" panose="02020603050405020304" pitchFamily="18" charset="0"/>
              <a:ea typeface="Times New Roman" panose="02020603050405020304" pitchFamily="18" charset="0"/>
            </a:endParaRPr>
          </a:p>
          <a:p>
            <a:pPr algn="ctr">
              <a:tabLst>
                <a:tab pos="15240" algn="l"/>
              </a:tabLst>
            </a:pPr>
            <a:r>
              <a:rPr kumimoji="0" lang="az-Cyrl-AZ" sz="2800" b="1" i="1" u="none" strike="noStrike" kern="1200" cap="none" spc="-30" normalizeH="0" baseline="0" noProof="0" dirty="0">
                <a:ln>
                  <a:noFill/>
                </a:ln>
                <a:solidFill>
                  <a:srgbClr val="00B050"/>
                </a:solidFill>
                <a:effectLst/>
                <a:uLnTx/>
                <a:uFillTx/>
                <a:latin typeface="Times New Roman" panose="02020603050405020304" pitchFamily="18" charset="0"/>
                <a:ea typeface="Times New Roman" panose="02020603050405020304" pitchFamily="18" charset="0"/>
                <a:cs typeface="+mn-cs"/>
              </a:rPr>
              <a:t>Г</a:t>
            </a:r>
            <a:r>
              <a:rPr kumimoji="0" lang="ru-RU" sz="2800" b="1" i="1" u="none" strike="noStrike" kern="1200" cap="none" spc="-30" normalizeH="0" baseline="0" noProof="0" dirty="0">
                <a:ln>
                  <a:noFill/>
                </a:ln>
                <a:solidFill>
                  <a:srgbClr val="00B050"/>
                </a:solidFill>
                <a:effectLst/>
                <a:uLnTx/>
                <a:uFillTx/>
                <a:latin typeface="Times New Roman" panose="02020603050405020304" pitchFamily="18" charset="0"/>
                <a:ea typeface="Times New Roman" panose="02020603050405020304" pitchFamily="18" charset="0"/>
                <a:cs typeface="+mn-cs"/>
              </a:rPr>
              <a:t>орно</a:t>
            </a:r>
            <a:r>
              <a:rPr kumimoji="0" lang="en-US" sz="2800" b="1" i="1" u="none" strike="noStrike" kern="1200" cap="none" spc="-30" normalizeH="0" baseline="0" noProof="0" dirty="0">
                <a:ln>
                  <a:noFill/>
                </a:ln>
                <a:solidFill>
                  <a:srgbClr val="00B050"/>
                </a:solidFill>
                <a:effectLst/>
                <a:uLnTx/>
                <a:uFillTx/>
                <a:latin typeface="Times New Roman" panose="02020603050405020304" pitchFamily="18" charset="0"/>
                <a:ea typeface="Times New Roman" panose="02020603050405020304" pitchFamily="18" charset="0"/>
                <a:cs typeface="+mn-cs"/>
              </a:rPr>
              <a:t>- </a:t>
            </a:r>
            <a:r>
              <a:rPr kumimoji="0" lang="az-Cyrl-AZ" sz="2800" b="1" i="1" u="none" strike="noStrike" kern="1200" cap="none" spc="-30" normalizeH="0" baseline="0" noProof="0" dirty="0">
                <a:ln>
                  <a:noFill/>
                </a:ln>
                <a:solidFill>
                  <a:srgbClr val="00B050"/>
                </a:solidFill>
                <a:effectLst/>
                <a:uLnTx/>
                <a:uFillTx/>
                <a:latin typeface="Times New Roman" panose="02020603050405020304" pitchFamily="18" charset="0"/>
                <a:ea typeface="Times New Roman" panose="02020603050405020304" pitchFamily="18" charset="0"/>
                <a:cs typeface="+mn-cs"/>
              </a:rPr>
              <a:t>Г</a:t>
            </a:r>
            <a:r>
              <a:rPr kumimoji="0" lang="ru-RU" sz="2800" b="1" i="1" u="none" strike="noStrike" kern="1200" cap="none" spc="-30" normalizeH="0" baseline="0" noProof="0" dirty="0">
                <a:ln>
                  <a:noFill/>
                </a:ln>
                <a:solidFill>
                  <a:srgbClr val="00B050"/>
                </a:solidFill>
                <a:effectLst/>
                <a:uLnTx/>
                <a:uFillTx/>
                <a:latin typeface="Times New Roman" panose="02020603050405020304" pitchFamily="18" charset="0"/>
                <a:ea typeface="Times New Roman" panose="02020603050405020304" pitchFamily="18" charset="0"/>
                <a:cs typeface="+mn-cs"/>
              </a:rPr>
              <a:t>еологический университет</a:t>
            </a:r>
            <a:r>
              <a:rPr kumimoji="0" lang="en-US" sz="2800" b="1" i="1" u="none" strike="noStrike" kern="1200" cap="none" spc="-30" normalizeH="0" baseline="0" noProof="0" dirty="0">
                <a:ln>
                  <a:noFill/>
                </a:ln>
                <a:solidFill>
                  <a:srgbClr val="00B050"/>
                </a:solidFill>
                <a:effectLst/>
                <a:uLnTx/>
                <a:uFillTx/>
                <a:latin typeface="Times New Roman" panose="02020603050405020304" pitchFamily="18" charset="0"/>
                <a:ea typeface="Times New Roman" panose="02020603050405020304" pitchFamily="18" charset="0"/>
                <a:cs typeface="+mn-cs"/>
              </a:rPr>
              <a:t>, </a:t>
            </a:r>
          </a:p>
          <a:p>
            <a:pPr algn="ctr">
              <a:tabLst>
                <a:tab pos="15240" algn="l"/>
              </a:tabLst>
            </a:pPr>
            <a:r>
              <a:rPr lang="ru-RU" sz="2800" b="1" i="1" spc="-30" dirty="0">
                <a:solidFill>
                  <a:srgbClr val="00B050"/>
                </a:solidFill>
                <a:effectLst/>
                <a:latin typeface="Times New Roman" panose="02020603050405020304" pitchFamily="18" charset="0"/>
                <a:ea typeface="Times New Roman" panose="02020603050405020304" pitchFamily="18" charset="0"/>
              </a:rPr>
              <a:t>Ханой, Вьетнам</a:t>
            </a:r>
            <a:endParaRPr lang="en-US" sz="2800" b="1" i="1" spc="-30" dirty="0">
              <a:solidFill>
                <a:srgbClr val="00B050"/>
              </a:solidFill>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F6AA21A1-DF11-49AE-A99F-2D61F4AF5686}"/>
              </a:ext>
            </a:extLst>
          </p:cNvPr>
          <p:cNvSpPr>
            <a:spLocks noGrp="1"/>
          </p:cNvSpPr>
          <p:nvPr>
            <p:ph type="sldNum" sz="quarter" idx="12"/>
          </p:nvPr>
        </p:nvSpPr>
        <p:spPr/>
        <p:txBody>
          <a:bodyPr/>
          <a:lstStyle/>
          <a:p>
            <a:fld id="{27FD7311-7267-4543-9A6E-D51C15B6EE1F}" type="slidenum">
              <a:rPr lang="en-US" sz="2000" smtClean="0"/>
              <a:t>1</a:t>
            </a:fld>
            <a:endParaRPr lang="en-US" sz="2000" dirty="0"/>
          </a:p>
        </p:txBody>
      </p:sp>
    </p:spTree>
    <p:extLst>
      <p:ext uri="{BB962C8B-B14F-4D97-AF65-F5344CB8AC3E}">
        <p14:creationId xmlns:p14="http://schemas.microsoft.com/office/powerpoint/2010/main" val="19849476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DC327C-F6F0-4475-8300-DDE075663141}"/>
              </a:ext>
            </a:extLst>
          </p:cNvPr>
          <p:cNvSpPr>
            <a:spLocks noGrp="1"/>
          </p:cNvSpPr>
          <p:nvPr>
            <p:ph sz="half" idx="1"/>
          </p:nvPr>
        </p:nvSpPr>
        <p:spPr>
          <a:xfrm>
            <a:off x="74428" y="191386"/>
            <a:ext cx="5826642" cy="2062716"/>
          </a:xfrm>
        </p:spPr>
        <p:txBody>
          <a:bodyPr>
            <a:normAutofit fontScale="92500" lnSpcReduction="10000"/>
          </a:bodyPr>
          <a:lstStyle/>
          <a:p>
            <a:pPr marL="0" lvl="0" indent="0" algn="just">
              <a:spcBef>
                <a:spcPts val="600"/>
              </a:spcBef>
              <a:spcAft>
                <a:spcPts val="300"/>
              </a:spcAft>
              <a:buNone/>
              <a:tabLst>
                <a:tab pos="270510" algn="l"/>
              </a:tabLst>
            </a:pPr>
            <a:r>
              <a:rPr lang="en-GB" sz="2400" b="1" dirty="0">
                <a:solidFill>
                  <a:srgbClr val="FF0000"/>
                </a:solidFill>
                <a:effectLst/>
                <a:latin typeface="Times New Roman" panose="02020603050405020304" pitchFamily="18" charset="0"/>
                <a:ea typeface="Palatino Linotype" panose="02040502050505030304" pitchFamily="18" charset="0"/>
                <a:cs typeface="Palatino Linotype" panose="02040502050505030304" pitchFamily="18" charset="0"/>
              </a:rPr>
              <a:t>4. Determination of depth of open trench without supporting structure</a:t>
            </a:r>
            <a:endParaRPr lang="en-US" sz="2400" dirty="0">
              <a:solidFill>
                <a:srgbClr val="FF0000"/>
              </a:solidFill>
              <a:latin typeface="Palatino Linotype" panose="02040502050505030304" pitchFamily="18" charset="0"/>
              <a:ea typeface="Palatino Linotype" panose="02040502050505030304" pitchFamily="18" charset="0"/>
              <a:cs typeface="Palatino Linotype" panose="02040502050505030304" pitchFamily="18" charset="0"/>
            </a:endParaRPr>
          </a:p>
          <a:p>
            <a:pPr marL="0" lvl="0" indent="0" algn="just">
              <a:spcBef>
                <a:spcPts val="600"/>
              </a:spcBef>
              <a:spcAft>
                <a:spcPts val="300"/>
              </a:spcAft>
              <a:buNone/>
              <a:tabLst>
                <a:tab pos="270510" algn="l"/>
              </a:tabLst>
            </a:pPr>
            <a:r>
              <a:rPr lang="en-US" sz="2000" b="1" i="1" dirty="0">
                <a:solidFill>
                  <a:srgbClr val="00B0F0"/>
                </a:solidFill>
                <a:effectLst/>
                <a:latin typeface="Palatino Linotype" panose="02040502050505030304" pitchFamily="18" charset="0"/>
                <a:ea typeface="Palatino Linotype" panose="02040502050505030304" pitchFamily="18" charset="0"/>
                <a:cs typeface="Palatino Linotype" panose="02040502050505030304" pitchFamily="18" charset="0"/>
              </a:rPr>
              <a:t>4.1. </a:t>
            </a:r>
            <a:r>
              <a:rPr lang="en-US" sz="2000" b="1" i="1" dirty="0">
                <a:solidFill>
                  <a:srgbClr val="00B0F0"/>
                </a:solidFill>
                <a:effectLst/>
                <a:latin typeface="Times New Roman" panose="02020603050405020304" pitchFamily="18" charset="0"/>
                <a:ea typeface="Palatino Linotype" panose="02040502050505030304" pitchFamily="18" charset="0"/>
                <a:cs typeface="Palatino Linotype" panose="02040502050505030304" pitchFamily="18" charset="0"/>
              </a:rPr>
              <a:t>Earth pressure</a:t>
            </a:r>
            <a:endParaRPr lang="en-US" sz="2000" b="1" i="1" dirty="0">
              <a:solidFill>
                <a:srgbClr val="00B0F0"/>
              </a:solidFill>
              <a:latin typeface="Palatino Linotype" panose="02040502050505030304" pitchFamily="18" charset="0"/>
              <a:ea typeface="Palatino Linotype" panose="02040502050505030304" pitchFamily="18" charset="0"/>
              <a:cs typeface="Palatino Linotype" panose="02040502050505030304" pitchFamily="18" charset="0"/>
            </a:endParaRPr>
          </a:p>
          <a:p>
            <a:pPr marL="0" lvl="0" indent="0" algn="just">
              <a:spcBef>
                <a:spcPts val="600"/>
              </a:spcBef>
              <a:spcAft>
                <a:spcPts val="300"/>
              </a:spcAft>
              <a:buNone/>
              <a:tabLst>
                <a:tab pos="270510" algn="l"/>
              </a:tabLst>
            </a:pPr>
            <a:r>
              <a:rPr lang="en-US" sz="2000" dirty="0">
                <a:effectLst/>
                <a:latin typeface="Times New Roman" panose="02020603050405020304" pitchFamily="18" charset="0"/>
                <a:ea typeface="Times New Roman" panose="02020603050405020304" pitchFamily="18" charset="0"/>
              </a:rPr>
              <a:t>The horizontal pressures act to the wall of open trench is caused by the active earth pressure, which can be determined as following [16], [17], [18], [19], [20]:</a:t>
            </a:r>
          </a:p>
          <a:p>
            <a:endParaRPr lang="en-US" dirty="0"/>
          </a:p>
        </p:txBody>
      </p:sp>
      <p:sp>
        <p:nvSpPr>
          <p:cNvPr id="4" name="Content Placeholder 3">
            <a:extLst>
              <a:ext uri="{FF2B5EF4-FFF2-40B4-BE49-F238E27FC236}">
                <a16:creationId xmlns:a16="http://schemas.microsoft.com/office/drawing/2014/main" id="{B36E7839-BD6E-4077-A403-525BCC8CEBC9}"/>
              </a:ext>
            </a:extLst>
          </p:cNvPr>
          <p:cNvSpPr>
            <a:spLocks noGrp="1"/>
          </p:cNvSpPr>
          <p:nvPr>
            <p:ph sz="half" idx="2"/>
          </p:nvPr>
        </p:nvSpPr>
        <p:spPr>
          <a:xfrm>
            <a:off x="6290929" y="0"/>
            <a:ext cx="5826642" cy="2137144"/>
          </a:xfrm>
        </p:spPr>
        <p:txBody>
          <a:bodyPr>
            <a:normAutofit fontScale="92500" lnSpcReduction="10000"/>
          </a:bodyPr>
          <a:lstStyle/>
          <a:p>
            <a:pPr marL="0" indent="0">
              <a:buNone/>
            </a:pPr>
            <a:r>
              <a:rPr lang="ru-RU" sz="2400" b="1" dirty="0">
                <a:solidFill>
                  <a:srgbClr val="FF0000"/>
                </a:solidFill>
              </a:rPr>
              <a:t>4</a:t>
            </a:r>
            <a:r>
              <a:rPr lang="ru-RU" dirty="0"/>
              <a:t>. </a:t>
            </a:r>
            <a:r>
              <a:rPr lang="ru-RU" sz="2400" b="1" dirty="0">
                <a:solidFill>
                  <a:srgbClr val="FF0000"/>
                </a:solidFill>
              </a:rPr>
              <a:t>Определение глубины </a:t>
            </a:r>
            <a:r>
              <a:rPr kumimoji="0" lang="en-US" sz="2400" b="1" i="0" u="none" strike="noStrike" kern="1200" cap="none" spc="-3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mn-cs"/>
              </a:rPr>
              <a:t>незакрeпленной</a:t>
            </a:r>
            <a:r>
              <a:rPr kumimoji="0" lang="en-US" sz="2400" b="1" i="0" u="none" strike="noStrike" kern="1200" cap="none" spc="-3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 </a:t>
            </a:r>
            <a:r>
              <a:rPr lang="ru-RU" sz="2400" b="1" dirty="0">
                <a:solidFill>
                  <a:srgbClr val="FF0000"/>
                </a:solidFill>
              </a:rPr>
              <a:t>траншеи</a:t>
            </a:r>
            <a:endParaRPr lang="en-US" sz="2400" b="1" dirty="0">
              <a:solidFill>
                <a:srgbClr val="FF0000"/>
              </a:solidFill>
            </a:endParaRPr>
          </a:p>
          <a:p>
            <a:pPr marL="0" indent="0">
              <a:buNone/>
            </a:pPr>
            <a:r>
              <a:rPr lang="ru-RU" sz="2000" b="1" i="1" dirty="0">
                <a:solidFill>
                  <a:srgbClr val="00B0F0"/>
                </a:solidFill>
              </a:rPr>
              <a:t>4.1 Давление</a:t>
            </a:r>
            <a:r>
              <a:rPr lang="en-US" sz="2000" b="1" i="1" dirty="0">
                <a:solidFill>
                  <a:srgbClr val="00B0F0"/>
                </a:solidFill>
              </a:rPr>
              <a:t> </a:t>
            </a:r>
            <a:r>
              <a:rPr lang="ru-RU" sz="2000" b="1" i="1" dirty="0">
                <a:solidFill>
                  <a:srgbClr val="00B0F0"/>
                </a:solidFill>
              </a:rPr>
              <a:t>грунта</a:t>
            </a:r>
            <a:endParaRPr lang="en-US" sz="2000" b="1" i="1" dirty="0">
              <a:solidFill>
                <a:srgbClr val="00B0F0"/>
              </a:solidFill>
            </a:endParaRPr>
          </a:p>
          <a:p>
            <a:pPr marL="0" indent="0">
              <a:buNone/>
            </a:pPr>
            <a:r>
              <a:rPr lang="ru-RU" sz="2000" dirty="0"/>
              <a:t>Горизонтальные давления, действующие на стенку открытой траншеи, обусловлены </a:t>
            </a:r>
            <a:r>
              <a:rPr lang="ru-RU" sz="2000" b="1" dirty="0">
                <a:solidFill>
                  <a:srgbClr val="FF0000"/>
                </a:solidFill>
              </a:rPr>
              <a:t>активным давлением грунта</a:t>
            </a:r>
            <a:r>
              <a:rPr lang="ru-RU" sz="2000" dirty="0"/>
              <a:t>, которое можно определить следующим образом [16], [17], [18], [19], [20]:</a:t>
            </a:r>
            <a:endParaRPr lang="en-US" sz="2000" dirty="0"/>
          </a:p>
        </p:txBody>
      </p:sp>
      <p:pic>
        <p:nvPicPr>
          <p:cNvPr id="2" name="Picture 1">
            <a:extLst>
              <a:ext uri="{FF2B5EF4-FFF2-40B4-BE49-F238E27FC236}">
                <a16:creationId xmlns:a16="http://schemas.microsoft.com/office/drawing/2014/main" id="{9AC27954-92D0-4431-8CBD-3A32DD2CEBB2}"/>
              </a:ext>
            </a:extLst>
          </p:cNvPr>
          <p:cNvPicPr>
            <a:picLocks noChangeAspect="1"/>
          </p:cNvPicPr>
          <p:nvPr/>
        </p:nvPicPr>
        <p:blipFill>
          <a:blip r:embed="rId2"/>
          <a:stretch>
            <a:fillRect/>
          </a:stretch>
        </p:blipFill>
        <p:spPr>
          <a:xfrm>
            <a:off x="170121" y="2254102"/>
            <a:ext cx="11947450" cy="4603898"/>
          </a:xfrm>
          <a:prstGeom prst="rect">
            <a:avLst/>
          </a:prstGeom>
        </p:spPr>
      </p:pic>
      <p:sp>
        <p:nvSpPr>
          <p:cNvPr id="5" name="Slide Number Placeholder 4">
            <a:extLst>
              <a:ext uri="{FF2B5EF4-FFF2-40B4-BE49-F238E27FC236}">
                <a16:creationId xmlns:a16="http://schemas.microsoft.com/office/drawing/2014/main" id="{183D7230-068D-483D-9EC2-2A3E86CF935F}"/>
              </a:ext>
            </a:extLst>
          </p:cNvPr>
          <p:cNvSpPr>
            <a:spLocks noGrp="1"/>
          </p:cNvSpPr>
          <p:nvPr>
            <p:ph type="sldNum" sz="quarter" idx="12"/>
          </p:nvPr>
        </p:nvSpPr>
        <p:spPr/>
        <p:txBody>
          <a:bodyPr/>
          <a:lstStyle/>
          <a:p>
            <a:fld id="{27FD7311-7267-4543-9A6E-D51C15B6EE1F}" type="slidenum">
              <a:rPr lang="en-US" sz="2400" b="1" smtClean="0">
                <a:solidFill>
                  <a:srgbClr val="FF0000"/>
                </a:solidFill>
              </a:rPr>
              <a:t>10</a:t>
            </a:fld>
            <a:endParaRPr lang="en-US" b="1" dirty="0">
              <a:solidFill>
                <a:srgbClr val="FF0000"/>
              </a:solidFill>
            </a:endParaRPr>
          </a:p>
        </p:txBody>
      </p:sp>
    </p:spTree>
    <p:extLst>
      <p:ext uri="{BB962C8B-B14F-4D97-AF65-F5344CB8AC3E}">
        <p14:creationId xmlns:p14="http://schemas.microsoft.com/office/powerpoint/2010/main" val="17332225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a:extLst>
              <a:ext uri="{FF2B5EF4-FFF2-40B4-BE49-F238E27FC236}">
                <a16:creationId xmlns:a16="http://schemas.microsoft.com/office/drawing/2014/main" id="{1DBD9FC2-1C13-41BD-96EE-15FD61E58532}"/>
              </a:ext>
            </a:extLst>
          </p:cNvPr>
          <p:cNvPicPr>
            <a:picLocks noGrp="1" noChangeAspect="1"/>
          </p:cNvPicPr>
          <p:nvPr>
            <p:ph sz="half" idx="2"/>
          </p:nvPr>
        </p:nvPicPr>
        <p:blipFill>
          <a:blip r:embed="rId2"/>
          <a:stretch>
            <a:fillRect/>
          </a:stretch>
        </p:blipFill>
        <p:spPr>
          <a:xfrm>
            <a:off x="127591" y="0"/>
            <a:ext cx="12064409" cy="6858000"/>
          </a:xfrm>
          <a:prstGeom prst="rect">
            <a:avLst/>
          </a:prstGeom>
        </p:spPr>
      </p:pic>
      <p:sp>
        <p:nvSpPr>
          <p:cNvPr id="3" name="Slide Number Placeholder 2">
            <a:extLst>
              <a:ext uri="{FF2B5EF4-FFF2-40B4-BE49-F238E27FC236}">
                <a16:creationId xmlns:a16="http://schemas.microsoft.com/office/drawing/2014/main" id="{EB27A4E8-E68C-46A7-A9C6-8BF71C34FEC8}"/>
              </a:ext>
            </a:extLst>
          </p:cNvPr>
          <p:cNvSpPr>
            <a:spLocks noGrp="1"/>
          </p:cNvSpPr>
          <p:nvPr>
            <p:ph type="sldNum" sz="quarter" idx="12"/>
          </p:nvPr>
        </p:nvSpPr>
        <p:spPr/>
        <p:txBody>
          <a:bodyPr/>
          <a:lstStyle/>
          <a:p>
            <a:fld id="{27FD7311-7267-4543-9A6E-D51C15B6EE1F}" type="slidenum">
              <a:rPr lang="en-US" sz="1800" b="1" smtClean="0">
                <a:solidFill>
                  <a:srgbClr val="FF0000"/>
                </a:solidFill>
              </a:rPr>
              <a:t>11</a:t>
            </a:fld>
            <a:endParaRPr lang="en-US" b="1" dirty="0">
              <a:solidFill>
                <a:srgbClr val="FF0000"/>
              </a:solidFill>
            </a:endParaRPr>
          </a:p>
        </p:txBody>
      </p:sp>
    </p:spTree>
    <p:extLst>
      <p:ext uri="{BB962C8B-B14F-4D97-AF65-F5344CB8AC3E}">
        <p14:creationId xmlns:p14="http://schemas.microsoft.com/office/powerpoint/2010/main" val="3131274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DC327C-F6F0-4475-8300-DDE075663141}"/>
              </a:ext>
            </a:extLst>
          </p:cNvPr>
          <p:cNvSpPr>
            <a:spLocks noGrp="1"/>
          </p:cNvSpPr>
          <p:nvPr>
            <p:ph sz="half" idx="1"/>
          </p:nvPr>
        </p:nvSpPr>
        <p:spPr>
          <a:xfrm>
            <a:off x="74428" y="0"/>
            <a:ext cx="5624623" cy="6549656"/>
          </a:xfrm>
        </p:spPr>
        <p:txBody>
          <a:bodyPr>
            <a:normAutofit fontScale="92500" lnSpcReduction="10000"/>
          </a:bodyPr>
          <a:lstStyle/>
          <a:p>
            <a:pPr marL="457200" lvl="1" indent="0">
              <a:spcBef>
                <a:spcPts val="600"/>
              </a:spcBef>
              <a:spcAft>
                <a:spcPts val="600"/>
              </a:spcAft>
              <a:buNone/>
              <a:tabLst>
                <a:tab pos="270510" algn="l"/>
              </a:tabLst>
            </a:pPr>
            <a:r>
              <a:rPr lang="en-US" sz="3200" b="1" i="1" dirty="0">
                <a:solidFill>
                  <a:srgbClr val="00B050"/>
                </a:solidFill>
                <a:effectLst/>
                <a:latin typeface="Times New Roman" panose="02020603050405020304" pitchFamily="18" charset="0"/>
                <a:ea typeface="Palatino Linotype" panose="02040502050505030304" pitchFamily="18" charset="0"/>
                <a:cs typeface="Palatino Linotype" panose="02040502050505030304" pitchFamily="18" charset="0"/>
              </a:rPr>
              <a:t>4.2.Determine the magnitude of the depth of the open trench</a:t>
            </a:r>
            <a:endParaRPr lang="en-US" sz="3200" b="1" i="1" dirty="0">
              <a:solidFill>
                <a:srgbClr val="00B050"/>
              </a:solidFill>
              <a:latin typeface="Palatino Linotype" panose="02040502050505030304" pitchFamily="18" charset="0"/>
              <a:ea typeface="Palatino Linotype" panose="02040502050505030304" pitchFamily="18" charset="0"/>
              <a:cs typeface="Palatino Linotype" panose="02040502050505030304" pitchFamily="18" charset="0"/>
            </a:endParaRPr>
          </a:p>
          <a:p>
            <a:pPr>
              <a:spcBef>
                <a:spcPts val="600"/>
              </a:spcBef>
              <a:spcAft>
                <a:spcPts val="600"/>
              </a:spcAft>
              <a:tabLst>
                <a:tab pos="270510" algn="l"/>
              </a:tabLst>
            </a:pPr>
            <a:r>
              <a:rPr lang="en-US" dirty="0">
                <a:effectLst/>
                <a:latin typeface="Times New Roman" panose="02020603050405020304" pitchFamily="18" charset="0"/>
                <a:ea typeface="Times New Roman" panose="02020603050405020304" pitchFamily="18" charset="0"/>
              </a:rPr>
              <a:t>The distribution of active earth pressure can be divided into two regions, one is a tensile region, the other one is the compressive region. </a:t>
            </a:r>
          </a:p>
          <a:p>
            <a:pPr>
              <a:spcBef>
                <a:spcPts val="600"/>
              </a:spcBef>
              <a:spcAft>
                <a:spcPts val="600"/>
              </a:spcAft>
              <a:tabLst>
                <a:tab pos="270510" algn="l"/>
              </a:tabLst>
            </a:pPr>
            <a:r>
              <a:rPr lang="en-US" dirty="0">
                <a:effectLst/>
                <a:latin typeface="Times New Roman" panose="02020603050405020304" pitchFamily="18" charset="0"/>
                <a:ea typeface="Times New Roman" panose="02020603050405020304" pitchFamily="18" charset="0"/>
              </a:rPr>
              <a:t>Two of these regions are separated at a depth of </a:t>
            </a:r>
            <a:r>
              <a:rPr lang="en-US" b="1" i="1" dirty="0" err="1">
                <a:solidFill>
                  <a:srgbClr val="FF0000"/>
                </a:solidFill>
                <a:effectLst/>
                <a:latin typeface="Times New Roman" panose="02020603050405020304" pitchFamily="18" charset="0"/>
                <a:ea typeface="Times New Roman" panose="02020603050405020304" pitchFamily="18" charset="0"/>
              </a:rPr>
              <a:t>y</a:t>
            </a:r>
            <a:r>
              <a:rPr lang="en-US" b="1" i="1" baseline="-25000" dirty="0" err="1">
                <a:solidFill>
                  <a:srgbClr val="FF0000"/>
                </a:solidFill>
                <a:effectLst/>
                <a:latin typeface="Times New Roman" panose="02020603050405020304" pitchFamily="18" charset="0"/>
                <a:ea typeface="Times New Roman" panose="02020603050405020304" pitchFamily="18" charset="0"/>
              </a:rPr>
              <a:t>kc</a:t>
            </a:r>
            <a:r>
              <a:rPr lang="en-US" dirty="0">
                <a:effectLst/>
                <a:latin typeface="Times New Roman" panose="02020603050405020304" pitchFamily="18" charset="0"/>
                <a:ea typeface="Times New Roman" panose="02020603050405020304" pitchFamily="18" charset="0"/>
              </a:rPr>
              <a:t>. </a:t>
            </a:r>
          </a:p>
          <a:p>
            <a:pPr>
              <a:spcBef>
                <a:spcPts val="600"/>
              </a:spcBef>
              <a:spcAft>
                <a:spcPts val="600"/>
              </a:spcAft>
              <a:tabLst>
                <a:tab pos="270510" algn="l"/>
              </a:tabLst>
            </a:pPr>
            <a:r>
              <a:rPr lang="en-US" dirty="0">
                <a:effectLst/>
                <a:latin typeface="Times New Roman" panose="02020603050405020304" pitchFamily="18" charset="0"/>
                <a:ea typeface="Times New Roman" panose="02020603050405020304" pitchFamily="18" charset="0"/>
              </a:rPr>
              <a:t>In the tensile region (from the surface to a depth of </a:t>
            </a:r>
            <a:r>
              <a:rPr lang="en-US" b="1" i="1" dirty="0" err="1">
                <a:solidFill>
                  <a:srgbClr val="FF0000"/>
                </a:solidFill>
                <a:effectLst/>
                <a:latin typeface="Times New Roman" panose="02020603050405020304" pitchFamily="18" charset="0"/>
                <a:ea typeface="Times New Roman" panose="02020603050405020304" pitchFamily="18" charset="0"/>
              </a:rPr>
              <a:t>y</a:t>
            </a:r>
            <a:r>
              <a:rPr lang="en-US" b="1" i="1" baseline="-25000" dirty="0" err="1">
                <a:solidFill>
                  <a:srgbClr val="FF0000"/>
                </a:solidFill>
                <a:effectLst/>
                <a:latin typeface="Times New Roman" panose="02020603050405020304" pitchFamily="18" charset="0"/>
                <a:ea typeface="Times New Roman" panose="02020603050405020304" pitchFamily="18" charset="0"/>
              </a:rPr>
              <a:t>kc</a:t>
            </a:r>
            <a:r>
              <a:rPr lang="en-US" dirty="0">
                <a:effectLst/>
                <a:latin typeface="Times New Roman" panose="02020603050405020304" pitchFamily="18" charset="0"/>
                <a:ea typeface="Times New Roman" panose="02020603050405020304" pitchFamily="18" charset="0"/>
              </a:rPr>
              <a:t>), the active earth pressure is negative, which causes soil mass behinds the retaining wall tends to move away from the retaining wall.</a:t>
            </a:r>
          </a:p>
          <a:p>
            <a:pPr>
              <a:spcBef>
                <a:spcPts val="600"/>
              </a:spcBef>
              <a:spcAft>
                <a:spcPts val="600"/>
              </a:spcAft>
              <a:tabLst>
                <a:tab pos="270510" algn="l"/>
              </a:tabLst>
            </a:pPr>
            <a:r>
              <a:rPr lang="en-US" dirty="0">
                <a:effectLst/>
                <a:latin typeface="Times New Roman" panose="02020603050405020304" pitchFamily="18" charset="0"/>
                <a:ea typeface="Times New Roman" panose="02020603050405020304" pitchFamily="18" charset="0"/>
              </a:rPr>
              <a:t> The magnitude of </a:t>
            </a:r>
            <a:r>
              <a:rPr lang="en-US" b="1" i="1" dirty="0" err="1">
                <a:solidFill>
                  <a:srgbClr val="FF0000"/>
                </a:solidFill>
                <a:effectLst/>
                <a:latin typeface="Times New Roman" panose="02020603050405020304" pitchFamily="18" charset="0"/>
                <a:ea typeface="Times New Roman" panose="02020603050405020304" pitchFamily="18" charset="0"/>
              </a:rPr>
              <a:t>y</a:t>
            </a:r>
            <a:r>
              <a:rPr lang="en-US" b="1" i="1" baseline="-25000" dirty="0" err="1">
                <a:solidFill>
                  <a:srgbClr val="FF0000"/>
                </a:solidFill>
                <a:effectLst/>
                <a:latin typeface="Times New Roman" panose="02020603050405020304" pitchFamily="18" charset="0"/>
                <a:ea typeface="Times New Roman" panose="02020603050405020304" pitchFamily="18" charset="0"/>
              </a:rPr>
              <a:t>kc</a:t>
            </a:r>
            <a:r>
              <a:rPr lang="en-US" dirty="0">
                <a:effectLst/>
                <a:latin typeface="Times New Roman" panose="02020603050405020304" pitchFamily="18" charset="0"/>
                <a:ea typeface="Times New Roman" panose="02020603050405020304" pitchFamily="18" charset="0"/>
              </a:rPr>
              <a:t> may be estimated by combination equation (10) and equations (5, 6), together with a condition of </a:t>
            </a:r>
            <a:r>
              <a:rPr lang="en-US" b="1" i="1" dirty="0">
                <a:solidFill>
                  <a:srgbClr val="FF0000"/>
                </a:solidFill>
                <a:effectLst/>
                <a:latin typeface="Times New Roman" panose="02020603050405020304" pitchFamily="18" charset="0"/>
                <a:ea typeface="Times New Roman" panose="02020603050405020304" pitchFamily="18" charset="0"/>
              </a:rPr>
              <a:t>P</a:t>
            </a:r>
            <a:r>
              <a:rPr lang="en-US" b="1" i="1" baseline="-25000" dirty="0">
                <a:solidFill>
                  <a:srgbClr val="FF0000"/>
                </a:solidFill>
                <a:effectLst/>
                <a:latin typeface="Times New Roman" panose="02020603050405020304" pitchFamily="18" charset="0"/>
                <a:ea typeface="Times New Roman" panose="02020603050405020304" pitchFamily="18" charset="0"/>
              </a:rPr>
              <a:t>a</a:t>
            </a:r>
            <a:r>
              <a:rPr lang="en-US" dirty="0">
                <a:effectLst/>
                <a:latin typeface="Times New Roman" panose="02020603050405020304" pitchFamily="18" charset="0"/>
                <a:ea typeface="Times New Roman" panose="02020603050405020304" pitchFamily="18" charset="0"/>
              </a:rPr>
              <a:t> </a:t>
            </a:r>
            <a:r>
              <a:rPr lang="en-US" b="1" dirty="0">
                <a:solidFill>
                  <a:srgbClr val="FF0000"/>
                </a:solidFill>
                <a:effectLst/>
                <a:latin typeface="Times New Roman" panose="02020603050405020304" pitchFamily="18" charset="0"/>
                <a:ea typeface="Times New Roman" panose="02020603050405020304" pitchFamily="18" charset="0"/>
              </a:rPr>
              <a:t>= 0 </a:t>
            </a:r>
            <a:r>
              <a:rPr lang="en-US" dirty="0">
                <a:effectLst/>
                <a:latin typeface="Times New Roman" panose="02020603050405020304" pitchFamily="18" charset="0"/>
                <a:ea typeface="Times New Roman" panose="02020603050405020304" pitchFamily="18" charset="0"/>
              </a:rPr>
              <a:t>and </a:t>
            </a:r>
            <a:r>
              <a:rPr lang="en-US" b="1" i="1" dirty="0" err="1">
                <a:solidFill>
                  <a:srgbClr val="FF0000"/>
                </a:solidFill>
                <a:effectLst/>
                <a:latin typeface="Times New Roman" panose="02020603050405020304" pitchFamily="18" charset="0"/>
                <a:ea typeface="Times New Roman" panose="02020603050405020304" pitchFamily="18" charset="0"/>
              </a:rPr>
              <a:t>u</a:t>
            </a:r>
            <a:r>
              <a:rPr lang="en-US" b="1" i="1" baseline="-25000" dirty="0" err="1">
                <a:solidFill>
                  <a:srgbClr val="FF0000"/>
                </a:solidFill>
                <a:effectLst/>
                <a:latin typeface="Times New Roman" panose="02020603050405020304" pitchFamily="18" charset="0"/>
                <a:ea typeface="Times New Roman" panose="02020603050405020304" pitchFamily="18" charset="0"/>
              </a:rPr>
              <a:t>a</a:t>
            </a:r>
            <a:r>
              <a:rPr lang="en-US" dirty="0">
                <a:effectLst/>
                <a:latin typeface="Times New Roman" panose="02020603050405020304" pitchFamily="18" charset="0"/>
                <a:ea typeface="Times New Roman" panose="02020603050405020304" pitchFamily="18" charset="0"/>
              </a:rPr>
              <a:t> </a:t>
            </a:r>
            <a:r>
              <a:rPr lang="en-US" b="1" dirty="0">
                <a:solidFill>
                  <a:srgbClr val="FF0000"/>
                </a:solidFill>
                <a:effectLst/>
                <a:latin typeface="Times New Roman" panose="02020603050405020304" pitchFamily="18" charset="0"/>
                <a:ea typeface="Times New Roman" panose="02020603050405020304" pitchFamily="18" charset="0"/>
              </a:rPr>
              <a:t>= 0</a:t>
            </a:r>
            <a:r>
              <a:rPr lang="en-US" dirty="0">
                <a:effectLst/>
                <a:latin typeface="Times New Roman" panose="02020603050405020304" pitchFamily="18" charset="0"/>
                <a:ea typeface="Times New Roman" panose="02020603050405020304" pitchFamily="18" charset="0"/>
              </a:rPr>
              <a:t>:</a:t>
            </a:r>
            <a:endParaRPr lang="en-US" sz="4000" dirty="0"/>
          </a:p>
        </p:txBody>
      </p:sp>
      <p:sp>
        <p:nvSpPr>
          <p:cNvPr id="4" name="Content Placeholder 3">
            <a:extLst>
              <a:ext uri="{FF2B5EF4-FFF2-40B4-BE49-F238E27FC236}">
                <a16:creationId xmlns:a16="http://schemas.microsoft.com/office/drawing/2014/main" id="{B36E7839-BD6E-4077-A403-525BCC8CEBC9}"/>
              </a:ext>
            </a:extLst>
          </p:cNvPr>
          <p:cNvSpPr>
            <a:spLocks noGrp="1"/>
          </p:cNvSpPr>
          <p:nvPr>
            <p:ph sz="half" idx="2"/>
          </p:nvPr>
        </p:nvSpPr>
        <p:spPr>
          <a:xfrm>
            <a:off x="5699051" y="0"/>
            <a:ext cx="6418520" cy="6549656"/>
          </a:xfrm>
        </p:spPr>
        <p:txBody>
          <a:bodyPr>
            <a:normAutofit fontScale="92500" lnSpcReduction="10000"/>
          </a:bodyPr>
          <a:lstStyle/>
          <a:p>
            <a:pPr marL="0" indent="0">
              <a:buNone/>
            </a:pPr>
            <a:r>
              <a:rPr lang="en-US" sz="3500" b="1" i="1" dirty="0">
                <a:solidFill>
                  <a:srgbClr val="00B050"/>
                </a:solidFill>
              </a:rPr>
              <a:t>      </a:t>
            </a:r>
            <a:r>
              <a:rPr lang="ru-RU" sz="3200" b="1" i="1" dirty="0">
                <a:solidFill>
                  <a:srgbClr val="00B050"/>
                </a:solidFill>
                <a:latin typeface="Times New Roman" panose="02020603050405020304" pitchFamily="18" charset="0"/>
                <a:cs typeface="Times New Roman" panose="02020603050405020304" pitchFamily="18" charset="0"/>
              </a:rPr>
              <a:t>4.2.Определить величину </a:t>
            </a:r>
            <a:endParaRPr lang="en-US" sz="3200" b="1" i="1" dirty="0">
              <a:solidFill>
                <a:srgbClr val="00B050"/>
              </a:solidFill>
              <a:latin typeface="Times New Roman" panose="02020603050405020304" pitchFamily="18" charset="0"/>
              <a:cs typeface="Times New Roman" panose="02020603050405020304" pitchFamily="18" charset="0"/>
            </a:endParaRPr>
          </a:p>
          <a:p>
            <a:pPr marL="0" indent="0">
              <a:buNone/>
            </a:pPr>
            <a:r>
              <a:rPr lang="en-US" sz="3200" b="1" i="1" dirty="0">
                <a:solidFill>
                  <a:srgbClr val="00B050"/>
                </a:solidFill>
                <a:latin typeface="Times New Roman" panose="02020603050405020304" pitchFamily="18" charset="0"/>
                <a:cs typeface="Times New Roman" panose="02020603050405020304" pitchFamily="18" charset="0"/>
              </a:rPr>
              <a:t>       </a:t>
            </a:r>
            <a:r>
              <a:rPr lang="ru-RU" sz="3200" b="1" i="1" dirty="0">
                <a:solidFill>
                  <a:srgbClr val="00B050"/>
                </a:solidFill>
                <a:latin typeface="Times New Roman" panose="02020603050405020304" pitchFamily="18" charset="0"/>
                <a:cs typeface="Times New Roman" panose="02020603050405020304" pitchFamily="18" charset="0"/>
              </a:rPr>
              <a:t>глубины открытой траншеи</a:t>
            </a:r>
            <a:endParaRPr lang="en-US" sz="3200" b="1" i="1" dirty="0">
              <a:solidFill>
                <a:srgbClr val="00B050"/>
              </a:solidFill>
              <a:latin typeface="Times New Roman" panose="02020603050405020304" pitchFamily="18" charset="0"/>
              <a:cs typeface="Times New Roman" panose="02020603050405020304" pitchFamily="18" charset="0"/>
            </a:endParaRPr>
          </a:p>
          <a:p>
            <a:pPr>
              <a:lnSpc>
                <a:spcPct val="110000"/>
              </a:lnSpc>
              <a:spcBef>
                <a:spcPts val="0"/>
              </a:spcBef>
            </a:pPr>
            <a:r>
              <a:rPr lang="ru-RU" dirty="0">
                <a:latin typeface="Times New Roman" panose="02020603050405020304" pitchFamily="18" charset="0"/>
                <a:cs typeface="Times New Roman" panose="02020603050405020304" pitchFamily="18" charset="0"/>
              </a:rPr>
              <a:t>Распределение активного давления грунта можно разделить на две области: </a:t>
            </a:r>
            <a:r>
              <a:rPr lang="en-US" dirty="0">
                <a:latin typeface="Times New Roman" panose="02020603050405020304" pitchFamily="18" charset="0"/>
                <a:cs typeface="Times New Roman" panose="02020603050405020304" pitchFamily="18" charset="0"/>
              </a:rPr>
              <a:t>            -      </a:t>
            </a:r>
            <a:r>
              <a:rPr lang="en-US" i="1" dirty="0">
                <a:latin typeface="Times New Roman" panose="02020603050405020304" pitchFamily="18" charset="0"/>
                <a:cs typeface="Times New Roman" panose="02020603050405020304" pitchFamily="18" charset="0"/>
              </a:rPr>
              <a:t>- </a:t>
            </a:r>
            <a:r>
              <a:rPr lang="ru-RU" i="1" dirty="0">
                <a:latin typeface="Times New Roman" panose="02020603050405020304" pitchFamily="18" charset="0"/>
                <a:cs typeface="Times New Roman" panose="02020603050405020304" pitchFamily="18" charset="0"/>
              </a:rPr>
              <a:t>одна</a:t>
            </a:r>
            <a:r>
              <a:rPr lang="en-US"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область растяжения,</a:t>
            </a:r>
            <a:endParaRPr lang="en-US" dirty="0">
              <a:latin typeface="Times New Roman" panose="02020603050405020304" pitchFamily="18" charset="0"/>
              <a:cs typeface="Times New Roman" panose="02020603050405020304" pitchFamily="18" charset="0"/>
            </a:endParaRPr>
          </a:p>
          <a:p>
            <a:pPr marL="0" indent="0">
              <a:lnSpc>
                <a:spcPct val="110000"/>
              </a:lnSpc>
              <a:spcBef>
                <a:spcPts val="0"/>
              </a:spcBef>
              <a:buNone/>
            </a:pP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a:t>
            </a:r>
            <a:r>
              <a:rPr lang="ru-RU" i="1" dirty="0">
                <a:latin typeface="Times New Roman" panose="02020603050405020304" pitchFamily="18" charset="0"/>
                <a:cs typeface="Times New Roman" panose="02020603050405020304" pitchFamily="18" charset="0"/>
              </a:rPr>
              <a:t> другая</a:t>
            </a:r>
            <a:r>
              <a:rPr lang="en-US" i="1"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a:t>
            </a:r>
            <a:r>
              <a:rPr lang="ru-RU" dirty="0">
                <a:latin typeface="Times New Roman" panose="02020603050405020304" pitchFamily="18" charset="0"/>
                <a:cs typeface="Times New Roman" panose="02020603050405020304" pitchFamily="18" charset="0"/>
              </a:rPr>
              <a:t> область сжатия. </a:t>
            </a:r>
            <a:endParaRPr lang="en-US" dirty="0">
              <a:latin typeface="Times New Roman" panose="02020603050405020304" pitchFamily="18" charset="0"/>
              <a:cs typeface="Times New Roman" panose="02020603050405020304" pitchFamily="18" charset="0"/>
            </a:endParaRPr>
          </a:p>
          <a:p>
            <a:r>
              <a:rPr lang="ru-RU" dirty="0">
                <a:latin typeface="Times New Roman" panose="02020603050405020304" pitchFamily="18" charset="0"/>
                <a:cs typeface="Times New Roman" panose="02020603050405020304" pitchFamily="18" charset="0"/>
              </a:rPr>
              <a:t>Дв</a:t>
            </a:r>
            <a:r>
              <a:rPr lang="en-US" dirty="0">
                <a:latin typeface="Times New Roman" panose="02020603050405020304" pitchFamily="18" charset="0"/>
                <a:cs typeface="Times New Roman" panose="02020603050405020304" pitchFamily="18" charset="0"/>
              </a:rPr>
              <a:t>a</a:t>
            </a:r>
            <a:r>
              <a:rPr lang="ru-RU" dirty="0">
                <a:latin typeface="Times New Roman" panose="02020603050405020304" pitchFamily="18" charset="0"/>
                <a:cs typeface="Times New Roman" panose="02020603050405020304" pitchFamily="18" charset="0"/>
              </a:rPr>
              <a:t> областей разделены на глубине </a:t>
            </a:r>
            <a:r>
              <a:rPr kumimoji="0" lang="en-US" b="1" i="1"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a:t>
            </a:r>
            <a:r>
              <a:rPr kumimoji="0" lang="en-US" b="1" i="1" u="none" strike="noStrike" kern="1200" cap="none" spc="0" normalizeH="0" baseline="-2500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kc</a:t>
            </a:r>
            <a:r>
              <a:rPr kumimoji="0" lang="en-US" b="0" i="1" u="none" strike="noStrike" kern="1200" cap="none" spc="0" normalizeH="0" baseline="-2500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 </a:t>
            </a:r>
            <a:endParaRPr lang="en-US" dirty="0">
              <a:latin typeface="Times New Roman" panose="02020603050405020304" pitchFamily="18" charset="0"/>
              <a:cs typeface="Times New Roman" panose="02020603050405020304" pitchFamily="18" charset="0"/>
            </a:endParaRPr>
          </a:p>
          <a:p>
            <a:pPr>
              <a:lnSpc>
                <a:spcPct val="110000"/>
              </a:lnSpc>
              <a:spcBef>
                <a:spcPts val="0"/>
              </a:spcBef>
            </a:pPr>
            <a:r>
              <a:rPr lang="ru-RU" dirty="0">
                <a:latin typeface="Times New Roman" panose="02020603050405020304" pitchFamily="18" charset="0"/>
                <a:cs typeface="Times New Roman" panose="02020603050405020304" pitchFamily="18" charset="0"/>
              </a:rPr>
              <a:t> В области растяжения (от поверхности до глубины </a:t>
            </a:r>
            <a:r>
              <a:rPr kumimoji="0" lang="en-US" b="1" i="1"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a:t>
            </a:r>
            <a:r>
              <a:rPr kumimoji="0" lang="en-US" b="1" i="1" u="none" strike="noStrike" kern="1200" cap="none" spc="0" normalizeH="0" baseline="-2500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kc</a:t>
            </a:r>
            <a:r>
              <a:rPr lang="ru-RU" dirty="0">
                <a:latin typeface="Times New Roman" panose="02020603050405020304" pitchFamily="18" charset="0"/>
                <a:cs typeface="Times New Roman" panose="02020603050405020304" pitchFamily="18" charset="0"/>
              </a:rPr>
              <a:t>) активное давление грунта отрицательное, что приводит к тому, что грунтовая масса за подпорной стенкой </a:t>
            </a:r>
            <a:r>
              <a:rPr lang="ru-RU" b="1" dirty="0">
                <a:solidFill>
                  <a:srgbClr val="FF0000"/>
                </a:solidFill>
                <a:latin typeface="Times New Roman" panose="02020603050405020304" pitchFamily="18" charset="0"/>
                <a:cs typeface="Times New Roman" panose="02020603050405020304" pitchFamily="18" charset="0"/>
              </a:rPr>
              <a:t>стремится отойти от подпорной стены</a:t>
            </a:r>
            <a:r>
              <a:rPr lang="ru-RU" dirty="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nSpc>
                <a:spcPct val="110000"/>
              </a:lnSpc>
              <a:spcBef>
                <a:spcPts val="0"/>
              </a:spcBef>
            </a:pPr>
            <a:r>
              <a:rPr lang="ru-RU" dirty="0">
                <a:latin typeface="Times New Roman" panose="02020603050405020304" pitchFamily="18" charset="0"/>
                <a:cs typeface="Times New Roman" panose="02020603050405020304" pitchFamily="18" charset="0"/>
              </a:rPr>
              <a:t> Величина </a:t>
            </a:r>
            <a:r>
              <a:rPr kumimoji="0" lang="en-US" b="1" i="1" u="none" strike="noStrike" kern="1200" cap="none" spc="0" normalizeH="0" baseline="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a:t>
            </a:r>
            <a:r>
              <a:rPr kumimoji="0" lang="en-US" b="1" i="1" u="none" strike="noStrike" kern="1200" cap="none" spc="0" normalizeH="0" baseline="-25000" noProof="0" dirty="0" err="1">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kc</a:t>
            </a:r>
            <a:r>
              <a:rPr lang="ru-RU" dirty="0">
                <a:latin typeface="Times New Roman" panose="02020603050405020304" pitchFamily="18" charset="0"/>
                <a:cs typeface="Times New Roman" panose="02020603050405020304" pitchFamily="18" charset="0"/>
              </a:rPr>
              <a:t> может быть оценена комбинацией уравнения (10) и уравнений (5, 6) вместе с условием </a:t>
            </a:r>
            <a:r>
              <a:rPr lang="ru-RU" b="1" i="1" dirty="0">
                <a:solidFill>
                  <a:srgbClr val="FF0000"/>
                </a:solidFill>
                <a:latin typeface="Times New Roman" panose="02020603050405020304" pitchFamily="18" charset="0"/>
                <a:cs typeface="Times New Roman" panose="02020603050405020304" pitchFamily="18" charset="0"/>
              </a:rPr>
              <a:t>Pa = 0 </a:t>
            </a:r>
            <a:r>
              <a:rPr lang="en-US" b="1" i="1" dirty="0">
                <a:solidFill>
                  <a:srgbClr val="FF0000"/>
                </a:solidFill>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и </a:t>
            </a:r>
            <a:r>
              <a:rPr lang="en-US" b="1" i="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u</a:t>
            </a:r>
            <a:r>
              <a:rPr lang="en-US" b="1" i="1" baseline="-25000"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a</a:t>
            </a:r>
            <a:r>
              <a:rPr lang="en-US" b="1" i="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 0 </a:t>
            </a:r>
            <a:r>
              <a:rPr lang="ru-RU" dirty="0"/>
              <a:t>:</a:t>
            </a:r>
            <a:endParaRPr lang="en-US" dirty="0"/>
          </a:p>
        </p:txBody>
      </p:sp>
      <p:sp>
        <p:nvSpPr>
          <p:cNvPr id="2" name="Slide Number Placeholder 1">
            <a:extLst>
              <a:ext uri="{FF2B5EF4-FFF2-40B4-BE49-F238E27FC236}">
                <a16:creationId xmlns:a16="http://schemas.microsoft.com/office/drawing/2014/main" id="{9919BA97-0104-4CB0-AE25-7D235E1378AD}"/>
              </a:ext>
            </a:extLst>
          </p:cNvPr>
          <p:cNvSpPr>
            <a:spLocks noGrp="1"/>
          </p:cNvSpPr>
          <p:nvPr>
            <p:ph type="sldNum" sz="quarter" idx="12"/>
          </p:nvPr>
        </p:nvSpPr>
        <p:spPr>
          <a:xfrm>
            <a:off x="8610599" y="6356350"/>
            <a:ext cx="3372293" cy="427222"/>
          </a:xfrm>
        </p:spPr>
        <p:txBody>
          <a:bodyPr/>
          <a:lstStyle/>
          <a:p>
            <a:fld id="{27FD7311-7267-4543-9A6E-D51C15B6EE1F}" type="slidenum">
              <a:rPr lang="en-US" sz="1800" b="1" smtClean="0">
                <a:solidFill>
                  <a:srgbClr val="FF0000"/>
                </a:solidFill>
              </a:rPr>
              <a:t>12</a:t>
            </a:fld>
            <a:endParaRPr lang="en-US" b="1" dirty="0">
              <a:solidFill>
                <a:srgbClr val="FF0000"/>
              </a:solidFill>
            </a:endParaRPr>
          </a:p>
        </p:txBody>
      </p:sp>
    </p:spTree>
    <p:extLst>
      <p:ext uri="{BB962C8B-B14F-4D97-AF65-F5344CB8AC3E}">
        <p14:creationId xmlns:p14="http://schemas.microsoft.com/office/powerpoint/2010/main" val="1111745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a:extLst>
              <a:ext uri="{FF2B5EF4-FFF2-40B4-BE49-F238E27FC236}">
                <a16:creationId xmlns:a16="http://schemas.microsoft.com/office/drawing/2014/main" id="{5EB9F3C0-3C60-429E-ADC2-CA0DB9601F74}"/>
              </a:ext>
            </a:extLst>
          </p:cNvPr>
          <p:cNvPicPr>
            <a:picLocks noGrp="1" noChangeAspect="1"/>
          </p:cNvPicPr>
          <p:nvPr>
            <p:ph sz="half" idx="1"/>
          </p:nvPr>
        </p:nvPicPr>
        <p:blipFill>
          <a:blip r:embed="rId2"/>
          <a:stretch>
            <a:fillRect/>
          </a:stretch>
        </p:blipFill>
        <p:spPr>
          <a:xfrm>
            <a:off x="85060" y="85061"/>
            <a:ext cx="12106939" cy="6687880"/>
          </a:xfrm>
          <a:prstGeom prst="rect">
            <a:avLst/>
          </a:prstGeom>
        </p:spPr>
      </p:pic>
      <p:sp>
        <p:nvSpPr>
          <p:cNvPr id="3" name="Slide Number Placeholder 2">
            <a:extLst>
              <a:ext uri="{FF2B5EF4-FFF2-40B4-BE49-F238E27FC236}">
                <a16:creationId xmlns:a16="http://schemas.microsoft.com/office/drawing/2014/main" id="{F993C1FC-A26E-4635-B321-549B6F708EE3}"/>
              </a:ext>
            </a:extLst>
          </p:cNvPr>
          <p:cNvSpPr>
            <a:spLocks noGrp="1"/>
          </p:cNvSpPr>
          <p:nvPr>
            <p:ph type="sldNum" sz="quarter" idx="12"/>
          </p:nvPr>
        </p:nvSpPr>
        <p:spPr/>
        <p:txBody>
          <a:bodyPr/>
          <a:lstStyle/>
          <a:p>
            <a:fld id="{27FD7311-7267-4543-9A6E-D51C15B6EE1F}" type="slidenum">
              <a:rPr lang="en-US" sz="2400" b="1" smtClean="0">
                <a:solidFill>
                  <a:srgbClr val="FF0000"/>
                </a:solidFill>
              </a:rPr>
              <a:t>13</a:t>
            </a:fld>
            <a:endParaRPr lang="en-US" b="1" dirty="0">
              <a:solidFill>
                <a:srgbClr val="FF0000"/>
              </a:solidFill>
            </a:endParaRPr>
          </a:p>
        </p:txBody>
      </p:sp>
    </p:spTree>
    <p:extLst>
      <p:ext uri="{BB962C8B-B14F-4D97-AF65-F5344CB8AC3E}">
        <p14:creationId xmlns:p14="http://schemas.microsoft.com/office/powerpoint/2010/main" val="238456863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DC327C-F6F0-4475-8300-DDE075663141}"/>
              </a:ext>
            </a:extLst>
          </p:cNvPr>
          <p:cNvSpPr>
            <a:spLocks noGrp="1"/>
          </p:cNvSpPr>
          <p:nvPr>
            <p:ph sz="half" idx="1"/>
          </p:nvPr>
        </p:nvSpPr>
        <p:spPr>
          <a:xfrm>
            <a:off x="74427" y="-53162"/>
            <a:ext cx="12043143" cy="6783572"/>
          </a:xfrm>
        </p:spPr>
        <p:txBody>
          <a:bodyPr/>
          <a:lstStyle/>
          <a:p>
            <a:pPr marL="0" lvl="0" indent="0" algn="just">
              <a:spcBef>
                <a:spcPts val="600"/>
              </a:spcBef>
              <a:spcAft>
                <a:spcPts val="600"/>
              </a:spcAft>
              <a:buNone/>
              <a:tabLst>
                <a:tab pos="270510" algn="l"/>
              </a:tabLst>
            </a:pPr>
            <a:r>
              <a:rPr lang="en-GB" sz="3200" b="1" dirty="0">
                <a:solidFill>
                  <a:srgbClr val="FF0000"/>
                </a:solidFill>
                <a:effectLst/>
                <a:latin typeface="Times New Roman" panose="02020603050405020304" pitchFamily="18" charset="0"/>
                <a:ea typeface="Palatino Linotype" panose="02040502050505030304" pitchFamily="18" charset="0"/>
                <a:cs typeface="Times New Roman" panose="02020603050405020304" pitchFamily="18" charset="0"/>
              </a:rPr>
              <a:t>5. Numerical calculation results and Discussion</a:t>
            </a:r>
            <a:endParaRPr lang="en-US" sz="3200" dirty="0">
              <a:latin typeface="Times New Roman" panose="02020603050405020304" pitchFamily="18" charset="0"/>
              <a:ea typeface="Palatino Linotype" panose="02040502050505030304" pitchFamily="18" charset="0"/>
              <a:cs typeface="Times New Roman" panose="02020603050405020304" pitchFamily="18" charset="0"/>
            </a:endParaRPr>
          </a:p>
          <a:p>
            <a:pPr marL="0" lvl="0" indent="0" algn="just">
              <a:spcBef>
                <a:spcPts val="600"/>
              </a:spcBef>
              <a:spcAft>
                <a:spcPts val="600"/>
              </a:spcAft>
              <a:buNone/>
              <a:tabLst>
                <a:tab pos="270510" algn="l"/>
              </a:tabLst>
            </a:pPr>
            <a:r>
              <a:rPr lang="en-US" sz="3200" b="1" i="1" dirty="0">
                <a:solidFill>
                  <a:srgbClr val="00B050"/>
                </a:solidFill>
                <a:effectLst/>
                <a:latin typeface="Times New Roman" panose="02020603050405020304" pitchFamily="18" charset="0"/>
                <a:ea typeface="Palatino Linotype" panose="02040502050505030304" pitchFamily="18" charset="0"/>
                <a:cs typeface="Times New Roman" panose="02020603050405020304" pitchFamily="18" charset="0"/>
              </a:rPr>
              <a:t>5.1.Numerical Calculation. </a:t>
            </a:r>
          </a:p>
          <a:p>
            <a:pPr marL="0" lvl="0" indent="0" algn="just">
              <a:spcBef>
                <a:spcPts val="600"/>
              </a:spcBef>
              <a:spcAft>
                <a:spcPts val="600"/>
              </a:spcAft>
              <a:buNone/>
              <a:tabLst>
                <a:tab pos="270510" algn="l"/>
              </a:tabLst>
            </a:pPr>
            <a:r>
              <a:rPr lang="en-US" sz="2400" dirty="0">
                <a:effectLst/>
                <a:latin typeface="Times New Roman" panose="02020603050405020304" pitchFamily="18" charset="0"/>
                <a:ea typeface="Palatino Linotype" panose="02040502050505030304" pitchFamily="18" charset="0"/>
                <a:cs typeface="Times New Roman" panose="02020603050405020304" pitchFamily="18" charset="0"/>
              </a:rPr>
              <a:t>Numerical calculation is carried out using the concept of equation (16), in which the </a:t>
            </a:r>
            <a:r>
              <a:rPr lang="en-US" sz="2400" b="1" dirty="0">
                <a:solidFill>
                  <a:srgbClr val="FF0000"/>
                </a:solidFill>
                <a:effectLst/>
                <a:latin typeface="Times New Roman" panose="02020603050405020304" pitchFamily="18" charset="0"/>
                <a:ea typeface="Palatino Linotype" panose="02040502050505030304" pitchFamily="18" charset="0"/>
                <a:cs typeface="Times New Roman" panose="02020603050405020304" pitchFamily="18" charset="0"/>
              </a:rPr>
              <a:t>input parameters of soil</a:t>
            </a:r>
            <a:r>
              <a:rPr lang="en-US" sz="2400" dirty="0">
                <a:effectLst/>
                <a:latin typeface="Times New Roman" panose="02020603050405020304" pitchFamily="18" charset="0"/>
                <a:ea typeface="Palatino Linotype" panose="02040502050505030304" pitchFamily="18" charset="0"/>
                <a:cs typeface="Times New Roman" panose="02020603050405020304" pitchFamily="18" charset="0"/>
              </a:rPr>
              <a:t> sample such as physical and mechanical properties of the studied soil are shown (</a:t>
            </a:r>
            <a:r>
              <a:rPr lang="en-US" sz="2400" b="1" dirty="0">
                <a:effectLst/>
                <a:latin typeface="Times New Roman" panose="02020603050405020304" pitchFamily="18" charset="0"/>
                <a:ea typeface="Palatino Linotype" panose="02040502050505030304" pitchFamily="18" charset="0"/>
                <a:cs typeface="Times New Roman" panose="02020603050405020304" pitchFamily="18" charset="0"/>
              </a:rPr>
              <a:t>Table 1</a:t>
            </a:r>
            <a:r>
              <a:rPr lang="en-US" sz="2400" dirty="0">
                <a:effectLst/>
                <a:latin typeface="Times New Roman" panose="02020603050405020304" pitchFamily="18" charset="0"/>
                <a:ea typeface="Palatino Linotype" panose="02040502050505030304" pitchFamily="18" charset="0"/>
                <a:cs typeface="Times New Roman" panose="02020603050405020304" pitchFamily="18" charset="0"/>
              </a:rPr>
              <a:t>). </a:t>
            </a:r>
          </a:p>
          <a:p>
            <a:pPr marL="0" lvl="0" indent="0" algn="just">
              <a:spcBef>
                <a:spcPts val="600"/>
              </a:spcBef>
              <a:spcAft>
                <a:spcPts val="600"/>
              </a:spcAft>
              <a:buNone/>
              <a:tabLst>
                <a:tab pos="270510" algn="l"/>
              </a:tabLst>
            </a:pPr>
            <a:r>
              <a:rPr lang="en-US" sz="2400" dirty="0">
                <a:effectLst/>
                <a:latin typeface="Times New Roman" panose="02020603050405020304" pitchFamily="18" charset="0"/>
                <a:ea typeface="Palatino Linotype" panose="02040502050505030304" pitchFamily="18" charset="0"/>
                <a:cs typeface="Times New Roman" panose="02020603050405020304" pitchFamily="18" charset="0"/>
              </a:rPr>
              <a:t>The study soil sample was collected in a construction site located in the Southeast of Vietnam.</a:t>
            </a:r>
          </a:p>
          <a:p>
            <a:pPr marL="0" indent="0">
              <a:buNone/>
            </a:pPr>
            <a:endParaRPr lang="en-US" dirty="0"/>
          </a:p>
        </p:txBody>
      </p:sp>
      <p:pic>
        <p:nvPicPr>
          <p:cNvPr id="2" name="Picture 1">
            <a:extLst>
              <a:ext uri="{FF2B5EF4-FFF2-40B4-BE49-F238E27FC236}">
                <a16:creationId xmlns:a16="http://schemas.microsoft.com/office/drawing/2014/main" id="{FEC6E83A-18C9-496F-92AB-473752BAE722}"/>
              </a:ext>
            </a:extLst>
          </p:cNvPr>
          <p:cNvPicPr>
            <a:picLocks noChangeAspect="1"/>
          </p:cNvPicPr>
          <p:nvPr/>
        </p:nvPicPr>
        <p:blipFill rotWithShape="1">
          <a:blip r:embed="rId2"/>
          <a:srcRect l="7866" r="8173" b="5412"/>
          <a:stretch/>
        </p:blipFill>
        <p:spPr>
          <a:xfrm>
            <a:off x="1212112" y="2541181"/>
            <a:ext cx="10377375" cy="4189229"/>
          </a:xfrm>
          <a:prstGeom prst="rect">
            <a:avLst/>
          </a:prstGeom>
        </p:spPr>
      </p:pic>
      <p:sp>
        <p:nvSpPr>
          <p:cNvPr id="4" name="Slide Number Placeholder 3">
            <a:extLst>
              <a:ext uri="{FF2B5EF4-FFF2-40B4-BE49-F238E27FC236}">
                <a16:creationId xmlns:a16="http://schemas.microsoft.com/office/drawing/2014/main" id="{362F8114-868A-45EB-AF0E-7F899D97137F}"/>
              </a:ext>
            </a:extLst>
          </p:cNvPr>
          <p:cNvSpPr>
            <a:spLocks noGrp="1"/>
          </p:cNvSpPr>
          <p:nvPr>
            <p:ph type="sldNum" sz="quarter" idx="12"/>
          </p:nvPr>
        </p:nvSpPr>
        <p:spPr>
          <a:xfrm>
            <a:off x="9374370" y="6365285"/>
            <a:ext cx="2743200" cy="365125"/>
          </a:xfrm>
        </p:spPr>
        <p:txBody>
          <a:bodyPr/>
          <a:lstStyle/>
          <a:p>
            <a:fld id="{27FD7311-7267-4543-9A6E-D51C15B6EE1F}" type="slidenum">
              <a:rPr lang="en-US" sz="1800" b="1" smtClean="0">
                <a:solidFill>
                  <a:srgbClr val="FF0000"/>
                </a:solidFill>
              </a:rPr>
              <a:t>14</a:t>
            </a:fld>
            <a:endParaRPr lang="en-US" b="1" dirty="0">
              <a:solidFill>
                <a:srgbClr val="FF0000"/>
              </a:solidFill>
            </a:endParaRPr>
          </a:p>
        </p:txBody>
      </p:sp>
    </p:spTree>
    <p:extLst>
      <p:ext uri="{BB962C8B-B14F-4D97-AF65-F5344CB8AC3E}">
        <p14:creationId xmlns:p14="http://schemas.microsoft.com/office/powerpoint/2010/main" val="23436847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a:extLst>
              <a:ext uri="{FF2B5EF4-FFF2-40B4-BE49-F238E27FC236}">
                <a16:creationId xmlns:a16="http://schemas.microsoft.com/office/drawing/2014/main" id="{B2D2238B-DBF2-4FDA-9305-0F5578BDCEC3}"/>
              </a:ext>
            </a:extLst>
          </p:cNvPr>
          <p:cNvPicPr>
            <a:picLocks noGrp="1" noChangeAspect="1"/>
          </p:cNvPicPr>
          <p:nvPr>
            <p:ph sz="half" idx="1"/>
          </p:nvPr>
        </p:nvPicPr>
        <p:blipFill>
          <a:blip r:embed="rId2"/>
          <a:stretch>
            <a:fillRect/>
          </a:stretch>
        </p:blipFill>
        <p:spPr>
          <a:xfrm>
            <a:off x="138224" y="265815"/>
            <a:ext cx="11876568" cy="6028660"/>
          </a:xfrm>
          <a:prstGeom prst="rect">
            <a:avLst/>
          </a:prstGeom>
        </p:spPr>
      </p:pic>
      <p:sp>
        <p:nvSpPr>
          <p:cNvPr id="3" name="Slide Number Placeholder 2">
            <a:extLst>
              <a:ext uri="{FF2B5EF4-FFF2-40B4-BE49-F238E27FC236}">
                <a16:creationId xmlns:a16="http://schemas.microsoft.com/office/drawing/2014/main" id="{56B2FE73-71EE-473A-ABF8-A4F674835BD8}"/>
              </a:ext>
            </a:extLst>
          </p:cNvPr>
          <p:cNvSpPr>
            <a:spLocks noGrp="1"/>
          </p:cNvSpPr>
          <p:nvPr>
            <p:ph type="sldNum" sz="quarter" idx="12"/>
          </p:nvPr>
        </p:nvSpPr>
        <p:spPr/>
        <p:txBody>
          <a:bodyPr/>
          <a:lstStyle/>
          <a:p>
            <a:fld id="{27FD7311-7267-4543-9A6E-D51C15B6EE1F}" type="slidenum">
              <a:rPr lang="en-US" sz="1800" b="1" smtClean="0">
                <a:solidFill>
                  <a:srgbClr val="FF0000"/>
                </a:solidFill>
              </a:rPr>
              <a:t>15</a:t>
            </a:fld>
            <a:endParaRPr lang="en-US" b="1" dirty="0">
              <a:solidFill>
                <a:srgbClr val="FF0000"/>
              </a:solidFill>
            </a:endParaRPr>
          </a:p>
        </p:txBody>
      </p:sp>
    </p:spTree>
    <p:extLst>
      <p:ext uri="{BB962C8B-B14F-4D97-AF65-F5344CB8AC3E}">
        <p14:creationId xmlns:p14="http://schemas.microsoft.com/office/powerpoint/2010/main" val="242494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a:extLst>
              <a:ext uri="{FF2B5EF4-FFF2-40B4-BE49-F238E27FC236}">
                <a16:creationId xmlns:a16="http://schemas.microsoft.com/office/drawing/2014/main" id="{9B10EC8E-A89C-45D7-B0FD-F441FF650812}"/>
              </a:ext>
            </a:extLst>
          </p:cNvPr>
          <p:cNvPicPr>
            <a:picLocks noGrp="1" noChangeAspect="1"/>
          </p:cNvPicPr>
          <p:nvPr>
            <p:ph sz="half" idx="1"/>
          </p:nvPr>
        </p:nvPicPr>
        <p:blipFill rotWithShape="1">
          <a:blip r:embed="rId2"/>
          <a:srcRect t="2281" r="7225" b="55137"/>
          <a:stretch/>
        </p:blipFill>
        <p:spPr>
          <a:xfrm>
            <a:off x="148856" y="74428"/>
            <a:ext cx="12043144" cy="3742660"/>
          </a:xfrm>
          <a:prstGeom prst="rect">
            <a:avLst/>
          </a:prstGeom>
        </p:spPr>
      </p:pic>
      <p:pic>
        <p:nvPicPr>
          <p:cNvPr id="3" name="Picture 2">
            <a:extLst>
              <a:ext uri="{FF2B5EF4-FFF2-40B4-BE49-F238E27FC236}">
                <a16:creationId xmlns:a16="http://schemas.microsoft.com/office/drawing/2014/main" id="{F5877CCE-45E1-4FB5-ABD3-5350979A9F7E}"/>
              </a:ext>
            </a:extLst>
          </p:cNvPr>
          <p:cNvPicPr>
            <a:picLocks noChangeAspect="1"/>
          </p:cNvPicPr>
          <p:nvPr/>
        </p:nvPicPr>
        <p:blipFill rotWithShape="1">
          <a:blip r:embed="rId3"/>
          <a:srcRect l="5885" t="61123" r="6556" b="4348"/>
          <a:stretch/>
        </p:blipFill>
        <p:spPr>
          <a:xfrm>
            <a:off x="577702" y="3732026"/>
            <a:ext cx="11465442" cy="2743201"/>
          </a:xfrm>
          <a:prstGeom prst="rect">
            <a:avLst/>
          </a:prstGeom>
        </p:spPr>
      </p:pic>
      <p:sp>
        <p:nvSpPr>
          <p:cNvPr id="4" name="Slide Number Placeholder 3">
            <a:extLst>
              <a:ext uri="{FF2B5EF4-FFF2-40B4-BE49-F238E27FC236}">
                <a16:creationId xmlns:a16="http://schemas.microsoft.com/office/drawing/2014/main" id="{9B15857C-7B30-444E-B73B-2956CDC175D5}"/>
              </a:ext>
            </a:extLst>
          </p:cNvPr>
          <p:cNvSpPr>
            <a:spLocks noGrp="1"/>
          </p:cNvSpPr>
          <p:nvPr>
            <p:ph type="sldNum" sz="quarter" idx="12"/>
          </p:nvPr>
        </p:nvSpPr>
        <p:spPr>
          <a:xfrm>
            <a:off x="8610600" y="6356350"/>
            <a:ext cx="3170274" cy="501650"/>
          </a:xfrm>
        </p:spPr>
        <p:txBody>
          <a:bodyPr/>
          <a:lstStyle/>
          <a:p>
            <a:fld id="{27FD7311-7267-4543-9A6E-D51C15B6EE1F}" type="slidenum">
              <a:rPr lang="en-US" sz="1600" b="1" smtClean="0">
                <a:solidFill>
                  <a:srgbClr val="FF0000"/>
                </a:solidFill>
              </a:rPr>
              <a:t>16</a:t>
            </a:fld>
            <a:endParaRPr lang="en-US" b="1" dirty="0">
              <a:solidFill>
                <a:srgbClr val="FF0000"/>
              </a:solidFill>
            </a:endParaRPr>
          </a:p>
        </p:txBody>
      </p:sp>
    </p:spTree>
    <p:extLst>
      <p:ext uri="{BB962C8B-B14F-4D97-AF65-F5344CB8AC3E}">
        <p14:creationId xmlns:p14="http://schemas.microsoft.com/office/powerpoint/2010/main" val="40424613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a:extLst>
              <a:ext uri="{FF2B5EF4-FFF2-40B4-BE49-F238E27FC236}">
                <a16:creationId xmlns:a16="http://schemas.microsoft.com/office/drawing/2014/main" id="{E2FAC818-7BA3-4161-8E61-D06972F1AF3D}"/>
              </a:ext>
            </a:extLst>
          </p:cNvPr>
          <p:cNvPicPr>
            <a:picLocks noGrp="1" noChangeAspect="1"/>
          </p:cNvPicPr>
          <p:nvPr>
            <p:ph sz="half" idx="1"/>
          </p:nvPr>
        </p:nvPicPr>
        <p:blipFill>
          <a:blip r:embed="rId2"/>
          <a:stretch>
            <a:fillRect/>
          </a:stretch>
        </p:blipFill>
        <p:spPr>
          <a:xfrm>
            <a:off x="157110" y="414669"/>
            <a:ext cx="5361188" cy="4732617"/>
          </a:xfrm>
          <a:prstGeom prst="rect">
            <a:avLst/>
          </a:prstGeom>
        </p:spPr>
      </p:pic>
      <p:pic>
        <p:nvPicPr>
          <p:cNvPr id="5" name="Content Placeholder 4">
            <a:extLst>
              <a:ext uri="{FF2B5EF4-FFF2-40B4-BE49-F238E27FC236}">
                <a16:creationId xmlns:a16="http://schemas.microsoft.com/office/drawing/2014/main" id="{D57E73EB-F16E-4C0F-B113-131F09C75C46}"/>
              </a:ext>
            </a:extLst>
          </p:cNvPr>
          <p:cNvPicPr>
            <a:picLocks noGrp="1" noChangeAspect="1"/>
          </p:cNvPicPr>
          <p:nvPr>
            <p:ph sz="half" idx="2"/>
          </p:nvPr>
        </p:nvPicPr>
        <p:blipFill>
          <a:blip r:embed="rId3"/>
          <a:stretch>
            <a:fillRect/>
          </a:stretch>
        </p:blipFill>
        <p:spPr>
          <a:xfrm>
            <a:off x="6230707" y="414670"/>
            <a:ext cx="5513559" cy="4732616"/>
          </a:xfrm>
          <a:prstGeom prst="rect">
            <a:avLst/>
          </a:prstGeom>
        </p:spPr>
      </p:pic>
      <p:sp>
        <p:nvSpPr>
          <p:cNvPr id="7" name="TextBox 6">
            <a:extLst>
              <a:ext uri="{FF2B5EF4-FFF2-40B4-BE49-F238E27FC236}">
                <a16:creationId xmlns:a16="http://schemas.microsoft.com/office/drawing/2014/main" id="{2E40EBCF-ADAB-4A7F-907F-78EA7183FE38}"/>
              </a:ext>
            </a:extLst>
          </p:cNvPr>
          <p:cNvSpPr txBox="1"/>
          <p:nvPr/>
        </p:nvSpPr>
        <p:spPr>
          <a:xfrm>
            <a:off x="157110" y="5147287"/>
            <a:ext cx="5604853" cy="954107"/>
          </a:xfrm>
          <a:prstGeom prst="rect">
            <a:avLst/>
          </a:prstGeom>
          <a:noFill/>
        </p:spPr>
        <p:txBody>
          <a:bodyPr wrap="square">
            <a:spAutoFit/>
          </a:bodyPr>
          <a:lstStyle/>
          <a:p>
            <a:r>
              <a:rPr lang="en-US" sz="2800" dirty="0"/>
              <a:t>Fig. 5. Relationship between </a:t>
            </a:r>
            <a:r>
              <a:rPr lang="en-US" sz="2800" i="1" dirty="0" err="1">
                <a:effectLst/>
                <a:latin typeface="Times New Roman" panose="02020603050405020304" pitchFamily="18" charset="0"/>
                <a:ea typeface="Times New Roman" panose="02020603050405020304" pitchFamily="18" charset="0"/>
              </a:rPr>
              <a:t>y</a:t>
            </a:r>
            <a:r>
              <a:rPr lang="en-US" sz="2800" i="1" baseline="-25000" dirty="0" err="1">
                <a:effectLst/>
                <a:latin typeface="Times New Roman" panose="02020603050405020304" pitchFamily="18" charset="0"/>
                <a:ea typeface="Times New Roman" panose="02020603050405020304" pitchFamily="18" charset="0"/>
              </a:rPr>
              <a:t>kc</a:t>
            </a:r>
            <a:r>
              <a:rPr lang="en-US" sz="2800" dirty="0"/>
              <a:t> and level of the groundwater table D</a:t>
            </a:r>
          </a:p>
        </p:txBody>
      </p:sp>
      <p:sp>
        <p:nvSpPr>
          <p:cNvPr id="9" name="TextBox 8">
            <a:extLst>
              <a:ext uri="{FF2B5EF4-FFF2-40B4-BE49-F238E27FC236}">
                <a16:creationId xmlns:a16="http://schemas.microsoft.com/office/drawing/2014/main" id="{68C708BA-24F8-4463-8BB9-8D5FFE8B46D1}"/>
              </a:ext>
            </a:extLst>
          </p:cNvPr>
          <p:cNvSpPr txBox="1"/>
          <p:nvPr/>
        </p:nvSpPr>
        <p:spPr>
          <a:xfrm>
            <a:off x="6430038" y="5147286"/>
            <a:ext cx="5314227" cy="954107"/>
          </a:xfrm>
          <a:prstGeom prst="rect">
            <a:avLst/>
          </a:prstGeom>
          <a:noFill/>
        </p:spPr>
        <p:txBody>
          <a:bodyPr wrap="square">
            <a:spAutoFit/>
          </a:bodyPr>
          <a:lstStyle/>
          <a:p>
            <a:pPr indent="180340" algn="just">
              <a:spcBef>
                <a:spcPts val="600"/>
              </a:spcBef>
              <a:spcAft>
                <a:spcPts val="300"/>
              </a:spcAft>
            </a:pPr>
            <a:r>
              <a:rPr lang="en-US" sz="2800" dirty="0"/>
              <a:t>Fig. 6. Relationship between </a:t>
            </a:r>
            <a:r>
              <a:rPr lang="en-US" sz="2800" i="1" dirty="0" err="1">
                <a:effectLst/>
                <a:latin typeface="Times New Roman" panose="02020603050405020304" pitchFamily="18" charset="0"/>
                <a:ea typeface="Times New Roman" panose="02020603050405020304" pitchFamily="18" charset="0"/>
              </a:rPr>
              <a:t>y</a:t>
            </a:r>
            <a:r>
              <a:rPr lang="en-US" sz="2800" i="1" baseline="-25000" dirty="0" err="1">
                <a:effectLst/>
                <a:latin typeface="Times New Roman" panose="02020603050405020304" pitchFamily="18" charset="0"/>
                <a:ea typeface="Times New Roman" panose="02020603050405020304" pitchFamily="18" charset="0"/>
              </a:rPr>
              <a:t>kc</a:t>
            </a:r>
            <a:r>
              <a:rPr lang="en-US" sz="2800" dirty="0"/>
              <a:t> and effective friction </a:t>
            </a:r>
            <a:r>
              <a:rPr lang="de-DE" sz="2800" dirty="0">
                <a:effectLst/>
                <a:latin typeface="Times New Roman" panose="02020603050405020304" pitchFamily="18" charset="0"/>
                <a:ea typeface="Batang" panose="02030600000101010101" pitchFamily="18" charset="-127"/>
              </a:rPr>
              <a:t>angle </a:t>
            </a:r>
            <a:r>
              <a:rPr lang="de-DE" sz="2800" i="1" dirty="0">
                <a:effectLst/>
                <a:latin typeface="Times New Roman" panose="02020603050405020304" pitchFamily="18" charset="0"/>
                <a:ea typeface="Batang" panose="02030600000101010101" pitchFamily="18" charset="-127"/>
              </a:rPr>
              <a:t>φ</a:t>
            </a:r>
            <a:r>
              <a:rPr lang="de-DE" sz="2800" i="1" baseline="30000" dirty="0">
                <a:effectLst/>
                <a:latin typeface="Times New Roman" panose="02020603050405020304" pitchFamily="18" charset="0"/>
                <a:ea typeface="Batang" panose="02030600000101010101" pitchFamily="18" charset="-127"/>
              </a:rPr>
              <a:t>‘</a:t>
            </a:r>
            <a:endParaRPr lang="en-US" sz="2800" dirty="0">
              <a:effectLst/>
              <a:latin typeface="Times New Roman" panose="02020603050405020304" pitchFamily="18" charset="0"/>
              <a:ea typeface="Batang" panose="02030600000101010101" pitchFamily="18" charset="-127"/>
            </a:endParaRPr>
          </a:p>
        </p:txBody>
      </p:sp>
      <p:sp>
        <p:nvSpPr>
          <p:cNvPr id="3" name="Slide Number Placeholder 2">
            <a:extLst>
              <a:ext uri="{FF2B5EF4-FFF2-40B4-BE49-F238E27FC236}">
                <a16:creationId xmlns:a16="http://schemas.microsoft.com/office/drawing/2014/main" id="{0A6FA2BE-FFA9-4C82-9984-5F874BBFF5E4}"/>
              </a:ext>
            </a:extLst>
          </p:cNvPr>
          <p:cNvSpPr>
            <a:spLocks noGrp="1"/>
          </p:cNvSpPr>
          <p:nvPr>
            <p:ph type="sldNum" sz="quarter" idx="12"/>
          </p:nvPr>
        </p:nvSpPr>
        <p:spPr/>
        <p:txBody>
          <a:bodyPr/>
          <a:lstStyle/>
          <a:p>
            <a:fld id="{27FD7311-7267-4543-9A6E-D51C15B6EE1F}" type="slidenum">
              <a:rPr lang="en-US" sz="2000" b="1" smtClean="0">
                <a:solidFill>
                  <a:srgbClr val="FF0000"/>
                </a:solidFill>
              </a:rPr>
              <a:t>17</a:t>
            </a:fld>
            <a:endParaRPr lang="en-US" b="1" dirty="0">
              <a:solidFill>
                <a:srgbClr val="FF0000"/>
              </a:solidFill>
            </a:endParaRPr>
          </a:p>
        </p:txBody>
      </p:sp>
    </p:spTree>
    <p:extLst>
      <p:ext uri="{BB962C8B-B14F-4D97-AF65-F5344CB8AC3E}">
        <p14:creationId xmlns:p14="http://schemas.microsoft.com/office/powerpoint/2010/main" val="9779340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a:extLst>
              <a:ext uri="{FF2B5EF4-FFF2-40B4-BE49-F238E27FC236}">
                <a16:creationId xmlns:a16="http://schemas.microsoft.com/office/drawing/2014/main" id="{B40BFEC0-AE13-4EAE-9648-BB3856B379C1}"/>
              </a:ext>
            </a:extLst>
          </p:cNvPr>
          <p:cNvPicPr>
            <a:picLocks noGrp="1" noChangeAspect="1"/>
          </p:cNvPicPr>
          <p:nvPr>
            <p:ph sz="half" idx="1"/>
          </p:nvPr>
        </p:nvPicPr>
        <p:blipFill>
          <a:blip r:embed="rId2"/>
          <a:stretch>
            <a:fillRect/>
          </a:stretch>
        </p:blipFill>
        <p:spPr>
          <a:xfrm>
            <a:off x="252047" y="436934"/>
            <a:ext cx="5077274" cy="4540506"/>
          </a:xfrm>
          <a:prstGeom prst="rect">
            <a:avLst/>
          </a:prstGeom>
        </p:spPr>
      </p:pic>
      <p:pic>
        <p:nvPicPr>
          <p:cNvPr id="5" name="Content Placeholder 4">
            <a:extLst>
              <a:ext uri="{FF2B5EF4-FFF2-40B4-BE49-F238E27FC236}">
                <a16:creationId xmlns:a16="http://schemas.microsoft.com/office/drawing/2014/main" id="{D31B7C1F-25CA-4513-9F08-C7CD357091B4}"/>
              </a:ext>
            </a:extLst>
          </p:cNvPr>
          <p:cNvPicPr>
            <a:picLocks noGrp="1" noChangeAspect="1"/>
          </p:cNvPicPr>
          <p:nvPr>
            <p:ph sz="half" idx="2"/>
          </p:nvPr>
        </p:nvPicPr>
        <p:blipFill>
          <a:blip r:embed="rId3"/>
          <a:stretch>
            <a:fillRect/>
          </a:stretch>
        </p:blipFill>
        <p:spPr>
          <a:xfrm>
            <a:off x="6611799" y="317495"/>
            <a:ext cx="5186502" cy="4659945"/>
          </a:xfrm>
          <a:prstGeom prst="rect">
            <a:avLst/>
          </a:prstGeom>
        </p:spPr>
      </p:pic>
      <p:sp>
        <p:nvSpPr>
          <p:cNvPr id="7" name="TextBox 6">
            <a:extLst>
              <a:ext uri="{FF2B5EF4-FFF2-40B4-BE49-F238E27FC236}">
                <a16:creationId xmlns:a16="http://schemas.microsoft.com/office/drawing/2014/main" id="{576A4C33-B9DE-42AA-B212-D95B5C480BA7}"/>
              </a:ext>
            </a:extLst>
          </p:cNvPr>
          <p:cNvSpPr txBox="1"/>
          <p:nvPr/>
        </p:nvSpPr>
        <p:spPr>
          <a:xfrm>
            <a:off x="531629" y="4977440"/>
            <a:ext cx="5231218" cy="954107"/>
          </a:xfrm>
          <a:prstGeom prst="rect">
            <a:avLst/>
          </a:prstGeom>
          <a:noFill/>
        </p:spPr>
        <p:txBody>
          <a:bodyPr wrap="square">
            <a:spAutoFit/>
          </a:bodyPr>
          <a:lstStyle/>
          <a:p>
            <a:r>
              <a:rPr lang="en-US" sz="2800" dirty="0"/>
              <a:t>Fig. 7. Relationship between </a:t>
            </a:r>
            <a:r>
              <a:rPr lang="en-US" sz="2800" i="1" dirty="0" err="1">
                <a:effectLst/>
                <a:latin typeface="Times New Roman" panose="02020603050405020304" pitchFamily="18" charset="0"/>
                <a:ea typeface="Times New Roman" panose="02020603050405020304" pitchFamily="18" charset="0"/>
              </a:rPr>
              <a:t>y</a:t>
            </a:r>
            <a:r>
              <a:rPr lang="en-US" sz="2800" i="1" baseline="-25000" dirty="0" err="1">
                <a:effectLst/>
                <a:latin typeface="Times New Roman" panose="02020603050405020304" pitchFamily="18" charset="0"/>
                <a:ea typeface="Times New Roman" panose="02020603050405020304" pitchFamily="18" charset="0"/>
              </a:rPr>
              <a:t>kc</a:t>
            </a:r>
            <a:r>
              <a:rPr lang="en-US" sz="2800" dirty="0"/>
              <a:t> and effective cohesion C‘</a:t>
            </a:r>
          </a:p>
        </p:txBody>
      </p:sp>
      <p:sp>
        <p:nvSpPr>
          <p:cNvPr id="9" name="TextBox 8">
            <a:extLst>
              <a:ext uri="{FF2B5EF4-FFF2-40B4-BE49-F238E27FC236}">
                <a16:creationId xmlns:a16="http://schemas.microsoft.com/office/drawing/2014/main" id="{542FB3E3-9BC1-4548-8A3A-033B14F1A33C}"/>
              </a:ext>
            </a:extLst>
          </p:cNvPr>
          <p:cNvSpPr txBox="1"/>
          <p:nvPr/>
        </p:nvSpPr>
        <p:spPr>
          <a:xfrm>
            <a:off x="6294474" y="4977441"/>
            <a:ext cx="5897525" cy="954107"/>
          </a:xfrm>
          <a:prstGeom prst="rect">
            <a:avLst/>
          </a:prstGeom>
          <a:noFill/>
        </p:spPr>
        <p:txBody>
          <a:bodyPr wrap="square">
            <a:spAutoFit/>
          </a:bodyPr>
          <a:lstStyle/>
          <a:p>
            <a:r>
              <a:rPr lang="en-US" dirty="0"/>
              <a:t> </a:t>
            </a:r>
            <a:r>
              <a:rPr lang="en-US" sz="2800" dirty="0"/>
              <a:t>Fig. 8. Relationship between </a:t>
            </a:r>
            <a:r>
              <a:rPr lang="en-US" sz="2800" i="1" dirty="0" err="1">
                <a:effectLst/>
                <a:latin typeface="Times New Roman" panose="02020603050405020304" pitchFamily="18" charset="0"/>
                <a:ea typeface="Times New Roman" panose="02020603050405020304" pitchFamily="18" charset="0"/>
              </a:rPr>
              <a:t>y</a:t>
            </a:r>
            <a:r>
              <a:rPr lang="en-US" sz="2800" i="1" baseline="-25000" dirty="0" err="1">
                <a:effectLst/>
                <a:latin typeface="Times New Roman" panose="02020603050405020304" pitchFamily="18" charset="0"/>
                <a:ea typeface="Times New Roman" panose="02020603050405020304" pitchFamily="18" charset="0"/>
              </a:rPr>
              <a:t>kc</a:t>
            </a:r>
            <a:r>
              <a:rPr lang="en-US" sz="2800" dirty="0"/>
              <a:t> and pore-water pressure coefficient k</a:t>
            </a:r>
            <a:endParaRPr lang="en-US" dirty="0"/>
          </a:p>
        </p:txBody>
      </p:sp>
      <p:sp>
        <p:nvSpPr>
          <p:cNvPr id="3" name="Slide Number Placeholder 2">
            <a:extLst>
              <a:ext uri="{FF2B5EF4-FFF2-40B4-BE49-F238E27FC236}">
                <a16:creationId xmlns:a16="http://schemas.microsoft.com/office/drawing/2014/main" id="{86F8C52D-D3F5-46AC-B5EA-16BEA2AA78D1}"/>
              </a:ext>
            </a:extLst>
          </p:cNvPr>
          <p:cNvSpPr>
            <a:spLocks noGrp="1"/>
          </p:cNvSpPr>
          <p:nvPr>
            <p:ph type="sldNum" sz="quarter" idx="12"/>
          </p:nvPr>
        </p:nvSpPr>
        <p:spPr/>
        <p:txBody>
          <a:bodyPr/>
          <a:lstStyle/>
          <a:p>
            <a:fld id="{27FD7311-7267-4543-9A6E-D51C15B6EE1F}" type="slidenum">
              <a:rPr lang="en-US" sz="2000" b="1" smtClean="0">
                <a:solidFill>
                  <a:srgbClr val="FF0000"/>
                </a:solidFill>
              </a:rPr>
              <a:t>18</a:t>
            </a:fld>
            <a:endParaRPr lang="en-US" b="1" dirty="0">
              <a:solidFill>
                <a:srgbClr val="FF0000"/>
              </a:solidFill>
            </a:endParaRPr>
          </a:p>
        </p:txBody>
      </p:sp>
    </p:spTree>
    <p:extLst>
      <p:ext uri="{BB962C8B-B14F-4D97-AF65-F5344CB8AC3E}">
        <p14:creationId xmlns:p14="http://schemas.microsoft.com/office/powerpoint/2010/main" val="13368822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DC327C-F6F0-4475-8300-DDE075663141}"/>
              </a:ext>
            </a:extLst>
          </p:cNvPr>
          <p:cNvSpPr>
            <a:spLocks noGrp="1"/>
          </p:cNvSpPr>
          <p:nvPr>
            <p:ph sz="half" idx="1"/>
          </p:nvPr>
        </p:nvSpPr>
        <p:spPr>
          <a:xfrm>
            <a:off x="74428" y="127591"/>
            <a:ext cx="5688419" cy="6730409"/>
          </a:xfrm>
        </p:spPr>
        <p:txBody>
          <a:bodyPr>
            <a:normAutofit fontScale="55000" lnSpcReduction="20000"/>
          </a:bodyPr>
          <a:lstStyle/>
          <a:p>
            <a:pPr marL="457200" lvl="1" indent="0">
              <a:spcBef>
                <a:spcPts val="600"/>
              </a:spcBef>
              <a:spcAft>
                <a:spcPts val="600"/>
              </a:spcAft>
              <a:buNone/>
              <a:tabLst>
                <a:tab pos="270510" algn="l"/>
              </a:tabLst>
            </a:pPr>
            <a:r>
              <a:rPr lang="en-US" sz="5100" b="1" dirty="0">
                <a:solidFill>
                  <a:srgbClr val="FF0000"/>
                </a:solidFill>
                <a:effectLst/>
                <a:latin typeface="Times New Roman" panose="02020603050405020304" pitchFamily="18" charset="0"/>
                <a:ea typeface="Palatino Linotype" panose="02040502050505030304" pitchFamily="18" charset="0"/>
                <a:cs typeface="Palatino Linotype" panose="02040502050505030304" pitchFamily="18" charset="0"/>
              </a:rPr>
              <a:t>5. Discussions</a:t>
            </a:r>
            <a:endParaRPr lang="en-US" sz="3800" b="1" dirty="0">
              <a:solidFill>
                <a:srgbClr val="FF0000"/>
              </a:solidFill>
              <a:latin typeface="Palatino Linotype" panose="02040502050505030304" pitchFamily="18" charset="0"/>
              <a:ea typeface="Palatino Linotype" panose="02040502050505030304" pitchFamily="18" charset="0"/>
              <a:cs typeface="Palatino Linotype" panose="02040502050505030304" pitchFamily="18" charset="0"/>
            </a:endParaRPr>
          </a:p>
          <a:p>
            <a:pPr marL="0" indent="0">
              <a:spcBef>
                <a:spcPts val="600"/>
              </a:spcBef>
              <a:spcAft>
                <a:spcPts val="600"/>
              </a:spcAft>
              <a:buNone/>
              <a:tabLst>
                <a:tab pos="270510" algn="l"/>
              </a:tabLst>
            </a:pPr>
            <a:r>
              <a:rPr lang="en-US" sz="5500" dirty="0">
                <a:effectLst/>
                <a:latin typeface="Times New Roman" panose="02020603050405020304" pitchFamily="18" charset="0"/>
                <a:ea typeface="Palatino Linotype" panose="02040502050505030304" pitchFamily="18" charset="0"/>
                <a:cs typeface="Times New Roman" panose="02020603050405020304" pitchFamily="18" charset="0"/>
              </a:rPr>
              <a:t>Numerical calculation results show that</a:t>
            </a:r>
            <a:r>
              <a:rPr lang="en-US" sz="4200" dirty="0">
                <a:effectLst/>
                <a:latin typeface="Times New Roman" panose="02020603050405020304" pitchFamily="18" charset="0"/>
                <a:ea typeface="Palatino Linotype" panose="02040502050505030304" pitchFamily="18" charset="0"/>
                <a:cs typeface="Times New Roman" panose="02020603050405020304" pitchFamily="18" charset="0"/>
              </a:rPr>
              <a:t>:</a:t>
            </a:r>
          </a:p>
          <a:p>
            <a:pPr marL="912495" indent="-457200" algn="just">
              <a:spcBef>
                <a:spcPts val="600"/>
              </a:spcBef>
              <a:spcAft>
                <a:spcPts val="300"/>
              </a:spcAft>
              <a:buFont typeface="Wingdings" panose="05000000000000000000" pitchFamily="2" charset="2"/>
              <a:buChar char="v"/>
            </a:pPr>
            <a:r>
              <a:rPr lang="en-US" sz="4400" dirty="0">
                <a:effectLst/>
                <a:latin typeface="Times New Roman" panose="02020603050405020304" pitchFamily="18" charset="0"/>
                <a:ea typeface="Palatino Linotype" panose="02040502050505030304" pitchFamily="18" charset="0"/>
                <a:cs typeface="Times New Roman" panose="02020603050405020304" pitchFamily="18" charset="0"/>
              </a:rPr>
              <a:t>The magnitude of </a:t>
            </a:r>
            <a:r>
              <a:rPr lang="en-US" sz="4400" i="1" dirty="0" err="1">
                <a:effectLst/>
                <a:latin typeface="Times New Roman" panose="02020603050405020304" pitchFamily="18" charset="0"/>
                <a:ea typeface="Palatino Linotype" panose="02040502050505030304" pitchFamily="18" charset="0"/>
                <a:cs typeface="Times New Roman" panose="02020603050405020304" pitchFamily="18" charset="0"/>
              </a:rPr>
              <a:t>y</a:t>
            </a:r>
            <a:r>
              <a:rPr lang="en-US" sz="4400" i="1" baseline="-25000" dirty="0" err="1">
                <a:effectLst/>
                <a:latin typeface="Times New Roman" panose="02020603050405020304" pitchFamily="18" charset="0"/>
                <a:ea typeface="Palatino Linotype" panose="02040502050505030304" pitchFamily="18" charset="0"/>
                <a:cs typeface="Times New Roman" panose="02020603050405020304" pitchFamily="18" charset="0"/>
              </a:rPr>
              <a:t>kc</a:t>
            </a:r>
            <a:r>
              <a:rPr lang="en-US" sz="4400" dirty="0">
                <a:effectLst/>
                <a:latin typeface="Times New Roman" panose="02020603050405020304" pitchFamily="18" charset="0"/>
                <a:ea typeface="Palatino Linotype" panose="02040502050505030304" pitchFamily="18" charset="0"/>
                <a:cs typeface="Times New Roman" panose="02020603050405020304" pitchFamily="18" charset="0"/>
              </a:rPr>
              <a:t> is nonlinearly increased with the level of groundwater table; however, once the level of groundwater reaches a certain value, the value of </a:t>
            </a:r>
            <a:r>
              <a:rPr lang="en-US" sz="4400" i="1" dirty="0" err="1">
                <a:effectLst/>
                <a:latin typeface="Times New Roman" panose="02020603050405020304" pitchFamily="18" charset="0"/>
                <a:ea typeface="Palatino Linotype" panose="02040502050505030304" pitchFamily="18" charset="0"/>
                <a:cs typeface="Times New Roman" panose="02020603050405020304" pitchFamily="18" charset="0"/>
              </a:rPr>
              <a:t>y</a:t>
            </a:r>
            <a:r>
              <a:rPr lang="en-US" sz="4400" i="1" baseline="-25000" dirty="0" err="1">
                <a:effectLst/>
                <a:latin typeface="Times New Roman" panose="02020603050405020304" pitchFamily="18" charset="0"/>
                <a:ea typeface="Palatino Linotype" panose="02040502050505030304" pitchFamily="18" charset="0"/>
                <a:cs typeface="Times New Roman" panose="02020603050405020304" pitchFamily="18" charset="0"/>
              </a:rPr>
              <a:t>kc</a:t>
            </a:r>
            <a:r>
              <a:rPr lang="en-US" sz="4400" dirty="0">
                <a:effectLst/>
                <a:latin typeface="Times New Roman" panose="02020603050405020304" pitchFamily="18" charset="0"/>
                <a:ea typeface="Palatino Linotype" panose="02040502050505030304" pitchFamily="18" charset="0"/>
                <a:cs typeface="Times New Roman" panose="02020603050405020304" pitchFamily="18" charset="0"/>
              </a:rPr>
              <a:t> is almost constant and tends to reach the critical value.</a:t>
            </a:r>
          </a:p>
          <a:p>
            <a:pPr marL="912495" indent="-457200" algn="just">
              <a:spcBef>
                <a:spcPts val="600"/>
              </a:spcBef>
              <a:spcAft>
                <a:spcPts val="300"/>
              </a:spcAft>
              <a:buFont typeface="Wingdings" panose="05000000000000000000" pitchFamily="2" charset="2"/>
              <a:buChar char="v"/>
            </a:pPr>
            <a:r>
              <a:rPr lang="en-US" sz="4400" dirty="0">
                <a:effectLst/>
                <a:latin typeface="Times New Roman" panose="02020603050405020304" pitchFamily="18" charset="0"/>
                <a:ea typeface="Palatino Linotype" panose="02040502050505030304" pitchFamily="18" charset="0"/>
                <a:cs typeface="Times New Roman" panose="02020603050405020304" pitchFamily="18" charset="0"/>
              </a:rPr>
              <a:t>Under the same conditions, the unsupported depth of an open trench, </a:t>
            </a:r>
            <a:r>
              <a:rPr lang="en-US" sz="4400" i="1" dirty="0" err="1">
                <a:effectLst/>
                <a:latin typeface="Times New Roman" panose="02020603050405020304" pitchFamily="18" charset="0"/>
                <a:ea typeface="Palatino Linotype" panose="02040502050505030304" pitchFamily="18" charset="0"/>
                <a:cs typeface="Times New Roman" panose="02020603050405020304" pitchFamily="18" charset="0"/>
              </a:rPr>
              <a:t>y</a:t>
            </a:r>
            <a:r>
              <a:rPr lang="en-US" sz="4400" i="1" baseline="-25000" dirty="0" err="1">
                <a:effectLst/>
                <a:latin typeface="Times New Roman" panose="02020603050405020304" pitchFamily="18" charset="0"/>
                <a:ea typeface="Palatino Linotype" panose="02040502050505030304" pitchFamily="18" charset="0"/>
                <a:cs typeface="Times New Roman" panose="02020603050405020304" pitchFamily="18" charset="0"/>
              </a:rPr>
              <a:t>kc</a:t>
            </a:r>
            <a:r>
              <a:rPr lang="en-US" sz="4400" dirty="0">
                <a:effectLst/>
                <a:latin typeface="Times New Roman" panose="02020603050405020304" pitchFamily="18" charset="0"/>
                <a:ea typeface="Palatino Linotype" panose="02040502050505030304" pitchFamily="18" charset="0"/>
                <a:cs typeface="Times New Roman" panose="02020603050405020304" pitchFamily="18" charset="0"/>
              </a:rPr>
              <a:t> are as follows:</a:t>
            </a:r>
          </a:p>
          <a:p>
            <a:pPr marL="455295" indent="0" algn="just">
              <a:spcBef>
                <a:spcPts val="600"/>
              </a:spcBef>
              <a:spcAft>
                <a:spcPts val="300"/>
              </a:spcAft>
              <a:buNone/>
            </a:pPr>
            <a:r>
              <a:rPr lang="en-US" sz="3800" dirty="0">
                <a:effectLst/>
                <a:latin typeface="Times New Roman" panose="02020603050405020304" pitchFamily="18" charset="0"/>
                <a:ea typeface="Palatino Linotype" panose="02040502050505030304" pitchFamily="18" charset="0"/>
                <a:cs typeface="Times New Roman" panose="02020603050405020304" pitchFamily="18" charset="0"/>
              </a:rPr>
              <a:t>        </a:t>
            </a:r>
            <a:r>
              <a:rPr lang="en-US" sz="3800" i="1" dirty="0">
                <a:effectLst/>
                <a:latin typeface="Times New Roman" panose="02020603050405020304" pitchFamily="18" charset="0"/>
                <a:ea typeface="Palatino Linotype" panose="02040502050505030304" pitchFamily="18" charset="0"/>
                <a:cs typeface="Times New Roman" panose="02020603050405020304" pitchFamily="18" charset="0"/>
              </a:rPr>
              <a:t>+ The value of </a:t>
            </a:r>
            <a:r>
              <a:rPr lang="en-US" sz="3800" i="1" dirty="0" err="1">
                <a:effectLst/>
                <a:latin typeface="Times New Roman" panose="02020603050405020304" pitchFamily="18" charset="0"/>
                <a:ea typeface="Palatino Linotype" panose="02040502050505030304" pitchFamily="18" charset="0"/>
                <a:cs typeface="Times New Roman" panose="02020603050405020304" pitchFamily="18" charset="0"/>
              </a:rPr>
              <a:t>y</a:t>
            </a:r>
            <a:r>
              <a:rPr lang="en-US" sz="3800" i="1" baseline="-25000" dirty="0" err="1">
                <a:effectLst/>
                <a:latin typeface="Times New Roman" panose="02020603050405020304" pitchFamily="18" charset="0"/>
                <a:ea typeface="Palatino Linotype" panose="02040502050505030304" pitchFamily="18" charset="0"/>
                <a:cs typeface="Times New Roman" panose="02020603050405020304" pitchFamily="18" charset="0"/>
              </a:rPr>
              <a:t>kc</a:t>
            </a:r>
            <a:r>
              <a:rPr lang="en-US" sz="3800" i="1" dirty="0">
                <a:effectLst/>
                <a:latin typeface="Times New Roman" panose="02020603050405020304" pitchFamily="18" charset="0"/>
                <a:ea typeface="Palatino Linotype" panose="02040502050505030304" pitchFamily="18" charset="0"/>
                <a:cs typeface="Times New Roman" panose="02020603050405020304" pitchFamily="18" charset="0"/>
              </a:rPr>
              <a:t> decreases with an increase of effective friction angle.</a:t>
            </a:r>
          </a:p>
          <a:p>
            <a:pPr marL="455295" indent="0" algn="just">
              <a:spcBef>
                <a:spcPts val="600"/>
              </a:spcBef>
              <a:spcAft>
                <a:spcPts val="300"/>
              </a:spcAft>
              <a:buNone/>
            </a:pPr>
            <a:r>
              <a:rPr lang="en-US" sz="3800" i="1" dirty="0">
                <a:effectLst/>
                <a:latin typeface="Times New Roman" panose="02020603050405020304" pitchFamily="18" charset="0"/>
                <a:ea typeface="Palatino Linotype" panose="02040502050505030304" pitchFamily="18" charset="0"/>
                <a:cs typeface="Times New Roman" panose="02020603050405020304" pitchFamily="18" charset="0"/>
              </a:rPr>
              <a:t>       + The value of </a:t>
            </a:r>
            <a:r>
              <a:rPr lang="en-US" sz="3800" i="1" dirty="0" err="1">
                <a:effectLst/>
                <a:latin typeface="Times New Roman" panose="02020603050405020304" pitchFamily="18" charset="0"/>
                <a:ea typeface="Palatino Linotype" panose="02040502050505030304" pitchFamily="18" charset="0"/>
                <a:cs typeface="Times New Roman" panose="02020603050405020304" pitchFamily="18" charset="0"/>
              </a:rPr>
              <a:t>y</a:t>
            </a:r>
            <a:r>
              <a:rPr lang="en-US" sz="3800" i="1" baseline="-25000" dirty="0" err="1">
                <a:effectLst/>
                <a:latin typeface="Times New Roman" panose="02020603050405020304" pitchFamily="18" charset="0"/>
                <a:ea typeface="Palatino Linotype" panose="02040502050505030304" pitchFamily="18" charset="0"/>
                <a:cs typeface="Times New Roman" panose="02020603050405020304" pitchFamily="18" charset="0"/>
              </a:rPr>
              <a:t>kc</a:t>
            </a:r>
            <a:r>
              <a:rPr lang="en-US" sz="3800" i="1" dirty="0">
                <a:effectLst/>
                <a:latin typeface="Times New Roman" panose="02020603050405020304" pitchFamily="18" charset="0"/>
                <a:ea typeface="Palatino Linotype" panose="02040502050505030304" pitchFamily="18" charset="0"/>
                <a:cs typeface="Times New Roman" panose="02020603050405020304" pitchFamily="18" charset="0"/>
              </a:rPr>
              <a:t> does not significantly increase as the effective cohesion increases.</a:t>
            </a:r>
          </a:p>
          <a:p>
            <a:pPr marL="455295" indent="0" algn="just">
              <a:spcBef>
                <a:spcPts val="600"/>
              </a:spcBef>
              <a:spcAft>
                <a:spcPts val="300"/>
              </a:spcAft>
              <a:buNone/>
            </a:pPr>
            <a:r>
              <a:rPr lang="en-US" sz="3800" i="1" dirty="0">
                <a:effectLst/>
                <a:latin typeface="Times New Roman" panose="02020603050405020304" pitchFamily="18" charset="0"/>
                <a:ea typeface="Palatino Linotype" panose="02040502050505030304" pitchFamily="18" charset="0"/>
                <a:cs typeface="Times New Roman" panose="02020603050405020304" pitchFamily="18" charset="0"/>
              </a:rPr>
              <a:t>     + The value of </a:t>
            </a:r>
            <a:r>
              <a:rPr lang="en-US" sz="3800" i="1" dirty="0" err="1">
                <a:effectLst/>
                <a:latin typeface="Times New Roman" panose="02020603050405020304" pitchFamily="18" charset="0"/>
                <a:ea typeface="Palatino Linotype" panose="02040502050505030304" pitchFamily="18" charset="0"/>
                <a:cs typeface="Times New Roman" panose="02020603050405020304" pitchFamily="18" charset="0"/>
              </a:rPr>
              <a:t>y</a:t>
            </a:r>
            <a:r>
              <a:rPr lang="en-US" sz="3800" i="1" baseline="-25000" dirty="0" err="1">
                <a:effectLst/>
                <a:latin typeface="Times New Roman" panose="02020603050405020304" pitchFamily="18" charset="0"/>
                <a:ea typeface="Palatino Linotype" panose="02040502050505030304" pitchFamily="18" charset="0"/>
                <a:cs typeface="Times New Roman" panose="02020603050405020304" pitchFamily="18" charset="0"/>
              </a:rPr>
              <a:t>kc</a:t>
            </a:r>
            <a:r>
              <a:rPr lang="en-US" sz="3800" i="1" dirty="0">
                <a:effectLst/>
                <a:latin typeface="Times New Roman" panose="02020603050405020304" pitchFamily="18" charset="0"/>
                <a:ea typeface="Palatino Linotype" panose="02040502050505030304" pitchFamily="18" charset="0"/>
                <a:cs typeface="Times New Roman" panose="02020603050405020304" pitchFamily="18" charset="0"/>
              </a:rPr>
              <a:t> is notably increased as the pore-water pressure coefficient increases.</a:t>
            </a:r>
            <a:endParaRPr lang="en-US" sz="3800" i="1" dirty="0">
              <a:latin typeface="Times New Roman" panose="02020603050405020304" pitchFamily="18" charset="0"/>
              <a:cs typeface="Times New Roman" panose="02020603050405020304" pitchFamily="18" charset="0"/>
            </a:endParaRPr>
          </a:p>
        </p:txBody>
      </p:sp>
      <p:sp>
        <p:nvSpPr>
          <p:cNvPr id="4" name="Content Placeholder 3">
            <a:extLst>
              <a:ext uri="{FF2B5EF4-FFF2-40B4-BE49-F238E27FC236}">
                <a16:creationId xmlns:a16="http://schemas.microsoft.com/office/drawing/2014/main" id="{B36E7839-BD6E-4077-A403-525BCC8CEBC9}"/>
              </a:ext>
            </a:extLst>
          </p:cNvPr>
          <p:cNvSpPr>
            <a:spLocks noGrp="1"/>
          </p:cNvSpPr>
          <p:nvPr>
            <p:ph sz="half" idx="2"/>
          </p:nvPr>
        </p:nvSpPr>
        <p:spPr>
          <a:xfrm>
            <a:off x="6290929" y="127590"/>
            <a:ext cx="5826642" cy="6655981"/>
          </a:xfrm>
        </p:spPr>
        <p:txBody>
          <a:bodyPr>
            <a:normAutofit fontScale="55000" lnSpcReduction="20000"/>
          </a:bodyPr>
          <a:lstStyle/>
          <a:p>
            <a:pPr marL="0" indent="0">
              <a:buNone/>
            </a:pPr>
            <a:r>
              <a:rPr lang="ru-RU" sz="5100" b="1" dirty="0">
                <a:solidFill>
                  <a:srgbClr val="FF0000"/>
                </a:solidFill>
                <a:latin typeface="Times New Roman" panose="02020603050405020304" pitchFamily="18" charset="0"/>
                <a:cs typeface="Times New Roman" panose="02020603050405020304" pitchFamily="18" charset="0"/>
              </a:rPr>
              <a:t>5.Обсуждения</a:t>
            </a:r>
            <a:endParaRPr lang="en-US" sz="5100" b="1" dirty="0">
              <a:solidFill>
                <a:srgbClr val="FF0000"/>
              </a:solidFill>
              <a:latin typeface="Times New Roman" panose="02020603050405020304" pitchFamily="18" charset="0"/>
              <a:cs typeface="Times New Roman" panose="02020603050405020304" pitchFamily="18" charset="0"/>
            </a:endParaRPr>
          </a:p>
          <a:p>
            <a:pPr marL="0" indent="0">
              <a:buNone/>
            </a:pPr>
            <a:r>
              <a:rPr lang="ru-RU" sz="4500" dirty="0">
                <a:latin typeface="Times New Roman" panose="02020603050405020304" pitchFamily="18" charset="0"/>
                <a:cs typeface="Times New Roman" panose="02020603050405020304" pitchFamily="18" charset="0"/>
              </a:rPr>
              <a:t>Результаты численных расчетов показывают, что:</a:t>
            </a:r>
            <a:endParaRPr lang="en-US" sz="4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ru-RU" sz="4500" dirty="0">
                <a:latin typeface="Times New Roman" panose="02020603050405020304" pitchFamily="18" charset="0"/>
                <a:cs typeface="Times New Roman" panose="02020603050405020304" pitchFamily="18" charset="0"/>
              </a:rPr>
              <a:t>Величина </a:t>
            </a:r>
            <a:r>
              <a:rPr kumimoji="0" lang="en-US" sz="4500" b="1" i="1" u="none" strike="noStrike" kern="1200" cap="none" spc="0" normalizeH="0" baseline="0" noProof="0" dirty="0" err="1">
                <a:ln>
                  <a:noFill/>
                </a:ln>
                <a:solidFill>
                  <a:srgbClr val="FF0000"/>
                </a:solidFill>
                <a:effectLst/>
                <a:uLnTx/>
                <a:uFillTx/>
                <a:latin typeface="Times New Roman" panose="02020603050405020304" pitchFamily="18" charset="0"/>
                <a:ea typeface="Palatino Linotype" panose="02040502050505030304" pitchFamily="18" charset="0"/>
                <a:cs typeface="Times New Roman" panose="02020603050405020304" pitchFamily="18" charset="0"/>
              </a:rPr>
              <a:t>y</a:t>
            </a:r>
            <a:r>
              <a:rPr kumimoji="0" lang="en-US" sz="4500" b="1" i="1" u="none" strike="noStrike" kern="1200" cap="none" spc="0" normalizeH="0" baseline="-25000" noProof="0" dirty="0" err="1">
                <a:ln>
                  <a:noFill/>
                </a:ln>
                <a:solidFill>
                  <a:srgbClr val="FF0000"/>
                </a:solidFill>
                <a:effectLst/>
                <a:uLnTx/>
                <a:uFillTx/>
                <a:latin typeface="Times New Roman" panose="02020603050405020304" pitchFamily="18" charset="0"/>
                <a:ea typeface="Palatino Linotype" panose="02040502050505030304" pitchFamily="18" charset="0"/>
                <a:cs typeface="Times New Roman" panose="02020603050405020304" pitchFamily="18" charset="0"/>
              </a:rPr>
              <a:t>kc</a:t>
            </a:r>
            <a:r>
              <a:rPr lang="ru-RU" sz="4500" dirty="0">
                <a:latin typeface="Times New Roman" panose="02020603050405020304" pitchFamily="18" charset="0"/>
                <a:cs typeface="Times New Roman" panose="02020603050405020304" pitchFamily="18" charset="0"/>
              </a:rPr>
              <a:t> нелинейно увеличивается с уровнем грунтовых вод; однако, как только уровень грунтовых вод достигает определенного значения,</a:t>
            </a:r>
            <a:r>
              <a:rPr lang="en-US" sz="4500" dirty="0">
                <a:latin typeface="Times New Roman" panose="02020603050405020304" pitchFamily="18" charset="0"/>
                <a:cs typeface="Times New Roman" panose="02020603050405020304" pitchFamily="18" charset="0"/>
              </a:rPr>
              <a:t> </a:t>
            </a:r>
            <a:r>
              <a:rPr kumimoji="0" lang="ru-RU" sz="45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т</a:t>
            </a:r>
            <a:r>
              <a:rPr lang="en-US" sz="4500" dirty="0">
                <a:latin typeface="Times New Roman" panose="02020603050405020304" pitchFamily="18" charset="0"/>
                <a:cs typeface="Times New Roman" panose="02020603050405020304" pitchFamily="18" charset="0"/>
              </a:rPr>
              <a:t>o</a:t>
            </a:r>
            <a:r>
              <a:rPr lang="ru-RU" sz="4500" dirty="0">
                <a:latin typeface="Times New Roman" panose="02020603050405020304" pitchFamily="18" charset="0"/>
                <a:cs typeface="Times New Roman" panose="02020603050405020304" pitchFamily="18" charset="0"/>
              </a:rPr>
              <a:t>  </a:t>
            </a:r>
            <a:r>
              <a:rPr kumimoji="0" lang="en-US" sz="4500" b="1" i="1" u="none" strike="noStrike" kern="1200" cap="none" spc="0" normalizeH="0" baseline="0" noProof="0" dirty="0" err="1">
                <a:ln>
                  <a:noFill/>
                </a:ln>
                <a:solidFill>
                  <a:srgbClr val="FF0000"/>
                </a:solidFill>
                <a:effectLst/>
                <a:uLnTx/>
                <a:uFillTx/>
                <a:latin typeface="Times New Roman" panose="02020603050405020304" pitchFamily="18" charset="0"/>
                <a:ea typeface="Palatino Linotype" panose="02040502050505030304" pitchFamily="18" charset="0"/>
                <a:cs typeface="Times New Roman" panose="02020603050405020304" pitchFamily="18" charset="0"/>
              </a:rPr>
              <a:t>y</a:t>
            </a:r>
            <a:r>
              <a:rPr kumimoji="0" lang="en-US" sz="4500" b="1" i="1" u="none" strike="noStrike" kern="1200" cap="none" spc="0" normalizeH="0" baseline="-25000" noProof="0" dirty="0" err="1">
                <a:ln>
                  <a:noFill/>
                </a:ln>
                <a:solidFill>
                  <a:srgbClr val="FF0000"/>
                </a:solidFill>
                <a:effectLst/>
                <a:uLnTx/>
                <a:uFillTx/>
                <a:latin typeface="Times New Roman" panose="02020603050405020304" pitchFamily="18" charset="0"/>
                <a:ea typeface="Palatino Linotype" panose="02040502050505030304" pitchFamily="18" charset="0"/>
                <a:cs typeface="Times New Roman" panose="02020603050405020304" pitchFamily="18" charset="0"/>
              </a:rPr>
              <a:t>kc</a:t>
            </a:r>
            <a:r>
              <a:rPr lang="ru-RU" sz="4500" dirty="0">
                <a:latin typeface="Times New Roman" panose="02020603050405020304" pitchFamily="18" charset="0"/>
                <a:cs typeface="Times New Roman" panose="02020603050405020304" pitchFamily="18" charset="0"/>
              </a:rPr>
              <a:t> становится почти постоянным и стремится достичь критического значения.</a:t>
            </a:r>
            <a:endParaRPr lang="en-US" sz="4500" dirty="0">
              <a:latin typeface="Times New Roman" panose="02020603050405020304" pitchFamily="18" charset="0"/>
              <a:cs typeface="Times New Roman" panose="02020603050405020304" pitchFamily="18" charset="0"/>
            </a:endParaRPr>
          </a:p>
          <a:p>
            <a:pPr>
              <a:buFont typeface="Wingdings" panose="05000000000000000000" pitchFamily="2" charset="2"/>
              <a:buChar char="v"/>
            </a:pPr>
            <a:r>
              <a:rPr lang="ru-RU" sz="4500" dirty="0">
                <a:latin typeface="Times New Roman" panose="02020603050405020304" pitchFamily="18" charset="0"/>
                <a:cs typeface="Times New Roman" panose="02020603050405020304" pitchFamily="18" charset="0"/>
              </a:rPr>
              <a:t>При тех же условиях безопорная глубина </a:t>
            </a:r>
            <a:r>
              <a:rPr kumimoji="0" lang="en-US" sz="4500" b="1" i="1" u="none" strike="noStrike" kern="1200" cap="none" spc="0" normalizeH="0" baseline="0" noProof="0" dirty="0" err="1">
                <a:ln>
                  <a:noFill/>
                </a:ln>
                <a:solidFill>
                  <a:srgbClr val="FF0000"/>
                </a:solidFill>
                <a:effectLst/>
                <a:uLnTx/>
                <a:uFillTx/>
                <a:latin typeface="Times New Roman" panose="02020603050405020304" pitchFamily="18" charset="0"/>
                <a:ea typeface="Palatino Linotype" panose="02040502050505030304" pitchFamily="18" charset="0"/>
                <a:cs typeface="Times New Roman" panose="02020603050405020304" pitchFamily="18" charset="0"/>
              </a:rPr>
              <a:t>y</a:t>
            </a:r>
            <a:r>
              <a:rPr kumimoji="0" lang="en-US" sz="4500" b="1" i="1" u="none" strike="noStrike" kern="1200" cap="none" spc="0" normalizeH="0" baseline="-25000" noProof="0" dirty="0" err="1">
                <a:ln>
                  <a:noFill/>
                </a:ln>
                <a:solidFill>
                  <a:srgbClr val="FF0000"/>
                </a:solidFill>
                <a:effectLst/>
                <a:uLnTx/>
                <a:uFillTx/>
                <a:latin typeface="Times New Roman" panose="02020603050405020304" pitchFamily="18" charset="0"/>
                <a:ea typeface="Palatino Linotype" panose="02040502050505030304" pitchFamily="18" charset="0"/>
                <a:cs typeface="Times New Roman" panose="02020603050405020304" pitchFamily="18" charset="0"/>
              </a:rPr>
              <a:t>kc</a:t>
            </a:r>
            <a:r>
              <a:rPr kumimoji="0" lang="en-US" sz="4500" b="1" i="1" u="none" strike="noStrike" kern="1200" cap="none" spc="0" normalizeH="0" baseline="-25000" noProof="0" dirty="0">
                <a:ln>
                  <a:noFill/>
                </a:ln>
                <a:solidFill>
                  <a:srgbClr val="FF0000"/>
                </a:solidFill>
                <a:effectLst/>
                <a:uLnTx/>
                <a:uFillTx/>
                <a:latin typeface="Times New Roman" panose="02020603050405020304" pitchFamily="18" charset="0"/>
                <a:ea typeface="Palatino Linotype" panose="02040502050505030304" pitchFamily="18" charset="0"/>
                <a:cs typeface="Times New Roman" panose="02020603050405020304" pitchFamily="18" charset="0"/>
              </a:rPr>
              <a:t>  </a:t>
            </a:r>
            <a:r>
              <a:rPr lang="ru-RU" sz="4500" dirty="0">
                <a:latin typeface="Times New Roman" panose="02020603050405020304" pitchFamily="18" charset="0"/>
                <a:cs typeface="Times New Roman" panose="02020603050405020304" pitchFamily="18" charset="0"/>
              </a:rPr>
              <a:t>открытой траншеи:</a:t>
            </a:r>
            <a:endParaRPr lang="en-US" sz="4500" dirty="0">
              <a:latin typeface="Times New Roman" panose="02020603050405020304" pitchFamily="18" charset="0"/>
              <a:cs typeface="Times New Roman" panose="02020603050405020304" pitchFamily="18" charset="0"/>
            </a:endParaRPr>
          </a:p>
          <a:p>
            <a:pPr marL="0" indent="0">
              <a:buNone/>
            </a:pPr>
            <a:r>
              <a:rPr lang="en-US" sz="4500" dirty="0">
                <a:latin typeface="Times New Roman" panose="02020603050405020304" pitchFamily="18" charset="0"/>
                <a:cs typeface="Times New Roman" panose="02020603050405020304" pitchFamily="18" charset="0"/>
              </a:rPr>
              <a:t>    </a:t>
            </a:r>
            <a:r>
              <a:rPr lang="ru-RU" sz="4500" i="1" dirty="0">
                <a:latin typeface="Times New Roman" panose="02020603050405020304" pitchFamily="18" charset="0"/>
                <a:cs typeface="Times New Roman" panose="02020603050405020304" pitchFamily="18" charset="0"/>
              </a:rPr>
              <a:t>+ уменьшается с увеличением эффективного угла трения.</a:t>
            </a:r>
            <a:endParaRPr lang="en-US" sz="4500" i="1" dirty="0">
              <a:latin typeface="Times New Roman" panose="02020603050405020304" pitchFamily="18" charset="0"/>
              <a:cs typeface="Times New Roman" panose="02020603050405020304" pitchFamily="18" charset="0"/>
            </a:endParaRPr>
          </a:p>
          <a:p>
            <a:pPr marL="0" indent="0">
              <a:buNone/>
            </a:pPr>
            <a:r>
              <a:rPr lang="en-US" sz="4500" i="1" dirty="0">
                <a:latin typeface="Times New Roman" panose="02020603050405020304" pitchFamily="18" charset="0"/>
                <a:cs typeface="Times New Roman" panose="02020603050405020304" pitchFamily="18" charset="0"/>
              </a:rPr>
              <a:t>    </a:t>
            </a:r>
            <a:r>
              <a:rPr lang="ru-RU" sz="4500" i="1" dirty="0">
                <a:latin typeface="Times New Roman" panose="02020603050405020304" pitchFamily="18" charset="0"/>
                <a:cs typeface="Times New Roman" panose="02020603050405020304" pitchFamily="18" charset="0"/>
              </a:rPr>
              <a:t>+ существенно не увеличивается с увеличением эффективного сцепления.</a:t>
            </a:r>
            <a:endParaRPr lang="en-US" sz="4500" i="1" dirty="0">
              <a:latin typeface="Times New Roman" panose="02020603050405020304" pitchFamily="18" charset="0"/>
              <a:cs typeface="Times New Roman" panose="02020603050405020304" pitchFamily="18" charset="0"/>
            </a:endParaRPr>
          </a:p>
          <a:p>
            <a:pPr marL="0" indent="0">
              <a:buNone/>
            </a:pPr>
            <a:r>
              <a:rPr lang="en-US" sz="4500" i="1" dirty="0">
                <a:latin typeface="Times New Roman" panose="02020603050405020304" pitchFamily="18" charset="0"/>
                <a:cs typeface="Times New Roman" panose="02020603050405020304" pitchFamily="18" charset="0"/>
              </a:rPr>
              <a:t>    </a:t>
            </a:r>
            <a:r>
              <a:rPr lang="ru-RU" sz="4500" i="1" dirty="0">
                <a:latin typeface="Times New Roman" panose="02020603050405020304" pitchFamily="18" charset="0"/>
                <a:cs typeface="Times New Roman" panose="02020603050405020304" pitchFamily="18" charset="0"/>
              </a:rPr>
              <a:t>+ заметно увеличивается с увеличением коэффициента порового давления воды.</a:t>
            </a:r>
            <a:endParaRPr lang="en-US" sz="4500" i="1" dirty="0">
              <a:latin typeface="Times New Roman" panose="02020603050405020304" pitchFamily="18" charset="0"/>
              <a:cs typeface="Times New Roman" panose="02020603050405020304" pitchFamily="18" charset="0"/>
            </a:endParaRPr>
          </a:p>
        </p:txBody>
      </p:sp>
      <p:sp>
        <p:nvSpPr>
          <p:cNvPr id="2" name="Slide Number Placeholder 1">
            <a:extLst>
              <a:ext uri="{FF2B5EF4-FFF2-40B4-BE49-F238E27FC236}">
                <a16:creationId xmlns:a16="http://schemas.microsoft.com/office/drawing/2014/main" id="{16C255A2-D9FF-4692-98B3-C294708B0498}"/>
              </a:ext>
            </a:extLst>
          </p:cNvPr>
          <p:cNvSpPr>
            <a:spLocks noGrp="1"/>
          </p:cNvSpPr>
          <p:nvPr>
            <p:ph type="sldNum" sz="quarter" idx="12"/>
          </p:nvPr>
        </p:nvSpPr>
        <p:spPr/>
        <p:txBody>
          <a:bodyPr/>
          <a:lstStyle/>
          <a:p>
            <a:fld id="{27FD7311-7267-4543-9A6E-D51C15B6EE1F}" type="slidenum">
              <a:rPr lang="en-US" sz="2000" smtClean="0">
                <a:solidFill>
                  <a:srgbClr val="FF0000"/>
                </a:solidFill>
              </a:rPr>
              <a:t>19</a:t>
            </a:fld>
            <a:endParaRPr lang="en-US" dirty="0">
              <a:solidFill>
                <a:srgbClr val="FF0000"/>
              </a:solidFill>
            </a:endParaRPr>
          </a:p>
        </p:txBody>
      </p:sp>
    </p:spTree>
    <p:extLst>
      <p:ext uri="{BB962C8B-B14F-4D97-AF65-F5344CB8AC3E}">
        <p14:creationId xmlns:p14="http://schemas.microsoft.com/office/powerpoint/2010/main" val="24128016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7CE1E2-12FF-457B-B4BB-5A221E5C92B5}"/>
              </a:ext>
            </a:extLst>
          </p:cNvPr>
          <p:cNvSpPr>
            <a:spLocks noGrp="1"/>
          </p:cNvSpPr>
          <p:nvPr>
            <p:ph sz="half" idx="1"/>
          </p:nvPr>
        </p:nvSpPr>
        <p:spPr>
          <a:xfrm>
            <a:off x="0" y="0"/>
            <a:ext cx="5911702" cy="6858000"/>
          </a:xfrm>
        </p:spPr>
        <p:txBody>
          <a:bodyPr>
            <a:normAutofit fontScale="40000" lnSpcReduction="20000"/>
          </a:bodyPr>
          <a:lstStyle/>
          <a:p>
            <a:pPr marL="383540" marR="0" lvl="0" indent="0"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GB" sz="4500" b="1" i="1" u="none" strike="noStrike" kern="1200" cap="none" spc="0" normalizeH="0" baseline="0" noProof="0" dirty="0">
                <a:ln>
                  <a:noFill/>
                </a:ln>
                <a:solidFill>
                  <a:srgbClr val="00B050"/>
                </a:solidFill>
                <a:effectLst/>
                <a:uLnTx/>
                <a:uFillTx/>
                <a:latin typeface="Times New Roman" panose="02020603050405020304" pitchFamily="18" charset="0"/>
                <a:ea typeface="Times New Roman" panose="02020603050405020304" pitchFamily="18" charset="0"/>
                <a:cs typeface="+mn-cs"/>
              </a:rPr>
              <a:t>Abstract</a:t>
            </a:r>
            <a:r>
              <a:rPr kumimoji="0" lang="en-GB" b="1"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p>
          <a:p>
            <a:pPr marL="840740" marR="0" lvl="0" indent="-4572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4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The depth of an excavated trench plays a vital role in the instability as well as economic efficiency of an open trench. </a:t>
            </a:r>
          </a:p>
          <a:p>
            <a:pPr marL="840740" marR="0" lvl="0" indent="-4572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4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As design and analysis excavation construction method, selection of an appropriate excavated depth value of a trench without support structures is necessary. </a:t>
            </a:r>
          </a:p>
          <a:p>
            <a:pPr marL="840740" marR="0" lvl="0" indent="-4572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4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In practice, the excavated trench is usually located above the groundwater table or under unsaturated soil conditions. Therefore, the depth of the unsupported trench is significantly affected by unsaturated soil properties, especially suction distribution and physical properties of soil as well. </a:t>
            </a:r>
          </a:p>
          <a:p>
            <a:pPr marL="840740" marR="0" lvl="0" indent="-4572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4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There have been a few theories and research works reported on the method of determining a suitable depth of a trench under unsaturated conditions. However, previous works tend to assume that the distribution of soil suction is either constant or linear with depth; as a result of this assumption, the designed results are often overestimated compared to practical results. </a:t>
            </a:r>
          </a:p>
          <a:p>
            <a:pPr marL="840740" marR="0" lvl="0" indent="-4572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4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In this paper, the effect of the nonlinear distribution of suction was taken into account to propose an equation to estimate the depth of an excavated trench without support structures. </a:t>
            </a:r>
          </a:p>
          <a:p>
            <a:pPr marL="840740" marR="0" lvl="0" indent="-457200"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4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Eventually, an example of numerical computation was executed to figure out the factors that affect the depth of excavated trend considering the nonlinear suction distribution of unsaturated soils</a:t>
            </a:r>
            <a:r>
              <a:rPr kumimoji="0" lang="en-GB"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endParaRPr kumimoji="0" lang="en-US" sz="25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p:txBody>
      </p:sp>
      <p:sp>
        <p:nvSpPr>
          <p:cNvPr id="4" name="Content Placeholder 3">
            <a:extLst>
              <a:ext uri="{FF2B5EF4-FFF2-40B4-BE49-F238E27FC236}">
                <a16:creationId xmlns:a16="http://schemas.microsoft.com/office/drawing/2014/main" id="{80C25B42-548A-42A5-AECD-51E477AF39C0}"/>
              </a:ext>
            </a:extLst>
          </p:cNvPr>
          <p:cNvSpPr>
            <a:spLocks noGrp="1"/>
          </p:cNvSpPr>
          <p:nvPr>
            <p:ph sz="half" idx="2"/>
          </p:nvPr>
        </p:nvSpPr>
        <p:spPr>
          <a:xfrm>
            <a:off x="6358270" y="0"/>
            <a:ext cx="5833730" cy="6858000"/>
          </a:xfrm>
        </p:spPr>
        <p:txBody>
          <a:bodyPr>
            <a:normAutofit fontScale="40000" lnSpcReduction="20000"/>
          </a:bodyPr>
          <a:lstStyle/>
          <a:p>
            <a:pPr marL="0" indent="0">
              <a:buNone/>
            </a:pPr>
            <a:r>
              <a:rPr lang="ru-RU" sz="4500" b="1" i="1" dirty="0">
                <a:solidFill>
                  <a:srgbClr val="00B050"/>
                </a:solidFill>
              </a:rPr>
              <a:t>Резюме</a:t>
            </a:r>
            <a:r>
              <a:rPr lang="ru-RU" sz="3800" b="1" dirty="0">
                <a:solidFill>
                  <a:srgbClr val="00B050"/>
                </a:solidFill>
              </a:rPr>
              <a:t>.</a:t>
            </a:r>
            <a:endParaRPr lang="en-US" sz="3800" b="1" dirty="0">
              <a:solidFill>
                <a:srgbClr val="00B050"/>
              </a:solidFill>
            </a:endParaRPr>
          </a:p>
          <a:p>
            <a:r>
              <a:rPr lang="ru-RU" sz="4500" dirty="0"/>
              <a:t>Глубина выкопанной траншеи играет важную роль в нестабильности, а также в экономической эффективности.</a:t>
            </a:r>
            <a:endParaRPr lang="en-US" sz="4500" dirty="0"/>
          </a:p>
          <a:p>
            <a:r>
              <a:rPr lang="en-US" sz="4500" dirty="0"/>
              <a:t>H</a:t>
            </a:r>
            <a:r>
              <a:rPr lang="ru-RU" sz="4500" dirty="0"/>
              <a:t>еобходимо выбрать соответствующую величину глубины выемки траншеи без </a:t>
            </a:r>
            <a:r>
              <a:rPr kumimoji="0" lang="ru-RU" sz="4500" b="0" i="0" u="none" strike="noStrike" kern="1200" cap="none" spc="0" normalizeH="0" baseline="0" noProof="0" dirty="0">
                <a:ln>
                  <a:noFill/>
                </a:ln>
                <a:solidFill>
                  <a:prstClr val="black"/>
                </a:solidFill>
                <a:effectLst/>
                <a:uLnTx/>
                <a:uFillTx/>
                <a:latin typeface="Calibri" panose="020F0502020204030204"/>
                <a:ea typeface="+mn-ea"/>
                <a:cs typeface="+mn-cs"/>
              </a:rPr>
              <a:t>к</a:t>
            </a:r>
            <a:r>
              <a:rPr kumimoji="0" lang="en-US" sz="4500" b="0" i="0" u="none" strike="noStrike" kern="1200" cap="none" spc="0" normalizeH="0" baseline="0" noProof="0" dirty="0">
                <a:ln>
                  <a:noFill/>
                </a:ln>
                <a:solidFill>
                  <a:prstClr val="black"/>
                </a:solidFill>
                <a:effectLst/>
                <a:uLnTx/>
                <a:uFillTx/>
                <a:latin typeface="Calibri" panose="020F0502020204030204"/>
                <a:ea typeface="+mn-ea"/>
                <a:cs typeface="+mn-cs"/>
              </a:rPr>
              <a:t>pe</a:t>
            </a:r>
            <a:r>
              <a:rPr kumimoji="0" lang="ru-RU" sz="4500" b="0" i="0" u="none" strike="noStrike" kern="1200" cap="none" spc="0" normalizeH="0" baseline="0" noProof="0" dirty="0">
                <a:ln>
                  <a:noFill/>
                </a:ln>
                <a:solidFill>
                  <a:prstClr val="black"/>
                </a:solidFill>
                <a:effectLst/>
                <a:uLnTx/>
                <a:uFillTx/>
                <a:latin typeface="Calibri" panose="020F0502020204030204"/>
                <a:ea typeface="+mn-ea"/>
                <a:cs typeface="+mn-cs"/>
              </a:rPr>
              <a:t>пи</a:t>
            </a:r>
            <a:r>
              <a:rPr kumimoji="0" lang="en-US" sz="4500" b="0" i="0" u="none" strike="noStrike" kern="1200" cap="none" spc="0" normalizeH="0" baseline="0" noProof="0" dirty="0">
                <a:ln>
                  <a:noFill/>
                </a:ln>
                <a:solidFill>
                  <a:prstClr val="black"/>
                </a:solidFill>
                <a:effectLst/>
                <a:uLnTx/>
                <a:uFillTx/>
                <a:latin typeface="Calibri" panose="020F0502020204030204"/>
                <a:ea typeface="+mn-ea"/>
                <a:cs typeface="+mn-cs"/>
              </a:rPr>
              <a:t> c</a:t>
            </a:r>
            <a:r>
              <a:rPr kumimoji="0" lang="ru-RU" sz="4500" b="0" i="0" u="none" strike="noStrike" kern="1200" cap="none" spc="0" normalizeH="0" baseline="0" noProof="0" dirty="0">
                <a:ln>
                  <a:noFill/>
                </a:ln>
                <a:solidFill>
                  <a:prstClr val="black"/>
                </a:solidFill>
                <a:effectLst/>
                <a:uLnTx/>
                <a:uFillTx/>
                <a:latin typeface="Calibri" panose="020F0502020204030204"/>
                <a:ea typeface="+mn-ea"/>
                <a:cs typeface="+mn-cs"/>
              </a:rPr>
              <a:t>т</a:t>
            </a:r>
            <a:r>
              <a:rPr kumimoji="0" lang="en-US" sz="4500" b="0" i="0" u="none" strike="noStrike" kern="1200" cap="none" spc="0" normalizeH="0" baseline="0" noProof="0" dirty="0">
                <a:ln>
                  <a:noFill/>
                </a:ln>
                <a:solidFill>
                  <a:prstClr val="black"/>
                </a:solidFill>
                <a:effectLst/>
                <a:uLnTx/>
                <a:uFillTx/>
                <a:latin typeface="Calibri" panose="020F0502020204030204"/>
                <a:ea typeface="+mn-ea"/>
                <a:cs typeface="+mn-cs"/>
              </a:rPr>
              <a:t>e</a:t>
            </a:r>
            <a:r>
              <a:rPr kumimoji="0" lang="ru-RU" sz="4500" b="0" i="0" u="none" strike="noStrike" kern="1200" cap="none" spc="0" normalizeH="0" baseline="0" noProof="0" dirty="0">
                <a:ln>
                  <a:noFill/>
                </a:ln>
                <a:solidFill>
                  <a:prstClr val="black"/>
                </a:solidFill>
                <a:effectLst/>
                <a:uLnTx/>
                <a:uFillTx/>
                <a:latin typeface="Calibri" panose="020F0502020204030204"/>
                <a:ea typeface="+mn-ea"/>
                <a:cs typeface="+mn-cs"/>
              </a:rPr>
              <a:t>ны</a:t>
            </a:r>
            <a:endParaRPr lang="en-US" sz="4500" dirty="0"/>
          </a:p>
          <a:p>
            <a:r>
              <a:rPr lang="ru-RU" sz="4500" dirty="0"/>
              <a:t>На практике выкапываемая траншея обычно располагается выше уровня грунтовых вод или в условиях ненасыщенного грунта. Таким образом, на глубину неподдерживаемой траншеи существенно влияют свойства ненасыщенного грунта, особенно распределение всасывания, а также физические свойства грунта.</a:t>
            </a:r>
            <a:endParaRPr lang="en-US" sz="4500" dirty="0"/>
          </a:p>
          <a:p>
            <a:r>
              <a:rPr lang="en-US" sz="4500" dirty="0"/>
              <a:t>C</a:t>
            </a:r>
            <a:r>
              <a:rPr lang="ru-RU" sz="4500" dirty="0"/>
              <a:t>уществует несколько теорий и исследовательских работ, посвященных методу определения глубины траншеи в ненасыщенных условиях. </a:t>
            </a:r>
            <a:r>
              <a:rPr lang="en-US" sz="4500" dirty="0"/>
              <a:t>B</a:t>
            </a:r>
            <a:r>
              <a:rPr lang="ru-RU" sz="4500" dirty="0"/>
              <a:t> предыдущих работах предполагается, что распределение всасывания почвы либо постоянно, либо линейно с глубиной; в результате этого предположения расчетные результаты часто завышаются по сравнению с практическими результатами.</a:t>
            </a:r>
            <a:endParaRPr lang="en-US" sz="4500" dirty="0"/>
          </a:p>
          <a:p>
            <a:r>
              <a:rPr lang="ru-RU" sz="4500" dirty="0"/>
              <a:t>В этой статье было принято во внимание влияние нелинейного распределения всасывания, чтобы предложить уравнение для оценки глубины вырытой траншеи без опорных конструкций.</a:t>
            </a:r>
            <a:endParaRPr lang="en-US" sz="4500" dirty="0"/>
          </a:p>
          <a:p>
            <a:r>
              <a:rPr lang="ru-RU" sz="4500" dirty="0"/>
              <a:t>Был приведен  пример численного расчета, чтобы выяснить факторы, влияющие на глубину выемки грунта, учитывая нелинейное распределение всасывания ненасыщенных грунтов</a:t>
            </a:r>
            <a:r>
              <a:rPr lang="ru-RU" sz="3500" dirty="0"/>
              <a:t>.</a:t>
            </a:r>
            <a:endParaRPr lang="en-US" sz="3500" dirty="0"/>
          </a:p>
        </p:txBody>
      </p:sp>
      <p:sp>
        <p:nvSpPr>
          <p:cNvPr id="2" name="Slide Number Placeholder 1">
            <a:extLst>
              <a:ext uri="{FF2B5EF4-FFF2-40B4-BE49-F238E27FC236}">
                <a16:creationId xmlns:a16="http://schemas.microsoft.com/office/drawing/2014/main" id="{208535D1-B74F-490D-B620-51B7292204BB}"/>
              </a:ext>
            </a:extLst>
          </p:cNvPr>
          <p:cNvSpPr>
            <a:spLocks noGrp="1"/>
          </p:cNvSpPr>
          <p:nvPr>
            <p:ph type="sldNum" sz="quarter" idx="12"/>
          </p:nvPr>
        </p:nvSpPr>
        <p:spPr/>
        <p:txBody>
          <a:bodyPr/>
          <a:lstStyle/>
          <a:p>
            <a:fld id="{27FD7311-7267-4543-9A6E-D51C15B6EE1F}" type="slidenum">
              <a:rPr lang="en-US" sz="2400" smtClean="0"/>
              <a:t>2</a:t>
            </a:fld>
            <a:endParaRPr lang="en-US" sz="2400" dirty="0"/>
          </a:p>
        </p:txBody>
      </p:sp>
    </p:spTree>
    <p:extLst>
      <p:ext uri="{BB962C8B-B14F-4D97-AF65-F5344CB8AC3E}">
        <p14:creationId xmlns:p14="http://schemas.microsoft.com/office/powerpoint/2010/main" val="5082853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DC327C-F6F0-4475-8300-DDE075663141}"/>
              </a:ext>
            </a:extLst>
          </p:cNvPr>
          <p:cNvSpPr>
            <a:spLocks noGrp="1"/>
          </p:cNvSpPr>
          <p:nvPr>
            <p:ph sz="half" idx="1"/>
          </p:nvPr>
        </p:nvSpPr>
        <p:spPr>
          <a:xfrm>
            <a:off x="74428" y="276446"/>
            <a:ext cx="5497032" cy="6453963"/>
          </a:xfrm>
        </p:spPr>
        <p:txBody>
          <a:bodyPr>
            <a:normAutofit fontScale="92500" lnSpcReduction="10000"/>
          </a:bodyPr>
          <a:lstStyle/>
          <a:p>
            <a:pPr marL="0" lvl="0" indent="0" algn="just">
              <a:spcBef>
                <a:spcPts val="600"/>
              </a:spcBef>
              <a:spcAft>
                <a:spcPts val="600"/>
              </a:spcAft>
              <a:buNone/>
              <a:tabLst>
                <a:tab pos="270510" algn="l"/>
              </a:tabLst>
            </a:pPr>
            <a:r>
              <a:rPr lang="en-GB" sz="3600" b="1" dirty="0">
                <a:solidFill>
                  <a:srgbClr val="FF0000"/>
                </a:solidFill>
                <a:effectLst/>
                <a:latin typeface="Times New Roman" panose="02020603050405020304" pitchFamily="18" charset="0"/>
                <a:ea typeface="Palatino Linotype" panose="02040502050505030304" pitchFamily="18" charset="0"/>
                <a:cs typeface="Palatino Linotype" panose="02040502050505030304" pitchFamily="18" charset="0"/>
              </a:rPr>
              <a:t>6. Conclusion</a:t>
            </a:r>
            <a:endParaRPr lang="en-US" sz="3600" b="1" dirty="0">
              <a:solidFill>
                <a:srgbClr val="FF0000"/>
              </a:solidFill>
              <a:latin typeface="Palatino Linotype" panose="02040502050505030304" pitchFamily="18" charset="0"/>
              <a:ea typeface="Palatino Linotype" panose="02040502050505030304" pitchFamily="18" charset="0"/>
              <a:cs typeface="Palatino Linotype" panose="02040502050505030304" pitchFamily="18" charset="0"/>
            </a:endParaRPr>
          </a:p>
          <a:p>
            <a:pPr algn="just">
              <a:spcBef>
                <a:spcPts val="600"/>
              </a:spcBef>
              <a:spcAft>
                <a:spcPts val="600"/>
              </a:spcAft>
              <a:tabLst>
                <a:tab pos="270510" algn="l"/>
              </a:tabLst>
            </a:pPr>
            <a:r>
              <a:rPr lang="en-US" sz="2800" dirty="0">
                <a:effectLst/>
                <a:latin typeface="Times New Roman" panose="02020603050405020304" pitchFamily="18" charset="0"/>
                <a:ea typeface="Palatino Linotype" panose="02040502050505030304" pitchFamily="18" charset="0"/>
                <a:cs typeface="Palatino Linotype" panose="02040502050505030304" pitchFamily="18" charset="0"/>
              </a:rPr>
              <a:t>The paper aim at pointing out the factors that affect the unsupported depth of open trenches considering the nonlinear distribution of soil suction. </a:t>
            </a:r>
          </a:p>
          <a:p>
            <a:pPr algn="just">
              <a:spcBef>
                <a:spcPts val="600"/>
              </a:spcBef>
              <a:spcAft>
                <a:spcPts val="600"/>
              </a:spcAft>
              <a:tabLst>
                <a:tab pos="270510" algn="l"/>
              </a:tabLst>
            </a:pPr>
            <a:r>
              <a:rPr lang="en-US" sz="2800" dirty="0">
                <a:effectLst/>
                <a:latin typeface="Times New Roman" panose="02020603050405020304" pitchFamily="18" charset="0"/>
                <a:ea typeface="Palatino Linotype" panose="02040502050505030304" pitchFamily="18" charset="0"/>
                <a:cs typeface="Palatino Linotype" panose="02040502050505030304" pitchFamily="18" charset="0"/>
              </a:rPr>
              <a:t>Numerical calculation result indicates that unsupported depth of trench is notably affected by the unsaturated soil properties.</a:t>
            </a:r>
          </a:p>
          <a:p>
            <a:pPr algn="just">
              <a:spcBef>
                <a:spcPts val="600"/>
              </a:spcBef>
              <a:spcAft>
                <a:spcPts val="600"/>
              </a:spcAft>
              <a:tabLst>
                <a:tab pos="270510" algn="l"/>
              </a:tabLst>
            </a:pPr>
            <a:r>
              <a:rPr lang="en-US" sz="2800" dirty="0">
                <a:effectLst/>
                <a:latin typeface="Times New Roman" panose="02020603050405020304" pitchFamily="18" charset="0"/>
                <a:ea typeface="Palatino Linotype" panose="02040502050505030304" pitchFamily="18" charset="0"/>
                <a:cs typeface="Palatino Linotype" panose="02040502050505030304" pitchFamily="18" charset="0"/>
              </a:rPr>
              <a:t> Additionally, to achieve an optimum design of an open trench, the geotechnical designers should take soil suction into account, in which the distribution of soil suction should be considered as </a:t>
            </a:r>
            <a:r>
              <a:rPr lang="en-US" sz="2800" dirty="0">
                <a:solidFill>
                  <a:srgbClr val="FF0000"/>
                </a:solidFill>
                <a:effectLst/>
                <a:latin typeface="Times New Roman" panose="02020603050405020304" pitchFamily="18" charset="0"/>
                <a:ea typeface="Palatino Linotype" panose="02040502050505030304" pitchFamily="18" charset="0"/>
                <a:cs typeface="Palatino Linotype" panose="02040502050505030304" pitchFamily="18" charset="0"/>
              </a:rPr>
              <a:t>nonlinearly </a:t>
            </a:r>
            <a:r>
              <a:rPr lang="en-US" sz="2800" dirty="0">
                <a:effectLst/>
                <a:latin typeface="Times New Roman" panose="02020603050405020304" pitchFamily="18" charset="0"/>
                <a:ea typeface="Palatino Linotype" panose="02040502050505030304" pitchFamily="18" charset="0"/>
                <a:cs typeface="Palatino Linotype" panose="02040502050505030304" pitchFamily="18" charset="0"/>
              </a:rPr>
              <a:t>distributed.</a:t>
            </a:r>
            <a:endParaRPr lang="en-US" sz="28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endParaRPr lang="en-US" dirty="0"/>
          </a:p>
        </p:txBody>
      </p:sp>
      <p:sp>
        <p:nvSpPr>
          <p:cNvPr id="4" name="Content Placeholder 3">
            <a:extLst>
              <a:ext uri="{FF2B5EF4-FFF2-40B4-BE49-F238E27FC236}">
                <a16:creationId xmlns:a16="http://schemas.microsoft.com/office/drawing/2014/main" id="{B36E7839-BD6E-4077-A403-525BCC8CEBC9}"/>
              </a:ext>
            </a:extLst>
          </p:cNvPr>
          <p:cNvSpPr>
            <a:spLocks noGrp="1"/>
          </p:cNvSpPr>
          <p:nvPr>
            <p:ph sz="half" idx="2"/>
          </p:nvPr>
        </p:nvSpPr>
        <p:spPr>
          <a:xfrm>
            <a:off x="5869172" y="191386"/>
            <a:ext cx="6248399" cy="6592186"/>
          </a:xfrm>
        </p:spPr>
        <p:txBody>
          <a:bodyPr>
            <a:normAutofit fontScale="92500" lnSpcReduction="10000"/>
          </a:bodyPr>
          <a:lstStyle/>
          <a:p>
            <a:pPr marL="0" indent="0">
              <a:buNone/>
            </a:pPr>
            <a:r>
              <a:rPr lang="en-US" sz="3600" b="1" dirty="0">
                <a:solidFill>
                  <a:srgbClr val="FF0000"/>
                </a:solidFill>
              </a:rPr>
              <a:t>6. </a:t>
            </a:r>
            <a:r>
              <a:rPr lang="ru-RU" sz="3600" b="1" dirty="0">
                <a:solidFill>
                  <a:srgbClr val="FF0000"/>
                </a:solidFill>
              </a:rPr>
              <a:t>Вывод</a:t>
            </a:r>
            <a:endParaRPr lang="en-US" sz="3600" b="1" dirty="0">
              <a:solidFill>
                <a:srgbClr val="FF0000"/>
              </a:solidFill>
            </a:endParaRPr>
          </a:p>
          <a:p>
            <a:r>
              <a:rPr lang="ru-RU" dirty="0"/>
              <a:t>Цель статьи - указать факторы, влияющие на безопорную глубину открытых траншей с учетом нелинейного распределения всасывания грунта. </a:t>
            </a:r>
            <a:endParaRPr lang="en-US" dirty="0"/>
          </a:p>
          <a:p>
            <a:r>
              <a:rPr lang="ru-RU" dirty="0"/>
              <a:t>Результат численного расчета показывает, что на неподдерживаемую глубину траншеи заметно влияют свойства ненасыщенного грунта. </a:t>
            </a:r>
            <a:endParaRPr lang="en-US" dirty="0"/>
          </a:p>
          <a:p>
            <a:r>
              <a:rPr lang="ru-RU" dirty="0"/>
              <a:t>Кроме того, для достижения оптимальной конструкции открытой траншеи геотехнические проектировщики должны учитывать всасывание грунта, при этом распределение всасывания грунта следует рассматривать как </a:t>
            </a:r>
            <a:r>
              <a:rPr lang="ru-RU" dirty="0">
                <a:solidFill>
                  <a:srgbClr val="FF0000"/>
                </a:solidFill>
              </a:rPr>
              <a:t>нелинейно распределенное.</a:t>
            </a:r>
            <a:endParaRPr lang="en-US" dirty="0">
              <a:solidFill>
                <a:srgbClr val="FF0000"/>
              </a:solidFill>
            </a:endParaRPr>
          </a:p>
        </p:txBody>
      </p:sp>
      <p:sp>
        <p:nvSpPr>
          <p:cNvPr id="2" name="Slide Number Placeholder 1">
            <a:extLst>
              <a:ext uri="{FF2B5EF4-FFF2-40B4-BE49-F238E27FC236}">
                <a16:creationId xmlns:a16="http://schemas.microsoft.com/office/drawing/2014/main" id="{AA56AC70-C1A1-40E1-BD44-CB3197EB424E}"/>
              </a:ext>
            </a:extLst>
          </p:cNvPr>
          <p:cNvSpPr>
            <a:spLocks noGrp="1"/>
          </p:cNvSpPr>
          <p:nvPr>
            <p:ph type="sldNum" sz="quarter" idx="12"/>
          </p:nvPr>
        </p:nvSpPr>
        <p:spPr/>
        <p:txBody>
          <a:bodyPr/>
          <a:lstStyle/>
          <a:p>
            <a:fld id="{27FD7311-7267-4543-9A6E-D51C15B6EE1F}" type="slidenum">
              <a:rPr lang="en-US" sz="1800" b="1" smtClean="0">
                <a:solidFill>
                  <a:srgbClr val="FF0000"/>
                </a:solidFill>
              </a:rPr>
              <a:t>20</a:t>
            </a:fld>
            <a:endParaRPr lang="en-US" b="1" dirty="0">
              <a:solidFill>
                <a:srgbClr val="FF0000"/>
              </a:solidFill>
            </a:endParaRPr>
          </a:p>
        </p:txBody>
      </p:sp>
    </p:spTree>
    <p:extLst>
      <p:ext uri="{BB962C8B-B14F-4D97-AF65-F5344CB8AC3E}">
        <p14:creationId xmlns:p14="http://schemas.microsoft.com/office/powerpoint/2010/main" val="29901592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DC327C-F6F0-4475-8300-DDE075663141}"/>
              </a:ext>
            </a:extLst>
          </p:cNvPr>
          <p:cNvSpPr>
            <a:spLocks noGrp="1"/>
          </p:cNvSpPr>
          <p:nvPr>
            <p:ph sz="half" idx="1"/>
          </p:nvPr>
        </p:nvSpPr>
        <p:spPr>
          <a:xfrm>
            <a:off x="269358" y="223284"/>
            <a:ext cx="11575312" cy="6634715"/>
          </a:xfrm>
        </p:spPr>
        <p:txBody>
          <a:bodyPr>
            <a:normAutofit fontScale="92500" lnSpcReduction="10000"/>
          </a:bodyPr>
          <a:lstStyle/>
          <a:p>
            <a:pPr marL="0" lvl="0" indent="0" algn="just">
              <a:lnSpc>
                <a:spcPct val="120000"/>
              </a:lnSpc>
              <a:spcBef>
                <a:spcPts val="0"/>
              </a:spcBef>
              <a:buNone/>
              <a:tabLst>
                <a:tab pos="270510" algn="l"/>
              </a:tabLst>
            </a:pPr>
            <a:r>
              <a:rPr lang="en-GB" sz="2200" b="1" dirty="0">
                <a:effectLst/>
                <a:latin typeface="Times New Roman" panose="02020603050405020304" pitchFamily="18" charset="0"/>
                <a:ea typeface="Palatino Linotype" panose="02040502050505030304" pitchFamily="18" charset="0"/>
                <a:cs typeface="Palatino Linotype" panose="02040502050505030304" pitchFamily="18" charset="0"/>
              </a:rPr>
              <a:t>References</a:t>
            </a:r>
            <a:endParaRPr lang="en-US" sz="22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Ou</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C.Y., Deep Excavation: Theory and Practice, Taylor &amp; Francis Group, London, UK, 2006.</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Vanapalli</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S.K., and Oh, W.T., 2012. Stability analysis of unsupported vertical trenches in unsaturated soils. Conference Information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GeoCongress</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March 25-29, 2012, Oakland, California, United States, American Society of Civil Engineers, 2502-2511</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Baklashov</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I.V.,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Kartozia</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B.A., Mechanics of underground structures and support structures, Student, Moscow, 2012.</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Budhu</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M., Soil Mechanics Fundamentals, John Wiley &amp; Sons, Ltd, United Kingdom, 2015.</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Fredlund</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D.G., 1996. The emergence of unsaturated soil mechanics. Canadian Geotechnical Journal, vol. 51,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iss</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12, 1-39.</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Fredlund</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D.G., and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Rahardjo</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H., Soil Mechanics for Unsaturated Soils, John Wiley &amp; Sons, Inc., Canada, 1993.</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Fredlund</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D.G., Morgenstern N.R., and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Widger</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R.A., 1978. The shear strength of unsaturated soils. Canadian Geotechnical Journal, vol. 15,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iss</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3, 313-321, https://doi.org/10.1139/t78-029.</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Fredlund</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D.G.,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Rahardjo</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H., and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Fredlund</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M.D., Unsaturated Soil Mechanics in Engineering Practice, John Wiley &amp; Sons, Inc., Canada, 2012.</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Fredlund</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D.G., Xing A.,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Fredlund</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M.D. and Barbour S.L., 1996. The relationship of the unsaturated soil shear to the soil-water characteristic curve. Canadian Geotechnical Journal, 33(3), 440-448. https://doi.org/10.1139/t96-065.</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Bishop A.W., 1959. The principle of effective stress.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Tecknisk</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Ukeblad</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106(39): 859-863.</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Bishop A.W., and Blight G.E., 1963. Some aspects of effective stress in saturated and partly saturated soils. Journal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Geotechnique</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vol. 13,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iss</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3, 177-197, </a:t>
            </a:r>
            <a:r>
              <a:rPr lang="en-GB" sz="1400" u="sng" dirty="0">
                <a:solidFill>
                  <a:srgbClr val="0000FF"/>
                </a:solidFill>
                <a:effectLst/>
                <a:latin typeface="Times New Roman" panose="02020603050405020304" pitchFamily="18" charset="0"/>
                <a:ea typeface="Palatino Linotype" panose="02040502050505030304" pitchFamily="18" charset="0"/>
                <a:cs typeface="Palatino Linotype" panose="02040502050505030304" pitchFamily="18" charset="0"/>
                <a:hlinkClick r:id="rId2"/>
              </a:rPr>
              <a:t>https://doi.org/10.1680/geot.1963.13.3.177</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Bishop A.W., and Donald I.B., 1961. The Experimental Study of Partly Saturated Soil in the Triaxial Apparatus. Proceedings of the 5th international conference on soil mechanics and foundation engineering, Paris, 13-21.</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Lambe</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T.W. and Whitman R.V., Soil mechanics SI version, Wiley Indian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Pvt.</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Ltd, 2008.</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Puller, M., Deep excavation: A practical manual, ICE Publishing, 2015.</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Whenham</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V., Vos M.D., Legrand C.,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Charlier</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R.,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Maertens</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J., and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Verbrugge</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J.C., 2007. Influence of soil suction on trench stability. In: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Schanz</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T. (eds) Experimental Unsaturated Soil Mechanics. Springer Proceedings in Physics, vol 112. Springer, Berlin, Heidelberg, 495-501, https://doi.org/10.1007/3-540-69873-6_49.</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Sangchul</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Bang A.M., 1985. Active earth pressure behind retaining walls. Journal of Geotechnical Engineering, vol. 111,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iss</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3, 407-412, </a:t>
            </a:r>
            <a:r>
              <a:rPr lang="en-GB" sz="1400" u="sng" dirty="0">
                <a:solidFill>
                  <a:srgbClr val="0000FF"/>
                </a:solidFill>
                <a:effectLst/>
                <a:latin typeface="Times New Roman" panose="02020603050405020304" pitchFamily="18" charset="0"/>
                <a:ea typeface="Palatino Linotype" panose="02040502050505030304" pitchFamily="18" charset="0"/>
                <a:cs typeface="Palatino Linotype" panose="02040502050505030304" pitchFamily="18" charset="0"/>
                <a:hlinkClick r:id="rId3"/>
              </a:rPr>
              <a:t>https://doi.org/10.1061/(ASCE)0733-9410(1985)111:3(407)</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Terzaghi K., General wedge theory of earth pressure, American Society of Civil Engineers Transactions, New York, 1941.</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Terzaghi K., Peck R.B., and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Mesri</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G., Soil mechanics in engineering practice, John Wiley &amp; Sons, Inc., Canada, 1996.</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Wang Y.Z., 2000. Distribution of earth pressure on a retaining wall.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Geotechnique</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vol. 50, </a:t>
            </a:r>
            <a:r>
              <a:rPr lang="en-GB" sz="1400" dirty="0" err="1">
                <a:effectLst/>
                <a:latin typeface="Times New Roman" panose="02020603050405020304" pitchFamily="18" charset="0"/>
                <a:ea typeface="Palatino Linotype" panose="02040502050505030304" pitchFamily="18" charset="0"/>
                <a:cs typeface="Palatino Linotype" panose="02040502050505030304" pitchFamily="18" charset="0"/>
              </a:rPr>
              <a:t>iss</a:t>
            </a: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 1, 83-88, https://doi.org/10.1680/geot.2000.50.1.83.</a:t>
            </a:r>
            <a:endParaRPr lang="en-US" sz="1400" dirty="0">
              <a:effectLst/>
              <a:latin typeface="Palatino Linotype" panose="02040502050505030304" pitchFamily="18" charset="0"/>
              <a:ea typeface="Palatino Linotype" panose="02040502050505030304" pitchFamily="18" charset="0"/>
              <a:cs typeface="Palatino Linotype" panose="02040502050505030304" pitchFamily="18" charset="0"/>
            </a:endParaRPr>
          </a:p>
          <a:p>
            <a:pPr marL="342900" lvl="0" indent="-342900" algn="just">
              <a:lnSpc>
                <a:spcPct val="120000"/>
              </a:lnSpc>
              <a:spcBef>
                <a:spcPts val="0"/>
              </a:spcBef>
              <a:buFont typeface="+mj-lt"/>
              <a:buAutoNum type="arabicPeriod"/>
              <a:tabLst>
                <a:tab pos="270510" algn="l"/>
              </a:tabLst>
            </a:pPr>
            <a:r>
              <a:rPr lang="en-GB" sz="1400" dirty="0">
                <a:effectLst/>
                <a:latin typeface="Times New Roman" panose="02020603050405020304" pitchFamily="18" charset="0"/>
                <a:ea typeface="Palatino Linotype" panose="02040502050505030304" pitchFamily="18" charset="0"/>
                <a:cs typeface="Palatino Linotype" panose="02040502050505030304" pitchFamily="18" charset="0"/>
              </a:rPr>
              <a:t>Terzaghi K.V., 1936. The shearing resistance of saturated soils and the angle between the planes of shear. Proceedings of the 1st international conference on soil mechanics and foundation engineering, Harvard University Press Cambridge, MA., 54-56.</a:t>
            </a:r>
            <a:endParaRPr lang="en-US" sz="1400" dirty="0"/>
          </a:p>
        </p:txBody>
      </p:sp>
      <p:sp>
        <p:nvSpPr>
          <p:cNvPr id="2" name="Slide Number Placeholder 1">
            <a:extLst>
              <a:ext uri="{FF2B5EF4-FFF2-40B4-BE49-F238E27FC236}">
                <a16:creationId xmlns:a16="http://schemas.microsoft.com/office/drawing/2014/main" id="{CD8C0F62-1803-49AB-81F8-A327D976B034}"/>
              </a:ext>
            </a:extLst>
          </p:cNvPr>
          <p:cNvSpPr>
            <a:spLocks noGrp="1"/>
          </p:cNvSpPr>
          <p:nvPr>
            <p:ph type="sldNum" sz="quarter" idx="12"/>
          </p:nvPr>
        </p:nvSpPr>
        <p:spPr>
          <a:xfrm>
            <a:off x="8610599" y="6356350"/>
            <a:ext cx="3106479" cy="501649"/>
          </a:xfrm>
        </p:spPr>
        <p:txBody>
          <a:bodyPr/>
          <a:lstStyle/>
          <a:p>
            <a:fld id="{27FD7311-7267-4543-9A6E-D51C15B6EE1F}" type="slidenum">
              <a:rPr lang="en-US" sz="1600" b="1" smtClean="0">
                <a:solidFill>
                  <a:srgbClr val="FF0000"/>
                </a:solidFill>
              </a:rPr>
              <a:t>21</a:t>
            </a:fld>
            <a:endParaRPr lang="en-US" b="1" dirty="0">
              <a:solidFill>
                <a:srgbClr val="FF0000"/>
              </a:solidFill>
            </a:endParaRPr>
          </a:p>
        </p:txBody>
      </p:sp>
    </p:spTree>
    <p:extLst>
      <p:ext uri="{BB962C8B-B14F-4D97-AF65-F5344CB8AC3E}">
        <p14:creationId xmlns:p14="http://schemas.microsoft.com/office/powerpoint/2010/main" val="28355689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DC327C-F6F0-4475-8300-DDE075663141}"/>
              </a:ext>
            </a:extLst>
          </p:cNvPr>
          <p:cNvSpPr>
            <a:spLocks noGrp="1"/>
          </p:cNvSpPr>
          <p:nvPr>
            <p:ph sz="half" idx="1"/>
          </p:nvPr>
        </p:nvSpPr>
        <p:spPr>
          <a:xfrm>
            <a:off x="74427" y="-53162"/>
            <a:ext cx="11993525" cy="6783572"/>
          </a:xfrm>
        </p:spPr>
        <p:txBody>
          <a:bodyPr/>
          <a:lstStyle/>
          <a:p>
            <a:pPr marL="0" indent="0" algn="ctr">
              <a:buNone/>
            </a:pPr>
            <a:endParaRPr lang="en-US" dirty="0"/>
          </a:p>
          <a:p>
            <a:pPr marL="0" indent="0" algn="ctr">
              <a:buNone/>
            </a:pPr>
            <a:endParaRPr lang="en-US" dirty="0"/>
          </a:p>
          <a:p>
            <a:pPr marL="0" indent="0" algn="ctr">
              <a:buNone/>
            </a:pPr>
            <a:endParaRPr lang="en-US" dirty="0"/>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ru-RU" sz="4400" b="1" i="0" u="none" strike="noStrike" kern="1200" cap="none" spc="0" normalizeH="0" baseline="0" noProof="0" dirty="0">
                <a:ln>
                  <a:noFill/>
                </a:ln>
                <a:solidFill>
                  <a:srgbClr val="00B0F0"/>
                </a:solidFill>
                <a:effectLst/>
                <a:uLnTx/>
                <a:uFillTx/>
                <a:latin typeface="Times New Roman" panose="02020603050405020304" pitchFamily="18" charset="0"/>
                <a:cs typeface="Times New Roman" panose="02020603050405020304" pitchFamily="18" charset="0"/>
              </a:rPr>
              <a:t>СПАСИБО </a:t>
            </a:r>
            <a:r>
              <a:rPr kumimoji="0" lang="en-US" sz="4400" b="1" i="0" u="none" strike="noStrike" kern="1200" cap="none" spc="0" normalizeH="0" baseline="0" noProof="0" dirty="0">
                <a:ln>
                  <a:noFill/>
                </a:ln>
                <a:solidFill>
                  <a:srgbClr val="00B0F0"/>
                </a:solidFill>
                <a:effectLst/>
                <a:uLnTx/>
                <a:uFillTx/>
                <a:latin typeface="Times New Roman" panose="02020603050405020304" pitchFamily="18" charset="0"/>
                <a:cs typeface="Times New Roman" panose="02020603050405020304" pitchFamily="18" charset="0"/>
              </a:rPr>
              <a:t>  </a:t>
            </a:r>
            <a:r>
              <a:rPr kumimoji="0" lang="ru-RU" sz="4400" b="1" i="0" u="none" strike="noStrike" kern="1200" cap="none" spc="0" normalizeH="0" baseline="0" noProof="0" dirty="0">
                <a:ln>
                  <a:noFill/>
                </a:ln>
                <a:solidFill>
                  <a:srgbClr val="00B0F0"/>
                </a:solidFill>
                <a:effectLst/>
                <a:uLnTx/>
                <a:uFillTx/>
                <a:latin typeface="Times New Roman" panose="02020603050405020304" pitchFamily="18" charset="0"/>
                <a:cs typeface="Times New Roman" panose="02020603050405020304" pitchFamily="18" charset="0"/>
              </a:rPr>
              <a:t>ЗА</a:t>
            </a:r>
            <a:r>
              <a:rPr kumimoji="0" lang="en-US" sz="4400" b="1" i="0" u="none" strike="noStrike" kern="1200" cap="none" spc="0" normalizeH="0" baseline="0" noProof="0" dirty="0">
                <a:ln>
                  <a:noFill/>
                </a:ln>
                <a:solidFill>
                  <a:srgbClr val="00B0F0"/>
                </a:solidFill>
                <a:effectLst/>
                <a:uLnTx/>
                <a:uFillTx/>
                <a:latin typeface="Times New Roman" panose="02020603050405020304" pitchFamily="18" charset="0"/>
                <a:cs typeface="Times New Roman" panose="02020603050405020304" pitchFamily="18" charset="0"/>
              </a:rPr>
              <a:t>   </a:t>
            </a:r>
            <a:r>
              <a:rPr kumimoji="0" lang="ru-RU" sz="4400" b="1" i="0" u="none" strike="noStrike" kern="1200" cap="none" spc="0" normalizeH="0" baseline="0" noProof="0" dirty="0">
                <a:ln>
                  <a:noFill/>
                </a:ln>
                <a:solidFill>
                  <a:srgbClr val="00B0F0"/>
                </a:solidFill>
                <a:effectLst/>
                <a:uLnTx/>
                <a:uFillTx/>
                <a:latin typeface="Times New Roman" panose="02020603050405020304" pitchFamily="18" charset="0"/>
                <a:cs typeface="Times New Roman" panose="02020603050405020304" pitchFamily="18" charset="0"/>
              </a:rPr>
              <a:t> ВНИМАНИЕ</a:t>
            </a:r>
            <a:r>
              <a:rPr kumimoji="0" lang="en-US" sz="4400" b="1" i="0" u="none" strike="noStrike" kern="1200" cap="none" spc="0" normalizeH="0" baseline="0" noProof="0" dirty="0">
                <a:ln>
                  <a:noFill/>
                </a:ln>
                <a:solidFill>
                  <a:srgbClr val="00B0F0"/>
                </a:solidFill>
                <a:effectLst/>
                <a:uLnTx/>
                <a:uFillTx/>
                <a:latin typeface="Times New Roman" panose="02020603050405020304" pitchFamily="18" charset="0"/>
                <a:cs typeface="Times New Roman" panose="02020603050405020304" pitchFamily="18" charset="0"/>
              </a:rPr>
              <a:t> !</a:t>
            </a:r>
          </a:p>
          <a:p>
            <a:pPr marL="0" indent="0" algn="ctr">
              <a:buNone/>
            </a:pPr>
            <a:endParaRPr lang="en-US" sz="4400" b="1" dirty="0">
              <a:solidFill>
                <a:srgbClr val="00B0F0"/>
              </a:solidFill>
              <a:latin typeface="Times New Roman" panose="02020603050405020304" pitchFamily="18" charset="0"/>
              <a:cs typeface="Times New Roman" panose="02020603050405020304" pitchFamily="18" charset="0"/>
            </a:endParaRPr>
          </a:p>
          <a:p>
            <a:pPr marL="0" indent="0" algn="ctr">
              <a:buNone/>
            </a:pPr>
            <a:r>
              <a:rPr lang="en-US" sz="4400" b="1" dirty="0">
                <a:solidFill>
                  <a:srgbClr val="7030A0"/>
                </a:solidFill>
                <a:latin typeface="Times New Roman" panose="02020603050405020304" pitchFamily="18" charset="0"/>
                <a:cs typeface="Times New Roman" panose="02020603050405020304" pitchFamily="18" charset="0"/>
              </a:rPr>
              <a:t>THANKS    FOR    ATTENTION !</a:t>
            </a:r>
          </a:p>
          <a:p>
            <a:pPr marL="0" indent="0" algn="ctr">
              <a:buNone/>
            </a:pPr>
            <a:endParaRPr lang="en-US" sz="4400" b="1" dirty="0">
              <a:latin typeface="Times New Roman" panose="02020603050405020304" pitchFamily="18" charset="0"/>
              <a:cs typeface="Times New Roman" panose="02020603050405020304" pitchFamily="18" charset="0"/>
            </a:endParaRPr>
          </a:p>
          <a:p>
            <a:pPr marL="0" indent="0" algn="ctr">
              <a:buNone/>
            </a:pPr>
            <a:r>
              <a:rPr lang="en-US" sz="4400" b="1" dirty="0">
                <a:solidFill>
                  <a:srgbClr val="92D050"/>
                </a:solidFill>
                <a:latin typeface="Times New Roman" panose="02020603050405020304" pitchFamily="18" charset="0"/>
                <a:cs typeface="Times New Roman" panose="02020603050405020304" pitchFamily="18" charset="0"/>
              </a:rPr>
              <a:t>XIN     CẢM   ƠN   VÌ   SỰ   CHÚ    Ý !</a:t>
            </a:r>
          </a:p>
        </p:txBody>
      </p:sp>
      <p:sp>
        <p:nvSpPr>
          <p:cNvPr id="6" name="Slide Number Placeholder 5">
            <a:extLst>
              <a:ext uri="{FF2B5EF4-FFF2-40B4-BE49-F238E27FC236}">
                <a16:creationId xmlns:a16="http://schemas.microsoft.com/office/drawing/2014/main" id="{4B8C8421-5496-4C72-97D6-ED01C9C88242}"/>
              </a:ext>
            </a:extLst>
          </p:cNvPr>
          <p:cNvSpPr>
            <a:spLocks noGrp="1"/>
          </p:cNvSpPr>
          <p:nvPr>
            <p:ph type="sldNum" sz="quarter" idx="12"/>
          </p:nvPr>
        </p:nvSpPr>
        <p:spPr/>
        <p:txBody>
          <a:bodyPr/>
          <a:lstStyle/>
          <a:p>
            <a:fld id="{27FD7311-7267-4543-9A6E-D51C15B6EE1F}" type="slidenum">
              <a:rPr lang="en-US" smtClean="0"/>
              <a:t>22</a:t>
            </a:fld>
            <a:endParaRPr lang="en-US"/>
          </a:p>
        </p:txBody>
      </p:sp>
    </p:spTree>
    <p:extLst>
      <p:ext uri="{BB962C8B-B14F-4D97-AF65-F5344CB8AC3E}">
        <p14:creationId xmlns:p14="http://schemas.microsoft.com/office/powerpoint/2010/main" val="3246296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72A0ACE-6E88-44ED-915F-6492798CC115}"/>
              </a:ext>
            </a:extLst>
          </p:cNvPr>
          <p:cNvSpPr>
            <a:spLocks noGrp="1"/>
          </p:cNvSpPr>
          <p:nvPr>
            <p:ph sz="half" idx="1"/>
          </p:nvPr>
        </p:nvSpPr>
        <p:spPr>
          <a:xfrm>
            <a:off x="74428" y="138223"/>
            <a:ext cx="5507665" cy="6624084"/>
          </a:xfrm>
        </p:spPr>
        <p:txBody>
          <a:bodyPr>
            <a:normAutofit fontScale="62500" lnSpcReduction="20000"/>
          </a:bodyPr>
          <a:lstStyle/>
          <a:p>
            <a:pPr marL="342900" marR="0" lvl="0" indent="-342900" algn="just" defTabSz="914400" rtl="0" eaLnBrk="1" fontAlgn="auto" latinLnBrk="0" hangingPunct="1">
              <a:lnSpc>
                <a:spcPct val="90000"/>
              </a:lnSpc>
              <a:spcBef>
                <a:spcPts val="600"/>
              </a:spcBef>
              <a:spcAft>
                <a:spcPts val="600"/>
              </a:spcAft>
              <a:buClrTx/>
              <a:buSzTx/>
              <a:buFont typeface="+mj-lt"/>
              <a:buAutoNum type="arabicPeriod"/>
              <a:tabLst>
                <a:tab pos="180340" algn="l"/>
              </a:tabLst>
              <a:defRPr/>
            </a:pPr>
            <a:r>
              <a:rPr kumimoji="0" lang="en-GB" sz="3600" b="1" i="0" u="none" strike="noStrike" kern="1200" cap="none" spc="0" normalizeH="0" baseline="0" noProof="0" dirty="0">
                <a:ln>
                  <a:noFill/>
                </a:ln>
                <a:solidFill>
                  <a:prstClr val="black"/>
                </a:solidFill>
                <a:effectLst/>
                <a:uLnTx/>
                <a:uFillTx/>
                <a:latin typeface="Times New Roman" panose="02020603050405020304" pitchFamily="18" charset="0"/>
                <a:ea typeface="Palatino Linotype" panose="02040502050505030304" pitchFamily="18" charset="0"/>
                <a:cs typeface="Palatino Linotype" panose="02040502050505030304" pitchFamily="18" charset="0"/>
              </a:rPr>
              <a:t>Introduction</a:t>
            </a:r>
            <a:endParaRPr kumimoji="0" lang="en-US" sz="3600" b="0" i="0" u="none" strike="noStrike" kern="1200" cap="none" spc="0" normalizeH="0" baseline="0" noProof="0" dirty="0">
              <a:ln>
                <a:noFill/>
              </a:ln>
              <a:solidFill>
                <a:prstClr val="black"/>
              </a:solidFill>
              <a:effectLst/>
              <a:uLnTx/>
              <a:uFillTx/>
              <a:latin typeface="Palatino Linotype" panose="02040502050505030304" pitchFamily="18" charset="0"/>
              <a:ea typeface="Palatino Linotype" panose="02040502050505030304" pitchFamily="18" charset="0"/>
              <a:cs typeface="Palatino Linotype" panose="02040502050505030304" pitchFamily="18" charset="0"/>
            </a:endParaRPr>
          </a:p>
          <a:p>
            <a:pPr marL="228600" marR="0" lvl="0" indent="0" algn="just"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The excavated trench is usually positioned above the groundwater table or under unsaturated soil conditions. </a:t>
            </a:r>
          </a:p>
          <a:p>
            <a:pPr marL="228600" marR="0" lvl="0" indent="0" algn="just"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Earlier researchers regularly assume that the </a:t>
            </a:r>
            <a:r>
              <a:rPr kumimoji="0" 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soil suction distribution is constant or linear with depth</a:t>
            </a:r>
            <a:r>
              <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[2], as a result of this assumption, the designed results are often overestimated compared to practice. </a:t>
            </a:r>
          </a:p>
          <a:p>
            <a:pPr marL="228600" marR="0" lvl="0" indent="0" algn="just" defTabSz="914400" rtl="0" eaLnBrk="1" fontAlgn="auto" latinLnBrk="0" hangingPunct="1">
              <a:lnSpc>
                <a:spcPct val="90000"/>
              </a:lnSpc>
              <a:spcBef>
                <a:spcPts val="1000"/>
              </a:spcBef>
              <a:spcAft>
                <a:spcPts val="1200"/>
              </a:spcAft>
              <a:buClrTx/>
              <a:buSzTx/>
              <a:buFont typeface="Arial" panose="020B0604020202020204" pitchFamily="34" charset="0"/>
              <a:buNone/>
              <a:tabLst/>
              <a:defRPr/>
            </a:pPr>
            <a:r>
              <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So, this paper aims to build up an equation to estimate the depth of open excavated trench considering the </a:t>
            </a:r>
            <a:r>
              <a:rPr kumimoji="0" 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nonlinear distribution of soil suction</a:t>
            </a:r>
            <a:r>
              <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 subsequently, figuring out the main factors that affect the </a:t>
            </a:r>
            <a:r>
              <a:rPr kumimoji="0" lang="en-US" sz="40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depth of excavated trench without support structures</a:t>
            </a:r>
            <a:r>
              <a:rPr kumimoji="0" lang="en-US" sz="4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rPr>
              <a:t>.</a:t>
            </a:r>
          </a:p>
          <a:p>
            <a:endParaRPr lang="en-US" dirty="0"/>
          </a:p>
        </p:txBody>
      </p:sp>
      <p:sp>
        <p:nvSpPr>
          <p:cNvPr id="4" name="Content Placeholder 3">
            <a:extLst>
              <a:ext uri="{FF2B5EF4-FFF2-40B4-BE49-F238E27FC236}">
                <a16:creationId xmlns:a16="http://schemas.microsoft.com/office/drawing/2014/main" id="{839B1531-9799-4708-8D50-F3C2D223450E}"/>
              </a:ext>
            </a:extLst>
          </p:cNvPr>
          <p:cNvSpPr>
            <a:spLocks noGrp="1"/>
          </p:cNvSpPr>
          <p:nvPr>
            <p:ph sz="half" idx="2"/>
          </p:nvPr>
        </p:nvSpPr>
        <p:spPr>
          <a:xfrm>
            <a:off x="6096000" y="138222"/>
            <a:ext cx="6021572" cy="6719777"/>
          </a:xfrm>
        </p:spPr>
        <p:txBody>
          <a:bodyPr>
            <a:noAutofit/>
          </a:bodyPr>
          <a:lstStyle/>
          <a:p>
            <a:pPr marL="0" indent="0">
              <a:buNone/>
            </a:pPr>
            <a:r>
              <a:rPr lang="en-US" sz="2400" b="1" dirty="0"/>
              <a:t>1.</a:t>
            </a:r>
            <a:r>
              <a:rPr lang="ru-RU" sz="2400" b="1" dirty="0"/>
              <a:t>Введение</a:t>
            </a:r>
            <a:r>
              <a:rPr lang="en-US" sz="2400" b="1" dirty="0"/>
              <a:t>:</a:t>
            </a:r>
          </a:p>
          <a:p>
            <a:pPr marL="0" indent="0">
              <a:buNone/>
            </a:pPr>
            <a:r>
              <a:rPr lang="ru-RU" sz="2400" dirty="0"/>
              <a:t>+ Выкапываемая траншея обычно располагается выше уровня грунтовых вод или в условиях ненасыщенного грунта.</a:t>
            </a:r>
            <a:endParaRPr lang="en-US" sz="2400" dirty="0"/>
          </a:p>
          <a:p>
            <a:pPr marL="0" indent="0">
              <a:buNone/>
            </a:pPr>
            <a:r>
              <a:rPr lang="ru-RU" sz="2400" dirty="0"/>
              <a:t>+ Ранее исследователи регулярно предполагали, что распределение всасывания грунта является </a:t>
            </a:r>
            <a:r>
              <a:rPr lang="ru-RU" sz="2400" b="1" dirty="0">
                <a:solidFill>
                  <a:srgbClr val="FF0000"/>
                </a:solidFill>
              </a:rPr>
              <a:t>постоянным или линейным</a:t>
            </a:r>
            <a:r>
              <a:rPr lang="ru-RU" sz="2400" dirty="0"/>
              <a:t> с глубиной [2], в результате этого предположения расчетные результаты часто оказываются завышенными по сравнению с практикой.</a:t>
            </a:r>
            <a:endParaRPr lang="en-US" sz="2400" dirty="0"/>
          </a:p>
          <a:p>
            <a:pPr marL="0" indent="0">
              <a:buNone/>
            </a:pPr>
            <a:r>
              <a:rPr lang="ru-RU" sz="2400" dirty="0"/>
              <a:t>+ Таким образом, данная работа направлена на построение уравнения для оценки глубины открытой вырытой траншеи с учетом </a:t>
            </a:r>
            <a:r>
              <a:rPr lang="ru-RU" sz="2400" dirty="0">
                <a:solidFill>
                  <a:srgbClr val="FF0000"/>
                </a:solidFill>
              </a:rPr>
              <a:t>нелинейного распределения всасывания грунта </a:t>
            </a:r>
            <a:r>
              <a:rPr lang="ru-RU" sz="2400" dirty="0"/>
              <a:t>с последующим выяснением основных факторов, влияющих на </a:t>
            </a:r>
            <a:r>
              <a:rPr lang="ru-RU" sz="2400" b="1" dirty="0">
                <a:solidFill>
                  <a:srgbClr val="FF0000"/>
                </a:solidFill>
              </a:rPr>
              <a:t>глубину вырытой траншеи без опорных конструкций</a:t>
            </a:r>
            <a:r>
              <a:rPr lang="ru-RU" sz="2400" dirty="0"/>
              <a:t>.</a:t>
            </a:r>
            <a:endParaRPr lang="en-US" sz="2400" dirty="0"/>
          </a:p>
        </p:txBody>
      </p:sp>
      <p:sp>
        <p:nvSpPr>
          <p:cNvPr id="2" name="Slide Number Placeholder 1">
            <a:extLst>
              <a:ext uri="{FF2B5EF4-FFF2-40B4-BE49-F238E27FC236}">
                <a16:creationId xmlns:a16="http://schemas.microsoft.com/office/drawing/2014/main" id="{4AD2E0C2-FF0D-4F3B-B98C-13FAED79A8D2}"/>
              </a:ext>
            </a:extLst>
          </p:cNvPr>
          <p:cNvSpPr>
            <a:spLocks noGrp="1"/>
          </p:cNvSpPr>
          <p:nvPr>
            <p:ph type="sldNum" sz="quarter" idx="12"/>
          </p:nvPr>
        </p:nvSpPr>
        <p:spPr>
          <a:xfrm>
            <a:off x="9004004" y="6537215"/>
            <a:ext cx="2743200" cy="365125"/>
          </a:xfrm>
        </p:spPr>
        <p:txBody>
          <a:bodyPr/>
          <a:lstStyle/>
          <a:p>
            <a:fld id="{27FD7311-7267-4543-9A6E-D51C15B6EE1F}" type="slidenum">
              <a:rPr lang="en-US" sz="2000" smtClean="0"/>
              <a:t>3</a:t>
            </a:fld>
            <a:endParaRPr lang="en-US" sz="2000" dirty="0"/>
          </a:p>
        </p:txBody>
      </p:sp>
    </p:spTree>
    <p:extLst>
      <p:ext uri="{BB962C8B-B14F-4D97-AF65-F5344CB8AC3E}">
        <p14:creationId xmlns:p14="http://schemas.microsoft.com/office/powerpoint/2010/main" val="21417059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DC327C-F6F0-4475-8300-DDE075663141}"/>
              </a:ext>
            </a:extLst>
          </p:cNvPr>
          <p:cNvSpPr>
            <a:spLocks noGrp="1"/>
          </p:cNvSpPr>
          <p:nvPr>
            <p:ph sz="half" idx="1"/>
          </p:nvPr>
        </p:nvSpPr>
        <p:spPr>
          <a:xfrm>
            <a:off x="106329" y="670537"/>
            <a:ext cx="3654056" cy="2115880"/>
          </a:xfrm>
        </p:spPr>
        <p:txBody>
          <a:bodyPr>
            <a:normAutofit lnSpcReduction="10000"/>
          </a:bodyPr>
          <a:lstStyle/>
          <a:p>
            <a:pPr indent="0" algn="just">
              <a:buNone/>
            </a:pPr>
            <a:r>
              <a:rPr lang="en-US" sz="2600" dirty="0">
                <a:effectLst/>
                <a:latin typeface="Times New Roman" panose="02020603050405020304" pitchFamily="18" charset="0"/>
                <a:ea typeface="Times New Roman" panose="02020603050405020304" pitchFamily="18" charset="0"/>
              </a:rPr>
              <a:t>To find out an applicable value of the depth of an open trench, a typical cross-section of the trench is made as shown (Fig 1).</a:t>
            </a:r>
          </a:p>
          <a:p>
            <a:endParaRPr lang="en-US" dirty="0"/>
          </a:p>
        </p:txBody>
      </p:sp>
      <p:sp>
        <p:nvSpPr>
          <p:cNvPr id="4" name="Content Placeholder 3">
            <a:extLst>
              <a:ext uri="{FF2B5EF4-FFF2-40B4-BE49-F238E27FC236}">
                <a16:creationId xmlns:a16="http://schemas.microsoft.com/office/drawing/2014/main" id="{B36E7839-BD6E-4077-A403-525BCC8CEBC9}"/>
              </a:ext>
            </a:extLst>
          </p:cNvPr>
          <p:cNvSpPr>
            <a:spLocks noGrp="1"/>
          </p:cNvSpPr>
          <p:nvPr>
            <p:ph sz="half" idx="2"/>
          </p:nvPr>
        </p:nvSpPr>
        <p:spPr>
          <a:xfrm>
            <a:off x="8463516" y="670537"/>
            <a:ext cx="3654055" cy="2758463"/>
          </a:xfrm>
        </p:spPr>
        <p:txBody>
          <a:bodyPr>
            <a:normAutofit lnSpcReduction="10000"/>
          </a:bodyPr>
          <a:lstStyle/>
          <a:p>
            <a:pPr marL="0" indent="0">
              <a:buNone/>
            </a:pPr>
            <a:r>
              <a:rPr lang="ru-RU" sz="2400" dirty="0"/>
              <a:t>Для определения приемлемого значения глубины открытой </a:t>
            </a:r>
            <a:endParaRPr lang="en-US" sz="2400" dirty="0"/>
          </a:p>
          <a:p>
            <a:pPr marL="0" indent="0">
              <a:buNone/>
            </a:pPr>
            <a:r>
              <a:rPr lang="ru-RU" sz="2400" dirty="0"/>
              <a:t>траншеи делается типовой поперечный разрез траншеи, как показано на рисунке</a:t>
            </a:r>
            <a:r>
              <a:rPr lang="en-US" sz="2400" dirty="0"/>
              <a:t>  </a:t>
            </a:r>
            <a:r>
              <a:rPr lang="ru-RU" sz="2400" dirty="0"/>
              <a:t> (рис. 1)</a:t>
            </a:r>
            <a:endParaRPr lang="en-US" sz="2400" dirty="0"/>
          </a:p>
        </p:txBody>
      </p:sp>
      <p:sp>
        <p:nvSpPr>
          <p:cNvPr id="8" name="Rectangle 2">
            <a:extLst>
              <a:ext uri="{FF2B5EF4-FFF2-40B4-BE49-F238E27FC236}">
                <a16:creationId xmlns:a16="http://schemas.microsoft.com/office/drawing/2014/main" id="{5D896687-E271-464D-8CAB-0344AE5A372B}"/>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180975" algn="just" defTabSz="914400" rtl="0" eaLnBrk="0" fontAlgn="base" latinLnBrk="0" hangingPunct="0">
              <a:lnSpc>
                <a:spcPct val="100000"/>
              </a:lnSpc>
              <a:spcBef>
                <a:spcPct val="0"/>
              </a:spcBef>
              <a:spcAft>
                <a:spcPct val="0"/>
              </a:spcAft>
              <a:buClrTx/>
              <a:buSzTx/>
              <a:buFontTx/>
              <a:buNone/>
              <a:tabLst/>
            </a:pPr>
            <a:r>
              <a:rPr kumimoji="0" lang="de-DE" altLang="en-US" sz="1000" b="0" i="0" u="none" strike="noStrike" cap="none" normalizeH="0" baseline="0">
                <a:ln>
                  <a:noFill/>
                </a:ln>
                <a:solidFill>
                  <a:schemeClr val="tx1"/>
                </a:solidFill>
                <a:effectLst/>
                <a:latin typeface="Times New Roman" panose="02020603050405020304" pitchFamily="18" charset="0"/>
                <a:ea typeface="Batang" panose="02030600000101010101" pitchFamily="18" charset="-127"/>
                <a:cs typeface="Times New Roman" panose="02020603050405020304" pitchFamily="18" charset="0"/>
              </a:rPr>
              <a:t>                                                </a:t>
            </a:r>
            <a:endParaRPr kumimoji="0" lang="de-DE" altLang="en-US" sz="1800" b="0" i="0" u="none" strike="noStrike" cap="none" normalizeH="0" baseline="0">
              <a:ln>
                <a:noFill/>
              </a:ln>
              <a:solidFill>
                <a:schemeClr val="tx1"/>
              </a:solidFill>
              <a:effectLst/>
              <a:latin typeface="Arial" panose="020B0604020202020204" pitchFamily="34" charset="0"/>
            </a:endParaRPr>
          </a:p>
        </p:txBody>
      </p:sp>
      <p:pic>
        <p:nvPicPr>
          <p:cNvPr id="9" name="Picture 8" descr="Diagram, engineering drawing&#10;&#10;Description automatically generated">
            <a:extLst>
              <a:ext uri="{FF2B5EF4-FFF2-40B4-BE49-F238E27FC236}">
                <a16:creationId xmlns:a16="http://schemas.microsoft.com/office/drawing/2014/main" id="{B07565CC-895F-4234-B734-FE4120BAB04C}"/>
              </a:ext>
            </a:extLst>
          </p:cNvPr>
          <p:cNvPicPr>
            <a:picLocks noChangeAspect="1"/>
          </p:cNvPicPr>
          <p:nvPr/>
        </p:nvPicPr>
        <p:blipFill>
          <a:blip r:embed="rId2" cstate="print">
            <a:duotone>
              <a:prstClr val="black"/>
              <a:schemeClr val="accent6">
                <a:tint val="45000"/>
                <a:satMod val="400000"/>
              </a:schemeClr>
            </a:duotone>
            <a:extLst>
              <a:ext uri="{BEBA8EAE-BF5A-486C-A8C5-ECC9F3942E4B}">
                <a14:imgProps xmlns:a14="http://schemas.microsoft.com/office/drawing/2010/main">
                  <a14:imgLayer r:embed="rId3">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059244" y="691982"/>
            <a:ext cx="4329844" cy="2449994"/>
          </a:xfrm>
          <a:prstGeom prst="rect">
            <a:avLst/>
          </a:prstGeom>
        </p:spPr>
      </p:pic>
      <p:sp>
        <p:nvSpPr>
          <p:cNvPr id="10" name="Rectangle 3">
            <a:extLst>
              <a:ext uri="{FF2B5EF4-FFF2-40B4-BE49-F238E27FC236}">
                <a16:creationId xmlns:a16="http://schemas.microsoft.com/office/drawing/2014/main" id="{9D9EA93A-392C-4A05-9D7C-4060E234471D}"/>
              </a:ext>
            </a:extLst>
          </p:cNvPr>
          <p:cNvSpPr>
            <a:spLocks noChangeArrowheads="1"/>
          </p:cNvSpPr>
          <p:nvPr/>
        </p:nvSpPr>
        <p:spPr bwMode="auto">
          <a:xfrm>
            <a:off x="3423684" y="3201655"/>
            <a:ext cx="5497032"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180975" algn="ctr" defTabSz="914400" rtl="0" eaLnBrk="0" fontAlgn="base" latinLnBrk="0" hangingPunct="0">
              <a:lnSpc>
                <a:spcPct val="100000"/>
              </a:lnSpc>
              <a:spcBef>
                <a:spcPct val="0"/>
              </a:spcBef>
              <a:spcAft>
                <a:spcPct val="0"/>
              </a:spcAft>
              <a:buClrTx/>
              <a:buSzTx/>
              <a:buFontTx/>
              <a:buNone/>
              <a:tabLst/>
            </a:pPr>
            <a:r>
              <a:rPr kumimoji="0" lang="de-DE" altLang="en-US" sz="1050" b="1" i="0" u="none" strike="noStrike" cap="none" normalizeH="0" baseline="0" dirty="0">
                <a:ln>
                  <a:noFill/>
                </a:ln>
                <a:solidFill>
                  <a:srgbClr val="00B050"/>
                </a:solidFill>
                <a:effectLst/>
                <a:latin typeface="Times New Roman" panose="02020603050405020304" pitchFamily="18" charset="0"/>
                <a:ea typeface="Batang" panose="02030600000101010101" pitchFamily="18" charset="-127"/>
                <a:cs typeface="Times New Roman" panose="02020603050405020304" pitchFamily="18" charset="0"/>
              </a:rPr>
              <a:t> </a:t>
            </a:r>
            <a:r>
              <a:rPr kumimoji="0" lang="de-DE" altLang="en-US" sz="1600" b="1" i="0" u="none" strike="noStrike" cap="none" normalizeH="0" baseline="0" dirty="0">
                <a:ln>
                  <a:noFill/>
                </a:ln>
                <a:solidFill>
                  <a:srgbClr val="00B050"/>
                </a:solidFill>
                <a:effectLst/>
                <a:latin typeface="Times New Roman" panose="02020603050405020304" pitchFamily="18" charset="0"/>
                <a:ea typeface="Batang" panose="02030600000101010101" pitchFamily="18" charset="-127"/>
                <a:cs typeface="Times New Roman" panose="02020603050405020304" pitchFamily="18" charset="0"/>
              </a:rPr>
              <a:t>Fig. 1. A typical cross-section of an open trench</a:t>
            </a:r>
            <a:endParaRPr kumimoji="0" lang="de-DE" altLang="en-US" sz="2000" b="1" i="0" u="none" strike="noStrike" cap="none" normalizeH="0" baseline="0" dirty="0">
              <a:ln>
                <a:noFill/>
              </a:ln>
              <a:solidFill>
                <a:srgbClr val="00B050"/>
              </a:solidFill>
              <a:effectLst/>
              <a:latin typeface="Arial" panose="020B0604020202020204" pitchFamily="34" charset="0"/>
            </a:endParaRPr>
          </a:p>
        </p:txBody>
      </p:sp>
      <p:sp>
        <p:nvSpPr>
          <p:cNvPr id="12" name="TextBox 11">
            <a:extLst>
              <a:ext uri="{FF2B5EF4-FFF2-40B4-BE49-F238E27FC236}">
                <a16:creationId xmlns:a16="http://schemas.microsoft.com/office/drawing/2014/main" id="{F59C3E7B-7E82-4BC1-A5D5-9359AAEA0B01}"/>
              </a:ext>
            </a:extLst>
          </p:cNvPr>
          <p:cNvSpPr txBox="1"/>
          <p:nvPr/>
        </p:nvSpPr>
        <p:spPr>
          <a:xfrm>
            <a:off x="129364" y="26083"/>
            <a:ext cx="12085672" cy="584775"/>
          </a:xfrm>
          <a:prstGeom prst="rect">
            <a:avLst/>
          </a:prstGeom>
          <a:noFill/>
        </p:spPr>
        <p:txBody>
          <a:bodyPr wrap="square">
            <a:spAutoFit/>
          </a:bodyPr>
          <a:lstStyle/>
          <a:p>
            <a:pPr lvl="0" algn="ctr">
              <a:spcBef>
                <a:spcPts val="600"/>
              </a:spcBef>
              <a:spcAft>
                <a:spcPts val="600"/>
              </a:spcAft>
              <a:tabLst>
                <a:tab pos="180340" algn="l"/>
              </a:tabLst>
            </a:pPr>
            <a:r>
              <a:rPr lang="en-GB" sz="3200" b="1" dirty="0">
                <a:solidFill>
                  <a:srgbClr val="FF0000"/>
                </a:solidFill>
                <a:effectLst/>
                <a:latin typeface="Times New Roman" panose="02020603050405020304" pitchFamily="18" charset="0"/>
                <a:ea typeface="Palatino Linotype" panose="02040502050505030304" pitchFamily="18" charset="0"/>
                <a:cs typeface="Palatino Linotype" panose="02040502050505030304" pitchFamily="18" charset="0"/>
              </a:rPr>
              <a:t>1.The required depth of an open trench</a:t>
            </a:r>
            <a:endParaRPr lang="en-US" dirty="0">
              <a:effectLst/>
              <a:latin typeface="Palatino Linotype" panose="02040502050505030304" pitchFamily="18" charset="0"/>
              <a:ea typeface="Palatino Linotype" panose="02040502050505030304" pitchFamily="18" charset="0"/>
              <a:cs typeface="Palatino Linotype" panose="02040502050505030304" pitchFamily="18" charset="0"/>
            </a:endParaRPr>
          </a:p>
        </p:txBody>
      </p:sp>
      <p:pic>
        <p:nvPicPr>
          <p:cNvPr id="13" name="Picture 12">
            <a:extLst>
              <a:ext uri="{FF2B5EF4-FFF2-40B4-BE49-F238E27FC236}">
                <a16:creationId xmlns:a16="http://schemas.microsoft.com/office/drawing/2014/main" id="{A2CB9D6E-12DF-4DAA-989C-FDCFD2F63D7E}"/>
              </a:ext>
            </a:extLst>
          </p:cNvPr>
          <p:cNvPicPr>
            <a:picLocks noChangeAspect="1"/>
          </p:cNvPicPr>
          <p:nvPr/>
        </p:nvPicPr>
        <p:blipFill>
          <a:blip r:embed="rId4"/>
          <a:stretch>
            <a:fillRect/>
          </a:stretch>
        </p:blipFill>
        <p:spPr>
          <a:xfrm>
            <a:off x="202019" y="3670707"/>
            <a:ext cx="11812771" cy="3187293"/>
          </a:xfrm>
          <a:prstGeom prst="rect">
            <a:avLst/>
          </a:prstGeom>
        </p:spPr>
      </p:pic>
      <p:sp>
        <p:nvSpPr>
          <p:cNvPr id="2" name="Slide Number Placeholder 1">
            <a:extLst>
              <a:ext uri="{FF2B5EF4-FFF2-40B4-BE49-F238E27FC236}">
                <a16:creationId xmlns:a16="http://schemas.microsoft.com/office/drawing/2014/main" id="{463F0CF5-3116-4C9D-ACC5-40272E882D23}"/>
              </a:ext>
            </a:extLst>
          </p:cNvPr>
          <p:cNvSpPr>
            <a:spLocks noGrp="1"/>
          </p:cNvSpPr>
          <p:nvPr>
            <p:ph type="sldNum" sz="quarter" idx="12"/>
          </p:nvPr>
        </p:nvSpPr>
        <p:spPr>
          <a:xfrm>
            <a:off x="9004004" y="6492875"/>
            <a:ext cx="3010785" cy="365125"/>
          </a:xfrm>
        </p:spPr>
        <p:txBody>
          <a:bodyPr/>
          <a:lstStyle/>
          <a:p>
            <a:fld id="{27FD7311-7267-4543-9A6E-D51C15B6EE1F}" type="slidenum">
              <a:rPr lang="en-US" sz="2000" smtClean="0"/>
              <a:t>4</a:t>
            </a:fld>
            <a:endParaRPr lang="en-US" sz="2000" dirty="0"/>
          </a:p>
        </p:txBody>
      </p:sp>
    </p:spTree>
    <p:extLst>
      <p:ext uri="{BB962C8B-B14F-4D97-AF65-F5344CB8AC3E}">
        <p14:creationId xmlns:p14="http://schemas.microsoft.com/office/powerpoint/2010/main" val="1240889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DC327C-F6F0-4475-8300-DDE075663141}"/>
              </a:ext>
            </a:extLst>
          </p:cNvPr>
          <p:cNvSpPr>
            <a:spLocks noGrp="1"/>
          </p:cNvSpPr>
          <p:nvPr>
            <p:ph sz="half" idx="1"/>
          </p:nvPr>
        </p:nvSpPr>
        <p:spPr>
          <a:xfrm>
            <a:off x="74428" y="74428"/>
            <a:ext cx="5507665" cy="2870791"/>
          </a:xfrm>
        </p:spPr>
        <p:txBody>
          <a:bodyPr>
            <a:normAutofit fontScale="85000" lnSpcReduction="10000"/>
          </a:bodyPr>
          <a:lstStyle/>
          <a:p>
            <a:pPr marL="342900" lvl="0" indent="-342900" algn="just">
              <a:spcBef>
                <a:spcPts val="600"/>
              </a:spcBef>
              <a:spcAft>
                <a:spcPts val="300"/>
              </a:spcAft>
              <a:buFont typeface="+mj-lt"/>
              <a:buAutoNum type="arabicPeriod"/>
              <a:tabLst>
                <a:tab pos="270510" algn="l"/>
              </a:tabLst>
            </a:pPr>
            <a:r>
              <a:rPr lang="en-GB" b="1" dirty="0">
                <a:solidFill>
                  <a:srgbClr val="00B050"/>
                </a:solidFill>
                <a:effectLst/>
                <a:latin typeface="Times New Roman" panose="02020603050405020304" pitchFamily="18" charset="0"/>
                <a:ea typeface="Palatino Linotype" panose="02040502050505030304" pitchFamily="18" charset="0"/>
                <a:cs typeface="Palatino Linotype" panose="02040502050505030304" pitchFamily="18" charset="0"/>
              </a:rPr>
              <a:t>Matric suction in unsaturated soil</a:t>
            </a:r>
            <a:endParaRPr lang="en-US" dirty="0">
              <a:solidFill>
                <a:srgbClr val="00B050"/>
              </a:solidFill>
              <a:effectLst/>
              <a:latin typeface="Palatino Linotype" panose="02040502050505030304" pitchFamily="18" charset="0"/>
              <a:ea typeface="Palatino Linotype" panose="02040502050505030304" pitchFamily="18" charset="0"/>
              <a:cs typeface="Palatino Linotype" panose="02040502050505030304" pitchFamily="18" charset="0"/>
            </a:endParaRPr>
          </a:p>
          <a:p>
            <a:pPr indent="180340" algn="just">
              <a:spcBef>
                <a:spcPts val="600"/>
              </a:spcBef>
              <a:spcAft>
                <a:spcPts val="300"/>
              </a:spcAft>
            </a:pPr>
            <a:r>
              <a:rPr lang="de-DE" sz="3000" dirty="0">
                <a:effectLst/>
                <a:latin typeface="Times New Roman" panose="02020603050405020304" pitchFamily="18" charset="0"/>
                <a:ea typeface="Batang" panose="02030600000101010101" pitchFamily="18" charset="-127"/>
              </a:rPr>
              <a:t>One of the most important characteristics of unsaturated soil is the negative pore water pressure. The pore water pressure due to capillarity is negative (suction), it is defined as a function of the size of the soil pores and the water content (Fig 2), [4].</a:t>
            </a:r>
            <a:endParaRPr lang="en-US" sz="3000" dirty="0"/>
          </a:p>
        </p:txBody>
      </p:sp>
      <p:sp>
        <p:nvSpPr>
          <p:cNvPr id="4" name="Content Placeholder 3">
            <a:extLst>
              <a:ext uri="{FF2B5EF4-FFF2-40B4-BE49-F238E27FC236}">
                <a16:creationId xmlns:a16="http://schemas.microsoft.com/office/drawing/2014/main" id="{B36E7839-BD6E-4077-A403-525BCC8CEBC9}"/>
              </a:ext>
            </a:extLst>
          </p:cNvPr>
          <p:cNvSpPr>
            <a:spLocks noGrp="1"/>
          </p:cNvSpPr>
          <p:nvPr>
            <p:ph sz="half" idx="2"/>
          </p:nvPr>
        </p:nvSpPr>
        <p:spPr>
          <a:xfrm>
            <a:off x="6096000" y="0"/>
            <a:ext cx="6021571" cy="2700670"/>
          </a:xfrm>
        </p:spPr>
        <p:txBody>
          <a:bodyPr>
            <a:normAutofit fontScale="85000" lnSpcReduction="10000"/>
          </a:bodyPr>
          <a:lstStyle/>
          <a:p>
            <a:pPr marL="0" indent="0">
              <a:buNone/>
            </a:pPr>
            <a:r>
              <a:rPr lang="en-US" b="1" dirty="0">
                <a:solidFill>
                  <a:srgbClr val="00B050"/>
                </a:solidFill>
              </a:rPr>
              <a:t>1.Bc</a:t>
            </a:r>
            <a:r>
              <a:rPr lang="ru-RU" b="1" dirty="0">
                <a:solidFill>
                  <a:srgbClr val="00B050"/>
                </a:solidFill>
              </a:rPr>
              <a:t>асывание в ненасыщен</a:t>
            </a:r>
            <a:r>
              <a:rPr lang="en-US" b="1" dirty="0">
                <a:solidFill>
                  <a:srgbClr val="00B050"/>
                </a:solidFill>
              </a:rPr>
              <a:t>. </a:t>
            </a:r>
            <a:r>
              <a:rPr lang="ru-RU" b="1" dirty="0">
                <a:solidFill>
                  <a:srgbClr val="00B050"/>
                </a:solidFill>
              </a:rPr>
              <a:t>почве</a:t>
            </a:r>
            <a:endParaRPr lang="en-US" b="1" dirty="0">
              <a:solidFill>
                <a:srgbClr val="00B050"/>
              </a:solidFill>
            </a:endParaRPr>
          </a:p>
          <a:p>
            <a:pPr marL="0" indent="0">
              <a:buNone/>
            </a:pPr>
            <a:r>
              <a:rPr lang="ru-RU" sz="2600" dirty="0"/>
              <a:t>Одной из наиболее важных характеристик ненасыщенного грунта является </a:t>
            </a:r>
            <a:r>
              <a:rPr lang="ru-RU" sz="2600" dirty="0">
                <a:solidFill>
                  <a:srgbClr val="FF0000"/>
                </a:solidFill>
              </a:rPr>
              <a:t>отрицательное поровое давление воды</a:t>
            </a:r>
            <a:r>
              <a:rPr lang="ru-RU" sz="2600" dirty="0"/>
              <a:t>. Поровое давление воды за счет капиллярности отрицательное (всасывание), оно определяется как функция размера пор почвы и содержания воды (рис. 2), [4].</a:t>
            </a:r>
            <a:endParaRPr lang="en-US" sz="2600" dirty="0"/>
          </a:p>
        </p:txBody>
      </p:sp>
      <p:pic>
        <p:nvPicPr>
          <p:cNvPr id="5" name="Picture 4" descr="PWP">
            <a:extLst>
              <a:ext uri="{FF2B5EF4-FFF2-40B4-BE49-F238E27FC236}">
                <a16:creationId xmlns:a16="http://schemas.microsoft.com/office/drawing/2014/main" id="{5E20BC00-C193-4FCC-80FE-8F199E52B000}"/>
              </a:ext>
            </a:extLst>
          </p:cNvPr>
          <p:cNvPicPr>
            <a:picLocks/>
          </p:cNvPicPr>
          <p:nvPr/>
        </p:nvPicPr>
        <p:blipFill>
          <a:blip r:embed="rId2" cstate="print">
            <a:duotone>
              <a:prstClr val="black"/>
              <a:srgbClr val="F79646">
                <a:tint val="45000"/>
                <a:satMod val="400000"/>
              </a:srgbClr>
            </a:duotone>
            <a:extLst>
              <a:ext uri="{BEBA8EAE-BF5A-486C-A8C5-ECC9F3942E4B}">
                <a14:imgProps xmlns:a14="http://schemas.microsoft.com/office/drawing/2010/main">
                  <a14:imgLayer r:embed="rId3">
                    <a14:imgEffect>
                      <a14:colorTemperature colorTemp="4700"/>
                    </a14:imgEffect>
                    <a14:imgEffect>
                      <a14:brightnessContrast contrast="-40000"/>
                    </a14:imgEffect>
                  </a14:imgLayer>
                </a14:imgProps>
              </a:ext>
              <a:ext uri="{28A0092B-C50C-407E-A947-70E740481C1C}">
                <a14:useLocalDpi xmlns:a14="http://schemas.microsoft.com/office/drawing/2010/main" val="0"/>
              </a:ext>
            </a:extLst>
          </a:blip>
          <a:srcRect/>
          <a:stretch>
            <a:fillRect/>
          </a:stretch>
        </p:blipFill>
        <p:spPr bwMode="auto">
          <a:xfrm>
            <a:off x="2296633" y="2849527"/>
            <a:ext cx="7421525" cy="3472380"/>
          </a:xfrm>
          <a:prstGeom prst="rect">
            <a:avLst/>
          </a:prstGeom>
          <a:noFill/>
          <a:ln>
            <a:noFill/>
          </a:ln>
        </p:spPr>
      </p:pic>
      <p:sp>
        <p:nvSpPr>
          <p:cNvPr id="11" name="TextBox 10">
            <a:extLst>
              <a:ext uri="{FF2B5EF4-FFF2-40B4-BE49-F238E27FC236}">
                <a16:creationId xmlns:a16="http://schemas.microsoft.com/office/drawing/2014/main" id="{FB19965F-BFDF-490B-A3D8-50566A6162ED}"/>
              </a:ext>
            </a:extLst>
          </p:cNvPr>
          <p:cNvSpPr txBox="1"/>
          <p:nvPr/>
        </p:nvSpPr>
        <p:spPr>
          <a:xfrm>
            <a:off x="3455581" y="6321907"/>
            <a:ext cx="4922875" cy="461665"/>
          </a:xfrm>
          <a:prstGeom prst="rect">
            <a:avLst/>
          </a:prstGeom>
          <a:noFill/>
        </p:spPr>
        <p:txBody>
          <a:bodyPr wrap="square">
            <a:spAutoFit/>
          </a:bodyPr>
          <a:lstStyle/>
          <a:p>
            <a:pPr algn="ctr"/>
            <a:r>
              <a:rPr lang="en-US" sz="2400" b="1" dirty="0">
                <a:solidFill>
                  <a:srgbClr val="FF0000"/>
                </a:solidFill>
              </a:rPr>
              <a:t>Fig. 2. Simulation of capillary in soil</a:t>
            </a:r>
          </a:p>
        </p:txBody>
      </p:sp>
      <p:sp>
        <p:nvSpPr>
          <p:cNvPr id="2" name="Slide Number Placeholder 1">
            <a:extLst>
              <a:ext uri="{FF2B5EF4-FFF2-40B4-BE49-F238E27FC236}">
                <a16:creationId xmlns:a16="http://schemas.microsoft.com/office/drawing/2014/main" id="{4B7C5E17-0C6D-49B2-87A3-91D233733D49}"/>
              </a:ext>
            </a:extLst>
          </p:cNvPr>
          <p:cNvSpPr>
            <a:spLocks noGrp="1"/>
          </p:cNvSpPr>
          <p:nvPr>
            <p:ph type="sldNum" sz="quarter" idx="12"/>
          </p:nvPr>
        </p:nvSpPr>
        <p:spPr>
          <a:xfrm>
            <a:off x="8642498" y="6370176"/>
            <a:ext cx="2743200" cy="365125"/>
          </a:xfrm>
        </p:spPr>
        <p:txBody>
          <a:bodyPr/>
          <a:lstStyle/>
          <a:p>
            <a:fld id="{27FD7311-7267-4543-9A6E-D51C15B6EE1F}" type="slidenum">
              <a:rPr lang="en-US" sz="2400" smtClean="0"/>
              <a:t>5</a:t>
            </a:fld>
            <a:endParaRPr lang="en-US" sz="2400" dirty="0"/>
          </a:p>
        </p:txBody>
      </p:sp>
    </p:spTree>
    <p:extLst>
      <p:ext uri="{BB962C8B-B14F-4D97-AF65-F5344CB8AC3E}">
        <p14:creationId xmlns:p14="http://schemas.microsoft.com/office/powerpoint/2010/main" val="6499904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DC327C-F6F0-4475-8300-DDE075663141}"/>
              </a:ext>
            </a:extLst>
          </p:cNvPr>
          <p:cNvSpPr>
            <a:spLocks noGrp="1"/>
          </p:cNvSpPr>
          <p:nvPr>
            <p:ph sz="half" idx="1"/>
          </p:nvPr>
        </p:nvSpPr>
        <p:spPr>
          <a:xfrm>
            <a:off x="74430" y="3763926"/>
            <a:ext cx="5826640" cy="2966483"/>
          </a:xfrm>
        </p:spPr>
        <p:txBody>
          <a:bodyPr>
            <a:normAutofit lnSpcReduction="10000"/>
          </a:bodyPr>
          <a:lstStyle/>
          <a:p>
            <a:pPr indent="180340" algn="just">
              <a:spcBef>
                <a:spcPts val="600"/>
              </a:spcBef>
              <a:spcAft>
                <a:spcPts val="300"/>
              </a:spcAft>
            </a:pPr>
            <a:r>
              <a:rPr lang="de-DE" sz="2800" dirty="0">
                <a:effectLst/>
                <a:latin typeface="Times New Roman" panose="02020603050405020304" pitchFamily="18" charset="0"/>
                <a:ea typeface="Batang" panose="02030600000101010101" pitchFamily="18" charset="-127"/>
              </a:rPr>
              <a:t>Under steady-state, the water flux in and out of the soil reaches the balance. If the magnitude of water flux is the same as the hydraulic conductivity of the saturated soil, the magnitude of the pore-water pressure is constant (Fig 3).</a:t>
            </a:r>
            <a:endParaRPr lang="en-US" sz="2800" dirty="0">
              <a:effectLst/>
              <a:latin typeface="Times New Roman" panose="02020603050405020304" pitchFamily="18" charset="0"/>
              <a:ea typeface="Batang" panose="02030600000101010101" pitchFamily="18" charset="-127"/>
            </a:endParaRPr>
          </a:p>
          <a:p>
            <a:endParaRPr lang="en-US" dirty="0"/>
          </a:p>
        </p:txBody>
      </p:sp>
      <p:sp>
        <p:nvSpPr>
          <p:cNvPr id="4" name="Content Placeholder 3">
            <a:extLst>
              <a:ext uri="{FF2B5EF4-FFF2-40B4-BE49-F238E27FC236}">
                <a16:creationId xmlns:a16="http://schemas.microsoft.com/office/drawing/2014/main" id="{B36E7839-BD6E-4077-A403-525BCC8CEBC9}"/>
              </a:ext>
            </a:extLst>
          </p:cNvPr>
          <p:cNvSpPr>
            <a:spLocks noGrp="1"/>
          </p:cNvSpPr>
          <p:nvPr>
            <p:ph sz="half" idx="2"/>
          </p:nvPr>
        </p:nvSpPr>
        <p:spPr>
          <a:xfrm>
            <a:off x="6290932" y="3817088"/>
            <a:ext cx="5826639" cy="2966483"/>
          </a:xfrm>
        </p:spPr>
        <p:txBody>
          <a:bodyPr>
            <a:normAutofit lnSpcReduction="10000"/>
          </a:bodyPr>
          <a:lstStyle/>
          <a:p>
            <a:r>
              <a:rPr lang="ru-RU" dirty="0"/>
              <a:t>В установившемся режиме приток воды в почву и из нее достигает баланса. </a:t>
            </a:r>
            <a:endParaRPr lang="en-US" dirty="0"/>
          </a:p>
          <a:p>
            <a:r>
              <a:rPr lang="ru-RU" dirty="0"/>
              <a:t>Если величина водного потока такая же, как и гидравлическая проводимость насыщенного грунта, то величина порового давления воды постоянна (рис. 3)</a:t>
            </a:r>
            <a:endParaRPr lang="en-US" dirty="0"/>
          </a:p>
        </p:txBody>
      </p:sp>
      <p:pic>
        <p:nvPicPr>
          <p:cNvPr id="7" name="Picture 6" descr="Diagram&#10;&#10;Description automatically generated">
            <a:extLst>
              <a:ext uri="{FF2B5EF4-FFF2-40B4-BE49-F238E27FC236}">
                <a16:creationId xmlns:a16="http://schemas.microsoft.com/office/drawing/2014/main" id="{E8FBAE7E-68C7-44AA-A0D9-87EFD7C35EAB}"/>
              </a:ext>
            </a:extLst>
          </p:cNvPr>
          <p:cNvPicPr>
            <a:picLocks/>
          </p:cNvPicPr>
          <p:nvPr/>
        </p:nvPicPr>
        <p:blipFill>
          <a:blip r:embed="rId2" cstate="print">
            <a:duotone>
              <a:prstClr val="black"/>
              <a:srgbClr val="F79646">
                <a:tint val="45000"/>
                <a:satMod val="400000"/>
              </a:srgbClr>
            </a:duotone>
            <a:extLst>
              <a:ext uri="{BEBA8EAE-BF5A-486C-A8C5-ECC9F3942E4B}">
                <a14:imgProps xmlns:a14="http://schemas.microsoft.com/office/drawing/2010/main">
                  <a14:imgLayer r:embed="rId3">
                    <a14:imgEffect>
                      <a14:saturation sat="200000"/>
                    </a14:imgEffect>
                    <a14:imgEffect>
                      <a14:brightnessContrast contrast="-40000"/>
                    </a14:imgEffect>
                  </a14:imgLayer>
                </a14:imgProps>
              </a:ext>
              <a:ext uri="{28A0092B-C50C-407E-A947-70E740481C1C}">
                <a14:useLocalDpi xmlns:a14="http://schemas.microsoft.com/office/drawing/2010/main" val="0"/>
              </a:ext>
            </a:extLst>
          </a:blip>
          <a:stretch>
            <a:fillRect/>
          </a:stretch>
        </p:blipFill>
        <p:spPr>
          <a:xfrm>
            <a:off x="3040911" y="127590"/>
            <a:ext cx="6815469" cy="2845031"/>
          </a:xfrm>
          <a:prstGeom prst="rect">
            <a:avLst/>
          </a:prstGeom>
        </p:spPr>
      </p:pic>
      <p:sp>
        <p:nvSpPr>
          <p:cNvPr id="9" name="TextBox 8">
            <a:extLst>
              <a:ext uri="{FF2B5EF4-FFF2-40B4-BE49-F238E27FC236}">
                <a16:creationId xmlns:a16="http://schemas.microsoft.com/office/drawing/2014/main" id="{B5287E1F-49BE-4C96-8993-FEE2FFABCE6E}"/>
              </a:ext>
            </a:extLst>
          </p:cNvPr>
          <p:cNvSpPr txBox="1"/>
          <p:nvPr/>
        </p:nvSpPr>
        <p:spPr>
          <a:xfrm>
            <a:off x="2509285" y="3040912"/>
            <a:ext cx="7793665" cy="707886"/>
          </a:xfrm>
          <a:prstGeom prst="rect">
            <a:avLst/>
          </a:prstGeom>
          <a:noFill/>
        </p:spPr>
        <p:txBody>
          <a:bodyPr wrap="square">
            <a:spAutoFit/>
          </a:bodyPr>
          <a:lstStyle/>
          <a:p>
            <a:pPr indent="180340" algn="ctr"/>
            <a:r>
              <a:rPr lang="de-DE" sz="1000" b="1" dirty="0">
                <a:effectLst/>
                <a:latin typeface="Times New Roman" panose="02020603050405020304" pitchFamily="18" charset="0"/>
                <a:ea typeface="Batang" panose="02030600000101010101" pitchFamily="18" charset="-127"/>
              </a:rPr>
              <a:t> </a:t>
            </a:r>
            <a:r>
              <a:rPr lang="de-DE" sz="2000" b="1" dirty="0">
                <a:solidFill>
                  <a:srgbClr val="FF0000"/>
                </a:solidFill>
                <a:effectLst/>
                <a:latin typeface="Times New Roman" panose="02020603050405020304" pitchFamily="18" charset="0"/>
                <a:ea typeface="Batang" panose="02030600000101010101" pitchFamily="18" charset="-127"/>
              </a:rPr>
              <a:t>Fig. 3. Matric suction profile in horizontally layered unsaturated soil Profiles  under various surface flux boundary conditions</a:t>
            </a:r>
            <a:endParaRPr lang="en-US" sz="4400" b="1" dirty="0">
              <a:solidFill>
                <a:srgbClr val="FF0000"/>
              </a:solidFill>
            </a:endParaRPr>
          </a:p>
        </p:txBody>
      </p:sp>
      <p:sp>
        <p:nvSpPr>
          <p:cNvPr id="2" name="Slide Number Placeholder 1">
            <a:extLst>
              <a:ext uri="{FF2B5EF4-FFF2-40B4-BE49-F238E27FC236}">
                <a16:creationId xmlns:a16="http://schemas.microsoft.com/office/drawing/2014/main" id="{05EF9BC0-4C28-49C3-BF91-66D5D321E400}"/>
              </a:ext>
            </a:extLst>
          </p:cNvPr>
          <p:cNvSpPr>
            <a:spLocks noGrp="1"/>
          </p:cNvSpPr>
          <p:nvPr>
            <p:ph type="sldNum" sz="quarter" idx="12"/>
          </p:nvPr>
        </p:nvSpPr>
        <p:spPr>
          <a:xfrm>
            <a:off x="9374370" y="6026740"/>
            <a:ext cx="2743200" cy="365125"/>
          </a:xfrm>
        </p:spPr>
        <p:txBody>
          <a:bodyPr/>
          <a:lstStyle/>
          <a:p>
            <a:fld id="{27FD7311-7267-4543-9A6E-D51C15B6EE1F}" type="slidenum">
              <a:rPr lang="en-US" sz="2000" b="1" smtClean="0">
                <a:solidFill>
                  <a:srgbClr val="FF0000"/>
                </a:solidFill>
              </a:rPr>
              <a:t>6</a:t>
            </a:fld>
            <a:endParaRPr lang="en-US" sz="2000" b="1" dirty="0">
              <a:solidFill>
                <a:srgbClr val="FF0000"/>
              </a:solidFill>
            </a:endParaRPr>
          </a:p>
        </p:txBody>
      </p:sp>
    </p:spTree>
    <p:extLst>
      <p:ext uri="{BB962C8B-B14F-4D97-AF65-F5344CB8AC3E}">
        <p14:creationId xmlns:p14="http://schemas.microsoft.com/office/powerpoint/2010/main" val="638628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EDC327C-F6F0-4475-8300-DDE075663141}"/>
              </a:ext>
            </a:extLst>
          </p:cNvPr>
          <p:cNvSpPr>
            <a:spLocks noGrp="1"/>
          </p:cNvSpPr>
          <p:nvPr>
            <p:ph sz="half" idx="1"/>
          </p:nvPr>
        </p:nvSpPr>
        <p:spPr>
          <a:xfrm>
            <a:off x="74429" y="244548"/>
            <a:ext cx="4912242" cy="6485861"/>
          </a:xfrm>
        </p:spPr>
        <p:txBody>
          <a:bodyPr>
            <a:normAutofit fontScale="92500"/>
          </a:bodyPr>
          <a:lstStyle/>
          <a:p>
            <a:pPr indent="180340" algn="just">
              <a:spcBef>
                <a:spcPts val="600"/>
              </a:spcBef>
              <a:spcAft>
                <a:spcPts val="300"/>
              </a:spcAft>
            </a:pPr>
            <a:r>
              <a:rPr lang="de-DE" sz="2800" dirty="0">
                <a:effectLst/>
                <a:latin typeface="Times New Roman" panose="02020603050405020304" pitchFamily="18" charset="0"/>
                <a:ea typeface="Batang" panose="02030600000101010101" pitchFamily="18" charset="-127"/>
              </a:rPr>
              <a:t>From the distribution of matric suction, it’s found that the matric suction profile varies with depth and is linearly reduced from surface to the water table;</a:t>
            </a:r>
          </a:p>
          <a:p>
            <a:pPr indent="180340" algn="just">
              <a:spcBef>
                <a:spcPts val="600"/>
              </a:spcBef>
              <a:spcAft>
                <a:spcPts val="300"/>
              </a:spcAft>
            </a:pPr>
            <a:r>
              <a:rPr lang="de-DE" sz="2800" dirty="0">
                <a:effectLst/>
                <a:latin typeface="Times New Roman" panose="02020603050405020304" pitchFamily="18" charset="0"/>
                <a:ea typeface="Batang" panose="02030600000101010101" pitchFamily="18" charset="-127"/>
              </a:rPr>
              <a:t> however, once the boundary drainage conditions change is due to either upward flux or precipitation, the distribution of matric suction is not linearly. </a:t>
            </a:r>
          </a:p>
          <a:p>
            <a:pPr indent="180340" algn="just">
              <a:spcBef>
                <a:spcPts val="600"/>
              </a:spcBef>
              <a:spcAft>
                <a:spcPts val="300"/>
              </a:spcAft>
            </a:pPr>
            <a:r>
              <a:rPr lang="de-DE" sz="2800" dirty="0">
                <a:effectLst/>
                <a:latin typeface="Times New Roman" panose="02020603050405020304" pitchFamily="18" charset="0"/>
                <a:ea typeface="Batang" panose="02030600000101010101" pitchFamily="18" charset="-127"/>
              </a:rPr>
              <a:t>Therefore, in this paper the change in the distribution of matric suction is assumed as a function of the third-order polynomial and expressed as below [14], [15]:</a:t>
            </a:r>
            <a:endParaRPr lang="en-US" sz="2800" dirty="0">
              <a:effectLst/>
              <a:latin typeface="Times New Roman" panose="02020603050405020304" pitchFamily="18" charset="0"/>
              <a:ea typeface="Batang" panose="02030600000101010101" pitchFamily="18" charset="-127"/>
            </a:endParaRPr>
          </a:p>
          <a:p>
            <a:endParaRPr lang="en-US" dirty="0"/>
          </a:p>
        </p:txBody>
      </p:sp>
      <p:sp>
        <p:nvSpPr>
          <p:cNvPr id="4" name="Content Placeholder 3">
            <a:extLst>
              <a:ext uri="{FF2B5EF4-FFF2-40B4-BE49-F238E27FC236}">
                <a16:creationId xmlns:a16="http://schemas.microsoft.com/office/drawing/2014/main" id="{B36E7839-BD6E-4077-A403-525BCC8CEBC9}"/>
              </a:ext>
            </a:extLst>
          </p:cNvPr>
          <p:cNvSpPr>
            <a:spLocks noGrp="1"/>
          </p:cNvSpPr>
          <p:nvPr>
            <p:ph sz="half" idx="2"/>
          </p:nvPr>
        </p:nvSpPr>
        <p:spPr>
          <a:xfrm>
            <a:off x="5209953" y="233917"/>
            <a:ext cx="6907618" cy="6549656"/>
          </a:xfrm>
        </p:spPr>
        <p:txBody>
          <a:bodyPr>
            <a:normAutofit fontScale="92500"/>
          </a:bodyPr>
          <a:lstStyle/>
          <a:p>
            <a:r>
              <a:rPr lang="ru-RU" sz="3200" dirty="0"/>
              <a:t>Из распределения всасывания установлено</a:t>
            </a:r>
            <a:r>
              <a:rPr lang="en-US" sz="3200" dirty="0"/>
              <a:t>: </a:t>
            </a:r>
            <a:r>
              <a:rPr lang="ru-RU" sz="3200" dirty="0"/>
              <a:t>всасывани</a:t>
            </a:r>
            <a:r>
              <a:rPr lang="en-US" sz="3200" dirty="0"/>
              <a:t>e</a:t>
            </a:r>
            <a:r>
              <a:rPr lang="ru-RU" sz="3200" dirty="0"/>
              <a:t> меняется с глубиной и линейно уменьшается от поверхности к уровню грунтовых вод; </a:t>
            </a:r>
            <a:endParaRPr lang="en-US" sz="3200" dirty="0"/>
          </a:p>
          <a:p>
            <a:r>
              <a:rPr lang="en-US" sz="3200" dirty="0"/>
              <a:t>O</a:t>
            </a:r>
            <a:r>
              <a:rPr lang="ru-RU" sz="3200" dirty="0"/>
              <a:t>днако, как только граничные условия дренажа изменяются либо из-за восходящего потока, либо из-за осадков, </a:t>
            </a:r>
            <a:r>
              <a:rPr lang="ru-RU" sz="3200" dirty="0">
                <a:solidFill>
                  <a:srgbClr val="FF0000"/>
                </a:solidFill>
              </a:rPr>
              <a:t>распределение материнского всасывания не является линейным</a:t>
            </a:r>
            <a:r>
              <a:rPr lang="ru-RU" sz="3200" dirty="0"/>
              <a:t>. </a:t>
            </a:r>
            <a:endParaRPr lang="en-US" sz="3200" dirty="0"/>
          </a:p>
          <a:p>
            <a:r>
              <a:rPr lang="ru-RU" sz="3200" dirty="0"/>
              <a:t>Поэтому в данной работе изменение распределения матричного отсоса считается </a:t>
            </a:r>
            <a:r>
              <a:rPr lang="ru-RU" sz="3200" dirty="0">
                <a:solidFill>
                  <a:srgbClr val="FF0000"/>
                </a:solidFill>
              </a:rPr>
              <a:t>функцией полинома третьего порядка </a:t>
            </a:r>
            <a:r>
              <a:rPr lang="ru-RU" sz="3200" dirty="0"/>
              <a:t>и выражается следующим образом [14], [15]: </a:t>
            </a:r>
            <a:endParaRPr lang="en-US" sz="3200" dirty="0"/>
          </a:p>
        </p:txBody>
      </p:sp>
      <p:sp>
        <p:nvSpPr>
          <p:cNvPr id="2" name="Slide Number Placeholder 1">
            <a:extLst>
              <a:ext uri="{FF2B5EF4-FFF2-40B4-BE49-F238E27FC236}">
                <a16:creationId xmlns:a16="http://schemas.microsoft.com/office/drawing/2014/main" id="{CA76F6AD-983E-4291-B9C8-3A5D6630341D}"/>
              </a:ext>
            </a:extLst>
          </p:cNvPr>
          <p:cNvSpPr>
            <a:spLocks noGrp="1"/>
          </p:cNvSpPr>
          <p:nvPr>
            <p:ph type="sldNum" sz="quarter" idx="12"/>
          </p:nvPr>
        </p:nvSpPr>
        <p:spPr/>
        <p:txBody>
          <a:bodyPr/>
          <a:lstStyle/>
          <a:p>
            <a:fld id="{27FD7311-7267-4543-9A6E-D51C15B6EE1F}" type="slidenum">
              <a:rPr lang="en-US" sz="2800" b="1" smtClean="0">
                <a:solidFill>
                  <a:srgbClr val="FF0000"/>
                </a:solidFill>
              </a:rPr>
              <a:t>7</a:t>
            </a:fld>
            <a:endParaRPr lang="en-US" sz="2800" b="1" dirty="0">
              <a:solidFill>
                <a:srgbClr val="FF0000"/>
              </a:solidFill>
            </a:endParaRPr>
          </a:p>
        </p:txBody>
      </p:sp>
    </p:spTree>
    <p:extLst>
      <p:ext uri="{BB962C8B-B14F-4D97-AF65-F5344CB8AC3E}">
        <p14:creationId xmlns:p14="http://schemas.microsoft.com/office/powerpoint/2010/main" val="3865438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a:extLst>
              <a:ext uri="{FF2B5EF4-FFF2-40B4-BE49-F238E27FC236}">
                <a16:creationId xmlns:a16="http://schemas.microsoft.com/office/drawing/2014/main" id="{2F75629F-A456-44FC-A64B-C6F9C58F0B45}"/>
              </a:ext>
            </a:extLst>
          </p:cNvPr>
          <p:cNvPicPr>
            <a:picLocks noGrp="1" noChangeAspect="1"/>
          </p:cNvPicPr>
          <p:nvPr>
            <p:ph sz="half" idx="1"/>
          </p:nvPr>
        </p:nvPicPr>
        <p:blipFill>
          <a:blip r:embed="rId2"/>
          <a:stretch>
            <a:fillRect/>
          </a:stretch>
        </p:blipFill>
        <p:spPr>
          <a:xfrm>
            <a:off x="173665" y="1467294"/>
            <a:ext cx="11883656" cy="5390706"/>
          </a:xfrm>
          <a:prstGeom prst="rect">
            <a:avLst/>
          </a:prstGeom>
        </p:spPr>
      </p:pic>
      <p:sp>
        <p:nvSpPr>
          <p:cNvPr id="4" name="Content Placeholder 3">
            <a:extLst>
              <a:ext uri="{FF2B5EF4-FFF2-40B4-BE49-F238E27FC236}">
                <a16:creationId xmlns:a16="http://schemas.microsoft.com/office/drawing/2014/main" id="{B36E7839-BD6E-4077-A403-525BCC8CEBC9}"/>
              </a:ext>
            </a:extLst>
          </p:cNvPr>
          <p:cNvSpPr>
            <a:spLocks noGrp="1"/>
          </p:cNvSpPr>
          <p:nvPr>
            <p:ph sz="half" idx="2"/>
          </p:nvPr>
        </p:nvSpPr>
        <p:spPr>
          <a:xfrm>
            <a:off x="173665" y="95693"/>
            <a:ext cx="12018335" cy="1456660"/>
          </a:xfrm>
        </p:spPr>
        <p:txBody>
          <a:bodyPr>
            <a:normAutofit/>
          </a:bodyPr>
          <a:lstStyle/>
          <a:p>
            <a:pPr marL="228600" marR="0" lvl="0" indent="-228600" algn="l" defTabSz="914400" rtl="0" eaLnBrk="1" fontAlgn="auto" latinLnBrk="0" hangingPunct="1">
              <a:lnSpc>
                <a:spcPct val="90000"/>
              </a:lnSpc>
              <a:spcBef>
                <a:spcPts val="1000"/>
              </a:spcBef>
              <a:spcAft>
                <a:spcPts val="0"/>
              </a:spcAft>
              <a:buClrTx/>
              <a:buSzTx/>
              <a:buFont typeface="Arial" panose="020B0604020202020204" pitchFamily="34" charset="0"/>
              <a:buChar char="•"/>
              <a:tabLst/>
              <a:defRPr/>
            </a:pPr>
            <a:r>
              <a:rPr kumimoji="0" lang="ru-RU" sz="3200" b="0" i="0" u="none" strike="noStrike" kern="1200" cap="none" spc="0" normalizeH="0" baseline="0" noProof="0" dirty="0">
                <a:ln>
                  <a:noFill/>
                </a:ln>
                <a:solidFill>
                  <a:prstClr val="black"/>
                </a:solidFill>
                <a:effectLst/>
                <a:uLnTx/>
                <a:uFillTx/>
                <a:latin typeface="Calibri" panose="020F0502020204030204"/>
                <a:ea typeface="+mn-ea"/>
                <a:cs typeface="+mn-cs"/>
              </a:rPr>
              <a:t>Поэтому в данной работе изменение распределения матричного отсоса считается </a:t>
            </a:r>
            <a:r>
              <a:rPr kumimoji="0" lang="ru-RU" sz="3200" b="0" i="0" u="none" strike="noStrike" kern="1200" cap="none" spc="0" normalizeH="0" baseline="0" noProof="0" dirty="0">
                <a:ln>
                  <a:noFill/>
                </a:ln>
                <a:solidFill>
                  <a:srgbClr val="FF0000"/>
                </a:solidFill>
                <a:effectLst/>
                <a:uLnTx/>
                <a:uFillTx/>
                <a:latin typeface="Calibri" panose="020F0502020204030204"/>
                <a:ea typeface="+mn-ea"/>
                <a:cs typeface="+mn-cs"/>
              </a:rPr>
              <a:t>функцией полинома третьего порядка </a:t>
            </a:r>
            <a:r>
              <a:rPr kumimoji="0" lang="ru-RU" sz="3200" b="0" i="0" u="none" strike="noStrike" kern="1200" cap="none" spc="0" normalizeH="0" baseline="0" noProof="0" dirty="0">
                <a:ln>
                  <a:noFill/>
                </a:ln>
                <a:solidFill>
                  <a:prstClr val="black"/>
                </a:solidFill>
                <a:effectLst/>
                <a:uLnTx/>
                <a:uFillTx/>
                <a:latin typeface="Calibri" panose="020F0502020204030204"/>
                <a:ea typeface="+mn-ea"/>
                <a:cs typeface="+mn-cs"/>
              </a:rPr>
              <a:t>и выражается следующим образом </a:t>
            </a: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u-RU" sz="3200" b="0" i="0" u="none" strike="noStrike" kern="1200" cap="none" spc="0" normalizeH="0" baseline="0" noProof="0" dirty="0">
                <a:ln>
                  <a:noFill/>
                </a:ln>
                <a:solidFill>
                  <a:prstClr val="black"/>
                </a:solidFill>
                <a:effectLst/>
                <a:uLnTx/>
                <a:uFillTx/>
                <a:latin typeface="Calibri" panose="020F0502020204030204"/>
                <a:ea typeface="+mn-ea"/>
                <a:cs typeface="+mn-cs"/>
              </a:rPr>
              <a:t>4</a:t>
            </a:r>
            <a:r>
              <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rPr>
              <a:t>)</a:t>
            </a:r>
            <a:r>
              <a:rPr kumimoji="0" lang="ru-RU" sz="3200" b="0" i="0" u="none" strike="noStrike" kern="1200" cap="none" spc="0" normalizeH="0" baseline="0" noProof="0" dirty="0">
                <a:ln>
                  <a:noFill/>
                </a:ln>
                <a:solidFill>
                  <a:prstClr val="black"/>
                </a:solidFill>
                <a:effectLst/>
                <a:uLnTx/>
                <a:uFillTx/>
                <a:latin typeface="Calibri" panose="020F0502020204030204"/>
                <a:ea typeface="+mn-ea"/>
                <a:cs typeface="+mn-cs"/>
              </a:rPr>
              <a:t>: </a:t>
            </a:r>
            <a:endParaRPr lang="en-US" sz="3200" dirty="0"/>
          </a:p>
        </p:txBody>
      </p:sp>
      <p:sp>
        <p:nvSpPr>
          <p:cNvPr id="3" name="Slide Number Placeholder 2">
            <a:extLst>
              <a:ext uri="{FF2B5EF4-FFF2-40B4-BE49-F238E27FC236}">
                <a16:creationId xmlns:a16="http://schemas.microsoft.com/office/drawing/2014/main" id="{B5A91777-C388-45D4-AD5C-09FAA13444EC}"/>
              </a:ext>
            </a:extLst>
          </p:cNvPr>
          <p:cNvSpPr>
            <a:spLocks noGrp="1"/>
          </p:cNvSpPr>
          <p:nvPr>
            <p:ph type="sldNum" sz="quarter" idx="12"/>
          </p:nvPr>
        </p:nvSpPr>
        <p:spPr>
          <a:xfrm>
            <a:off x="9025269" y="6492875"/>
            <a:ext cx="2743200" cy="365125"/>
          </a:xfrm>
        </p:spPr>
        <p:txBody>
          <a:bodyPr/>
          <a:lstStyle/>
          <a:p>
            <a:fld id="{27FD7311-7267-4543-9A6E-D51C15B6EE1F}" type="slidenum">
              <a:rPr lang="en-US" sz="1800" b="1" smtClean="0">
                <a:solidFill>
                  <a:srgbClr val="FF0000"/>
                </a:solidFill>
              </a:rPr>
              <a:t>8</a:t>
            </a:fld>
            <a:endParaRPr lang="en-US" sz="1800" b="1" dirty="0">
              <a:solidFill>
                <a:srgbClr val="FF0000"/>
              </a:solidFill>
            </a:endParaRPr>
          </a:p>
        </p:txBody>
      </p:sp>
    </p:spTree>
    <p:extLst>
      <p:ext uri="{BB962C8B-B14F-4D97-AF65-F5344CB8AC3E}">
        <p14:creationId xmlns:p14="http://schemas.microsoft.com/office/powerpoint/2010/main" val="2051417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a:extLst>
              <a:ext uri="{FF2B5EF4-FFF2-40B4-BE49-F238E27FC236}">
                <a16:creationId xmlns:a16="http://schemas.microsoft.com/office/drawing/2014/main" id="{1958ADCC-D70E-4367-9CAD-84D20B3A7D1F}"/>
              </a:ext>
            </a:extLst>
          </p:cNvPr>
          <p:cNvPicPr>
            <a:picLocks noGrp="1" noChangeAspect="1"/>
          </p:cNvPicPr>
          <p:nvPr>
            <p:ph sz="half" idx="1"/>
          </p:nvPr>
        </p:nvPicPr>
        <p:blipFill>
          <a:blip r:embed="rId2"/>
          <a:stretch>
            <a:fillRect/>
          </a:stretch>
        </p:blipFill>
        <p:spPr>
          <a:xfrm>
            <a:off x="893135" y="116957"/>
            <a:ext cx="9909544" cy="5135527"/>
          </a:xfrm>
          <a:prstGeom prst="rect">
            <a:avLst/>
          </a:prstGeom>
        </p:spPr>
      </p:pic>
      <p:sp>
        <p:nvSpPr>
          <p:cNvPr id="4" name="Content Placeholder 3">
            <a:extLst>
              <a:ext uri="{FF2B5EF4-FFF2-40B4-BE49-F238E27FC236}">
                <a16:creationId xmlns:a16="http://schemas.microsoft.com/office/drawing/2014/main" id="{B36E7839-BD6E-4077-A403-525BCC8CEBC9}"/>
              </a:ext>
            </a:extLst>
          </p:cNvPr>
          <p:cNvSpPr>
            <a:spLocks noGrp="1"/>
          </p:cNvSpPr>
          <p:nvPr>
            <p:ph sz="half" idx="2"/>
          </p:nvPr>
        </p:nvSpPr>
        <p:spPr>
          <a:xfrm>
            <a:off x="1" y="5252484"/>
            <a:ext cx="12192000" cy="1600200"/>
          </a:xfrm>
        </p:spPr>
        <p:txBody>
          <a:bodyPr>
            <a:normAutofit/>
          </a:bodyPr>
          <a:lstStyle/>
          <a:p>
            <a:pPr indent="0" algn="ctr">
              <a:lnSpc>
                <a:spcPct val="100000"/>
              </a:lnSpc>
              <a:spcBef>
                <a:spcPts val="0"/>
              </a:spcBef>
              <a:buNone/>
            </a:pPr>
            <a:r>
              <a:rPr lang="de-DE" sz="2800" b="1" dirty="0">
                <a:solidFill>
                  <a:srgbClr val="FF0000"/>
                </a:solidFill>
                <a:effectLst/>
                <a:latin typeface="Times New Roman" panose="02020603050405020304" pitchFamily="18" charset="0"/>
                <a:ea typeface="Batang" panose="02030600000101010101" pitchFamily="18" charset="-127"/>
                <a:cs typeface="Times New Roman" panose="02020603050405020304" pitchFamily="18" charset="0"/>
              </a:rPr>
              <a:t>Fig. 4. The distribution of matric suction with depth</a:t>
            </a:r>
            <a:r>
              <a:rPr lang="de-DE" sz="2800" dirty="0">
                <a:effectLst/>
                <a:latin typeface="Times New Roman" panose="02020603050405020304" pitchFamily="18" charset="0"/>
                <a:ea typeface="Batang" panose="02030600000101010101" pitchFamily="18" charset="-127"/>
                <a:cs typeface="Times New Roman" panose="02020603050405020304" pitchFamily="18" charset="0"/>
              </a:rPr>
              <a:t>: </a:t>
            </a:r>
            <a:endParaRPr lang="en-US" sz="2800" dirty="0">
              <a:effectLst/>
              <a:latin typeface="Times New Roman" panose="02020603050405020304" pitchFamily="18" charset="0"/>
              <a:ea typeface="Batang" panose="02030600000101010101" pitchFamily="18" charset="-127"/>
              <a:cs typeface="Times New Roman" panose="02020603050405020304" pitchFamily="18" charset="0"/>
            </a:endParaRPr>
          </a:p>
          <a:p>
            <a:pPr marL="742950" indent="-514350" algn="ctr">
              <a:lnSpc>
                <a:spcPct val="100000"/>
              </a:lnSpc>
              <a:spcBef>
                <a:spcPts val="0"/>
              </a:spcBef>
              <a:buAutoNum type="arabicParenBoth"/>
            </a:pPr>
            <a:r>
              <a:rPr lang="de-DE" sz="2000" dirty="0">
                <a:effectLst/>
                <a:latin typeface="Times New Roman" panose="02020603050405020304" pitchFamily="18" charset="0"/>
                <a:ea typeface="Batang" panose="02030600000101010101" pitchFamily="18" charset="-127"/>
                <a:cs typeface="Times New Roman" panose="02020603050405020304" pitchFamily="18" charset="0"/>
              </a:rPr>
              <a:t>represent the surface of hydrostatic suction; (2) the distribution line of matric suction</a:t>
            </a:r>
          </a:p>
          <a:p>
            <a:pPr indent="0" algn="ctr">
              <a:lnSpc>
                <a:spcPct val="100000"/>
              </a:lnSpc>
              <a:spcBef>
                <a:spcPts val="0"/>
              </a:spcBef>
              <a:buNone/>
            </a:pPr>
            <a:r>
              <a:rPr lang="az-Cyrl-AZ" b="1" dirty="0">
                <a:solidFill>
                  <a:srgbClr val="FF0000"/>
                </a:solidFill>
                <a:latin typeface="Times New Roman" panose="02020603050405020304" pitchFamily="18" charset="0"/>
                <a:cs typeface="Times New Roman" panose="02020603050405020304" pitchFamily="18" charset="0"/>
              </a:rPr>
              <a:t>Рисунок</a:t>
            </a:r>
            <a:r>
              <a:rPr lang="en-US" b="1" dirty="0">
                <a:solidFill>
                  <a:srgbClr val="FF0000"/>
                </a:solidFill>
                <a:latin typeface="Times New Roman" panose="02020603050405020304" pitchFamily="18" charset="0"/>
                <a:cs typeface="Times New Roman" panose="02020603050405020304" pitchFamily="18" charset="0"/>
              </a:rPr>
              <a:t> 4. </a:t>
            </a:r>
            <a:r>
              <a:rPr lang="ru-RU" b="1" dirty="0">
                <a:solidFill>
                  <a:srgbClr val="FF0000"/>
                </a:solidFill>
                <a:latin typeface="Times New Roman" panose="02020603050405020304" pitchFamily="18" charset="0"/>
                <a:cs typeface="Times New Roman" panose="02020603050405020304" pitchFamily="18" charset="0"/>
              </a:rPr>
              <a:t>4. Распределение всасывания матрицы с глубиной</a:t>
            </a:r>
            <a:r>
              <a:rPr lang="en-US" dirty="0">
                <a:latin typeface="Times New Roman" panose="02020603050405020304" pitchFamily="18" charset="0"/>
                <a:cs typeface="Times New Roman" panose="02020603050405020304" pitchFamily="18" charset="0"/>
              </a:rPr>
              <a:t>:</a:t>
            </a:r>
          </a:p>
          <a:p>
            <a:pPr marL="742950" indent="-514350" algn="just">
              <a:lnSpc>
                <a:spcPct val="100000"/>
              </a:lnSpc>
              <a:spcBef>
                <a:spcPts val="0"/>
              </a:spcBef>
              <a:buAutoNum type="arabicParenBoth"/>
            </a:pPr>
            <a:r>
              <a:rPr lang="ru-RU" sz="2000" dirty="0">
                <a:latin typeface="Times New Roman" panose="02020603050405020304" pitchFamily="18" charset="0"/>
                <a:cs typeface="Times New Roman" panose="02020603050405020304" pitchFamily="18" charset="0"/>
              </a:rPr>
              <a:t>поверхность гидростатического всасывания; (2) распределительная линия матричного всасывания</a:t>
            </a:r>
            <a:endParaRPr lang="en-US" sz="2000" dirty="0">
              <a:latin typeface="Times New Roman" panose="02020603050405020304" pitchFamily="18" charset="0"/>
              <a:cs typeface="Times New Roman" panose="02020603050405020304" pitchFamily="18" charset="0"/>
            </a:endParaRPr>
          </a:p>
        </p:txBody>
      </p:sp>
      <p:sp>
        <p:nvSpPr>
          <p:cNvPr id="3" name="Slide Number Placeholder 2">
            <a:extLst>
              <a:ext uri="{FF2B5EF4-FFF2-40B4-BE49-F238E27FC236}">
                <a16:creationId xmlns:a16="http://schemas.microsoft.com/office/drawing/2014/main" id="{6F5F0489-2273-44F2-8B44-9DCFA780A3AE}"/>
              </a:ext>
            </a:extLst>
          </p:cNvPr>
          <p:cNvSpPr>
            <a:spLocks noGrp="1"/>
          </p:cNvSpPr>
          <p:nvPr>
            <p:ph type="sldNum" sz="quarter" idx="12"/>
          </p:nvPr>
        </p:nvSpPr>
        <p:spPr>
          <a:xfrm>
            <a:off x="9448800" y="6492875"/>
            <a:ext cx="2743200" cy="365125"/>
          </a:xfrm>
        </p:spPr>
        <p:txBody>
          <a:bodyPr/>
          <a:lstStyle/>
          <a:p>
            <a:fld id="{27FD7311-7267-4543-9A6E-D51C15B6EE1F}" type="slidenum">
              <a:rPr lang="en-US" sz="2000" b="1" smtClean="0">
                <a:solidFill>
                  <a:srgbClr val="FF0000"/>
                </a:solidFill>
              </a:rPr>
              <a:t>9</a:t>
            </a:fld>
            <a:endParaRPr lang="en-US" sz="2000" b="1" dirty="0">
              <a:solidFill>
                <a:srgbClr val="FF0000"/>
              </a:solidFill>
            </a:endParaRPr>
          </a:p>
        </p:txBody>
      </p:sp>
    </p:spTree>
    <p:extLst>
      <p:ext uri="{BB962C8B-B14F-4D97-AF65-F5344CB8AC3E}">
        <p14:creationId xmlns:p14="http://schemas.microsoft.com/office/powerpoint/2010/main" val="33040185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300</TotalTime>
  <Words>2682</Words>
  <Application>Microsoft Office PowerPoint</Application>
  <PresentationFormat>Widescreen</PresentationFormat>
  <Paragraphs>156</Paragraphs>
  <Slides>22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.VnArial</vt:lpstr>
      <vt:lpstr>Arial</vt:lpstr>
      <vt:lpstr>Calibri</vt:lpstr>
      <vt:lpstr>Calibri Light</vt:lpstr>
      <vt:lpstr>Palatino Linotype</vt:lpstr>
      <vt:lpstr>Times New Roman</vt:lpstr>
      <vt:lpstr>Wingdings</vt:lpstr>
      <vt:lpstr>Office Theme</vt:lpstr>
      <vt:lpstr>Неделя горняка - 2022" "Miner's Week-2022 Moscow, 1- 4 February 2022</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Неделя горняка - 2022" "Miner's Week – 2022 February, 1 -  4, 2022</dc:title>
  <dc:creator>Nguyen Xuan Man</dc:creator>
  <cp:lastModifiedBy>Xuan Man Nguyen</cp:lastModifiedBy>
  <cp:revision>50</cp:revision>
  <dcterms:created xsi:type="dcterms:W3CDTF">2022-01-28T04:54:17Z</dcterms:created>
  <dcterms:modified xsi:type="dcterms:W3CDTF">2022-01-29T01:59:09Z</dcterms:modified>
</cp:coreProperties>
</file>